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6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63" r:id="rId25"/>
    <p:sldId id="27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5378"/>
    <a:srgbClr val="D5A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6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6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61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97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99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03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9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60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64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45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66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10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4BC80-FE2C-4A5E-B6FA-18AE1B3F8792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670A5-27DF-48BC-8159-E561DF61AD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6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11375"/>
            <a:ext cx="9144000" cy="23876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D5AB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секунд до краха урока…</a:t>
            </a:r>
            <a:endParaRPr lang="ru-RU" sz="4400" b="1" dirty="0">
              <a:solidFill>
                <a:srgbClr val="D5AB7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58682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D5AB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Петрова Ирина Витальевна</a:t>
            </a:r>
          </a:p>
          <a:p>
            <a:r>
              <a:rPr lang="ru-RU" dirty="0" smtClean="0">
                <a:solidFill>
                  <a:srgbClr val="D5AB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кандидат педагогических наук,</a:t>
            </a:r>
          </a:p>
          <a:p>
            <a:r>
              <a:rPr lang="ru-RU" dirty="0" smtClean="0">
                <a:solidFill>
                  <a:srgbClr val="D5AB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доцент кафедры Педагогики и методики начального образования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21558" y="5665859"/>
            <a:ext cx="3148884" cy="470924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385417" y="5722692"/>
            <a:ext cx="3421166" cy="484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18.04.2026</a:t>
            </a:r>
            <a:endParaRPr lang="ru-RU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5" r="34042" b="66231"/>
          <a:stretch/>
        </p:blipFill>
        <p:spPr>
          <a:xfrm>
            <a:off x="4153256" y="0"/>
            <a:ext cx="3888337" cy="231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38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</a:rPr>
              <a:t>Кейс </a:t>
            </a:r>
            <a:r>
              <a:rPr lang="ru-RU" b="1" dirty="0" smtClean="0">
                <a:solidFill>
                  <a:schemeClr val="accent1"/>
                </a:solidFill>
              </a:rPr>
              <a:t>6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 </a:t>
            </a:r>
            <a:r>
              <a:rPr lang="ru-RU" sz="4800" dirty="0" smtClean="0">
                <a:solidFill>
                  <a:schemeClr val="tx2"/>
                </a:solidFill>
              </a:rPr>
              <a:t>К вам подбегают две девочки. Одна плачет: «Она назвала мою куклу страшной!» Вторая кричит: «А она первая начала — моя кофта некрасивая!»</a:t>
            </a:r>
            <a:endParaRPr lang="ru-RU" sz="4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7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Вы зовёте к доске отвечать. Ученик встаёт, идёт… и по пути с грохотом роняет портфель, из которого высыпается всё содержимое. Он замирает, смотрит на вас и начинает реветь.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8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Ребёнок без спроса залезает в вашу учительскую сумку, достаёт кошелёк и кричит: «О! А тут деньги! А можно мне одну монетку? Я мороженое куплю!»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>
                <a:solidFill>
                  <a:schemeClr val="accent1"/>
                </a:solidFill>
              </a:rPr>
              <a:t>9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 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Ученик рассматривает вашу руку и громко спрашивает: «А почему у вас кольцо только на одной руке? Вы развелись, да? А мои родители развелись, и теперь папа живёт в другом городе»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Во время урока первоклассник встаёт, подходит к вашему столу, трогает вашу одежду и говорит: «А ткань мягкая. А можно я вас поглажу? Вы как моя бабушка».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11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600" dirty="0" smtClean="0">
                <a:solidFill>
                  <a:srgbClr val="002060"/>
                </a:solidFill>
              </a:rPr>
              <a:t>Вы видите, что ребенок вместо того, чтобы заниматься рисует на полях танки.</a:t>
            </a:r>
            <a:endParaRPr lang="ru-RU" sz="6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12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600" dirty="0" smtClean="0">
                <a:solidFill>
                  <a:schemeClr val="accent5">
                    <a:lumMod val="75000"/>
                  </a:schemeClr>
                </a:solidFill>
              </a:rPr>
              <a:t>Один ученик специально толкает другого, чтобы о</a:t>
            </a:r>
            <a:r>
              <a:rPr lang="ru-RU" sz="6600" dirty="0" smtClean="0">
                <a:solidFill>
                  <a:schemeClr val="accent5">
                    <a:lumMod val="75000"/>
                  </a:schemeClr>
                </a:solidFill>
              </a:rPr>
              <a:t>н </a:t>
            </a:r>
            <a:r>
              <a:rPr lang="ru-RU" sz="6600" dirty="0" smtClean="0">
                <a:solidFill>
                  <a:schemeClr val="accent5">
                    <a:lumMod val="75000"/>
                  </a:schemeClr>
                </a:solidFill>
              </a:rPr>
              <a:t>пролил </a:t>
            </a:r>
            <a:r>
              <a:rPr lang="ru-RU" sz="6600" dirty="0" smtClean="0">
                <a:solidFill>
                  <a:schemeClr val="accent5">
                    <a:lumMod val="75000"/>
                  </a:schemeClr>
                </a:solidFill>
              </a:rPr>
              <a:t>суп.</a:t>
            </a:r>
            <a:endParaRPr lang="ru-RU" sz="6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13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>
                <a:solidFill>
                  <a:srgbClr val="002060"/>
                </a:solidFill>
              </a:rPr>
              <a:t>Ребенок кидает бумажные самолётики во время объяснения новой темы. Дети начинают смеяться.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14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>
                <a:solidFill>
                  <a:srgbClr val="002060"/>
                </a:solidFill>
              </a:rPr>
              <a:t>Ребенок рвёт бумагу, делает снежки и кидает. Дети ждут реакции учителя</a:t>
            </a:r>
            <a:endParaRPr lang="ru-RU" sz="6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15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>
                <a:solidFill>
                  <a:srgbClr val="002060"/>
                </a:solidFill>
              </a:rPr>
              <a:t>Ребенок  одел пенал на голову как шлем. Дети смеются, показывают пальцем.</a:t>
            </a:r>
            <a:endParaRPr lang="ru-RU" sz="6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Правило трёх С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Стоп-кадр (1-5 сек ) хлопок, звон колокольчика, фонарик, поза «руки на голове»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Смена активности (10-20 сек.) Переключение через игру (даже на серьёзной теме).мы все камушки, а камушки не вертятся, не кричат. Замри! Кто дольше продержится, получит наклейку. Начали!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Смысловой якорь (оставшееся время) Загадка, абсурд, движение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Спор на 30  секунд: кто докажет, что слово мороженое это существительное, а кто что прилагательное. Время пошло. Тихо, чтобы слышать аргументы.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16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Как только учитель спрашивает ученика, </a:t>
            </a:r>
            <a:r>
              <a:rPr lang="ru-RU" sz="7200" dirty="0" smtClean="0">
                <a:solidFill>
                  <a:srgbClr val="002060"/>
                </a:solidFill>
              </a:rPr>
              <a:t>тот говорит </a:t>
            </a:r>
            <a:r>
              <a:rPr lang="ru-RU" sz="7200" dirty="0" smtClean="0">
                <a:solidFill>
                  <a:srgbClr val="002060"/>
                </a:solidFill>
              </a:rPr>
              <a:t>« А что сразу я?»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17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Вы начали урок математики. Один первоклассник громко плачет, потому что у него сломался карандаш. Класс смотрит на него, двое начинают тоже хныкать.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18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Перемена была активной. Дети вбегают в класс, двое бегают между партами, третий орёт «</a:t>
            </a:r>
            <a:r>
              <a:rPr lang="ru-RU" sz="4800" dirty="0" err="1" smtClean="0">
                <a:solidFill>
                  <a:srgbClr val="002060"/>
                </a:solidFill>
              </a:rPr>
              <a:t>Спайдермен</a:t>
            </a:r>
            <a:r>
              <a:rPr lang="ru-RU" sz="4800" dirty="0" smtClean="0">
                <a:solidFill>
                  <a:srgbClr val="002060"/>
                </a:solidFill>
              </a:rPr>
              <a:t>!». Вы пытались позвонить — не слышат. У вас на столе — стакан с водой и колокольчик.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19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Вы объясняете тему «Род имён существительных». Класс молчит, но по глазам видно — никто не понял. Дети начинают вертеться, рисовать в тетрадях. Времени на повторное объяснение нет.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Закончите фразу (5-7 секунд)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</a:rPr>
              <a:t>Если в моём классе начнётся хаос, я за 60 секунд…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 помните…!!!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начальной школе урок спасает не громкость, а неожиданность.</a:t>
            </a:r>
          </a:p>
          <a:p>
            <a:pPr algn="ctr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Будьте странными, добрыми и быстрыми. </a:t>
            </a:r>
          </a:p>
          <a:p>
            <a:pPr algn="ctr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60 секунд –</a:t>
            </a:r>
          </a:p>
          <a:p>
            <a:pPr algn="ctr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вечность для детского внимания.</a:t>
            </a:r>
            <a:endParaRPr lang="ru-RU" sz="4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Запрещено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«Замолчали!»</a:t>
            </a:r>
          </a:p>
          <a:p>
            <a:pPr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«Сейчас придёт директор»</a:t>
            </a:r>
          </a:p>
          <a:p>
            <a:pPr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«Вы меня не слышите»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Разрешено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tx2"/>
                </a:solidFill>
              </a:rPr>
              <a:t>Шёпот</a:t>
            </a:r>
          </a:p>
          <a:p>
            <a:pPr>
              <a:buNone/>
            </a:pPr>
            <a:endParaRPr lang="ru-RU" sz="3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tx2"/>
                </a:solidFill>
              </a:rPr>
              <a:t> Нелепая поза учителя</a:t>
            </a:r>
          </a:p>
          <a:p>
            <a:pPr>
              <a:buNone/>
            </a:pPr>
            <a:endParaRPr lang="ru-RU" sz="3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tx2"/>
                </a:solidFill>
              </a:rPr>
              <a:t>Секретное задание  </a:t>
            </a:r>
          </a:p>
          <a:p>
            <a:pPr>
              <a:buNone/>
            </a:pPr>
            <a:endParaRPr lang="ru-RU" sz="32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tx2"/>
                </a:solidFill>
              </a:rPr>
              <a:t>Яркое, нестандартное решение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1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 </a:t>
            </a:r>
            <a:r>
              <a:rPr lang="ru-RU" sz="4800" dirty="0" smtClean="0">
                <a:solidFill>
                  <a:srgbClr val="002060"/>
                </a:solidFill>
              </a:rPr>
              <a:t>Вы пишете на доске. Сзади слышен ритмичный стук. Оборачиваетесь — двое мальчиков отбивают мелодию линейками по парте. Весь класс подхватывает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 smtClean="0">
                <a:solidFill>
                  <a:schemeClr val="accent1"/>
                </a:solidFill>
              </a:rPr>
              <a:t>2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 </a:t>
            </a:r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</a:rPr>
              <a:t>Девочка достаёт из портфеля зеркальце и начинает краситься (настоящей помадой). На замечание отвечает: «Моя мама всегда красивая, и я хочу».</a:t>
            </a:r>
            <a:endParaRPr lang="ru-RU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accent1"/>
                </a:solidFill>
              </a:rPr>
              <a:t>Кейс </a:t>
            </a:r>
            <a:r>
              <a:rPr lang="ru-RU" dirty="0">
                <a:solidFill>
                  <a:schemeClr val="accent1"/>
                </a:solidFill>
              </a:rPr>
              <a:t>3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Мальчик поднимает руку и серьёзно спрашивает: «А вы, когда были 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маленькими, 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тоже такие глупые были? Или вы всегда умная?»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Кейс 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tx2"/>
                </a:solidFill>
              </a:rPr>
              <a:t>Ребёнок при всех заявляет: «А моя мама сказала, что вы нас не научите ничему, потому что у вас своих детей нет»</a:t>
            </a:r>
            <a:endParaRPr lang="ru-RU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Кейс </a:t>
            </a:r>
            <a:r>
              <a:rPr lang="ru-RU" dirty="0" smtClean="0">
                <a:solidFill>
                  <a:srgbClr val="00B0F0"/>
                </a:solidFill>
              </a:rPr>
              <a:t>5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На уроке окружающего мира мальчик спрашивает: «А правда, что если человек умер, то он навсегда? А вы боитесь умереть?»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584</Words>
  <Application>Microsoft Office PowerPoint</Application>
  <PresentationFormat>Широкоэкранный</PresentationFormat>
  <Paragraphs>67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60 секунд до краха урока…</vt:lpstr>
      <vt:lpstr>Правило трёх С</vt:lpstr>
      <vt:lpstr>Запрещено</vt:lpstr>
      <vt:lpstr>Разрешено</vt:lpstr>
      <vt:lpstr>Кейс 1</vt:lpstr>
      <vt:lpstr>Кейс 2</vt:lpstr>
      <vt:lpstr> Кейс 3</vt:lpstr>
      <vt:lpstr>Кейс 4</vt:lpstr>
      <vt:lpstr>Кейс 5</vt:lpstr>
      <vt:lpstr>Кейс 6</vt:lpstr>
      <vt:lpstr>Кейс 7</vt:lpstr>
      <vt:lpstr>Кейс 8</vt:lpstr>
      <vt:lpstr>Кейс 9</vt:lpstr>
      <vt:lpstr>Кейс 10</vt:lpstr>
      <vt:lpstr>Кейс 11</vt:lpstr>
      <vt:lpstr>Кейс 12</vt:lpstr>
      <vt:lpstr>Кейс 13</vt:lpstr>
      <vt:lpstr>Кейс 14</vt:lpstr>
      <vt:lpstr>Кейс 15</vt:lpstr>
      <vt:lpstr>Кейс 16</vt:lpstr>
      <vt:lpstr>Кейс 17</vt:lpstr>
      <vt:lpstr>Кейс 18</vt:lpstr>
      <vt:lpstr>Кейс 19</vt:lpstr>
      <vt:lpstr>Закончите фразу (5-7 секунд)</vt:lpstr>
      <vt:lpstr>И помните…!!!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24</cp:revision>
  <dcterms:created xsi:type="dcterms:W3CDTF">2026-02-03T04:17:45Z</dcterms:created>
  <dcterms:modified xsi:type="dcterms:W3CDTF">2026-04-18T04:45:21Z</dcterms:modified>
</cp:coreProperties>
</file>