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9"/>
  </p:notesMasterIdLst>
  <p:sldIdLst>
    <p:sldId id="268" r:id="rId3"/>
    <p:sldId id="269" r:id="rId4"/>
    <p:sldId id="272" r:id="rId5"/>
    <p:sldId id="273" r:id="rId6"/>
    <p:sldId id="27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797675" cy="99282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lYXAXH1mIU+OftLBLY6IFY1Bl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 snapToGrid="0">
      <p:cViewPr varScale="1">
        <p:scale>
          <a:sx n="98" d="100"/>
          <a:sy n="98" d="100"/>
        </p:scale>
        <p:origin x="10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CC282-DDA8-49DB-B626-1FA48630055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49BF70-67BE-4D0C-956F-3DA622B0CB95}">
      <dgm:prSet phldrT="[Текст]" custT="1"/>
      <dgm:spPr/>
      <dgm:t>
        <a:bodyPr/>
        <a:lstStyle/>
        <a:p>
          <a:r>
            <a:rPr lang="ru-RU" sz="1200" b="1" dirty="0"/>
            <a:t>Природные особенности региона</a:t>
          </a:r>
        </a:p>
        <a:p>
          <a:r>
            <a:rPr lang="ru-RU" sz="1200" dirty="0"/>
            <a:t>Климат, флора, фауна, географические характеристики</a:t>
          </a:r>
          <a:r>
            <a:rPr lang="ru-RU" sz="1100" dirty="0"/>
            <a:t>.</a:t>
          </a:r>
        </a:p>
      </dgm:t>
    </dgm:pt>
    <dgm:pt modelId="{9227ED49-6231-404C-B915-1879A745C4C2}" type="parTrans" cxnId="{E9984314-03EE-46F6-B8C8-CB91615FB009}">
      <dgm:prSet/>
      <dgm:spPr/>
      <dgm:t>
        <a:bodyPr/>
        <a:lstStyle/>
        <a:p>
          <a:endParaRPr lang="ru-RU"/>
        </a:p>
      </dgm:t>
    </dgm:pt>
    <dgm:pt modelId="{4EF8151F-A4FB-4D12-8C9C-E6D66C357685}" type="sibTrans" cxnId="{E9984314-03EE-46F6-B8C8-CB91615FB009}">
      <dgm:prSet/>
      <dgm:spPr/>
      <dgm:t>
        <a:bodyPr/>
        <a:lstStyle/>
        <a:p>
          <a:endParaRPr lang="ru-RU"/>
        </a:p>
      </dgm:t>
    </dgm:pt>
    <dgm:pt modelId="{F00140CB-82B1-4B8B-B7F6-A162F1D2B9A2}">
      <dgm:prSet phldrT="[Текст]"/>
      <dgm:spPr/>
      <dgm:t>
        <a:bodyPr/>
        <a:lstStyle/>
        <a:p>
          <a:r>
            <a:rPr lang="ru-RU" b="1" dirty="0"/>
            <a:t>История и культура края</a:t>
          </a:r>
        </a:p>
        <a:p>
          <a:r>
            <a:rPr lang="ru-RU" dirty="0"/>
            <a:t>Исторические события, традиции, известные личности.</a:t>
          </a:r>
        </a:p>
      </dgm:t>
    </dgm:pt>
    <dgm:pt modelId="{412A00B9-2FAE-4600-9293-1EA6A6093C51}" type="parTrans" cxnId="{F0DF58AD-8C81-4C0F-8552-CA7F11A7752A}">
      <dgm:prSet/>
      <dgm:spPr/>
      <dgm:t>
        <a:bodyPr/>
        <a:lstStyle/>
        <a:p>
          <a:endParaRPr lang="ru-RU"/>
        </a:p>
      </dgm:t>
    </dgm:pt>
    <dgm:pt modelId="{1D905250-3073-484F-8428-2593969C6618}" type="sibTrans" cxnId="{F0DF58AD-8C81-4C0F-8552-CA7F11A7752A}">
      <dgm:prSet/>
      <dgm:spPr/>
      <dgm:t>
        <a:bodyPr/>
        <a:lstStyle/>
        <a:p>
          <a:endParaRPr lang="ru-RU"/>
        </a:p>
      </dgm:t>
    </dgm:pt>
    <dgm:pt modelId="{DE033D82-E92F-4753-89B4-C81A90263244}">
      <dgm:prSet phldrT="[Текст]"/>
      <dgm:spPr/>
      <dgm:t>
        <a:bodyPr/>
        <a:lstStyle/>
        <a:p>
          <a:r>
            <a:rPr lang="ru-RU" b="1" dirty="0"/>
            <a:t>Экономика и хозяйство</a:t>
          </a:r>
        </a:p>
        <a:p>
          <a:r>
            <a:rPr lang="ru-RU" dirty="0"/>
            <a:t>Основные отрасли, ремёсла, промышленность региона.</a:t>
          </a:r>
        </a:p>
      </dgm:t>
    </dgm:pt>
    <dgm:pt modelId="{502490C8-D87A-4FEF-AFEC-103F2C6A29E6}" type="parTrans" cxnId="{D289CF46-C0B1-4000-B11D-A7563BBF1695}">
      <dgm:prSet/>
      <dgm:spPr/>
      <dgm:t>
        <a:bodyPr/>
        <a:lstStyle/>
        <a:p>
          <a:endParaRPr lang="ru-RU"/>
        </a:p>
      </dgm:t>
    </dgm:pt>
    <dgm:pt modelId="{A65BB80B-5F58-45C5-AB60-73EC3B4BE615}" type="sibTrans" cxnId="{D289CF46-C0B1-4000-B11D-A7563BBF1695}">
      <dgm:prSet/>
      <dgm:spPr/>
      <dgm:t>
        <a:bodyPr/>
        <a:lstStyle/>
        <a:p>
          <a:endParaRPr lang="ru-RU"/>
        </a:p>
      </dgm:t>
    </dgm:pt>
    <dgm:pt modelId="{9863E7C9-11D5-4084-A0DD-378F90AA0CE0}">
      <dgm:prSet phldrT="[Текст]"/>
      <dgm:spPr/>
      <dgm:t>
        <a:bodyPr/>
        <a:lstStyle/>
        <a:p>
          <a:r>
            <a:rPr lang="ru-RU" b="1" dirty="0"/>
            <a:t>Социальная жизнь</a:t>
          </a:r>
        </a:p>
        <a:p>
          <a:r>
            <a:rPr lang="ru-RU" dirty="0"/>
            <a:t>Население, быт, традиции и обычаи местного сообщества</a:t>
          </a:r>
        </a:p>
      </dgm:t>
    </dgm:pt>
    <dgm:pt modelId="{A7044D4A-264F-4F6B-B3AF-2BB1D15E7BB0}" type="parTrans" cxnId="{9D98450A-2F7E-4E8E-BF80-C42DEEF7F577}">
      <dgm:prSet/>
      <dgm:spPr/>
      <dgm:t>
        <a:bodyPr/>
        <a:lstStyle/>
        <a:p>
          <a:endParaRPr lang="ru-RU"/>
        </a:p>
      </dgm:t>
    </dgm:pt>
    <dgm:pt modelId="{A1F272B0-21C5-4287-B9AB-CC93EA841BE2}" type="sibTrans" cxnId="{9D98450A-2F7E-4E8E-BF80-C42DEEF7F577}">
      <dgm:prSet/>
      <dgm:spPr/>
      <dgm:t>
        <a:bodyPr/>
        <a:lstStyle/>
        <a:p>
          <a:endParaRPr lang="ru-RU"/>
        </a:p>
      </dgm:t>
    </dgm:pt>
    <dgm:pt modelId="{345327AD-6F38-4323-9B59-A9F5E91FE4A9}" type="pres">
      <dgm:prSet presAssocID="{0FBCC282-DDA8-49DB-B626-1FA48630055C}" presName="Name0" presStyleCnt="0">
        <dgm:presLayoutVars>
          <dgm:dir/>
          <dgm:resizeHandles val="exact"/>
        </dgm:presLayoutVars>
      </dgm:prSet>
      <dgm:spPr/>
    </dgm:pt>
    <dgm:pt modelId="{4CB654CC-3D88-4710-9C18-36D46013B49F}" type="pres">
      <dgm:prSet presAssocID="{2949BF70-67BE-4D0C-956F-3DA622B0CB95}" presName="compNode" presStyleCnt="0"/>
      <dgm:spPr/>
    </dgm:pt>
    <dgm:pt modelId="{F1E34E9D-4E8F-401C-9CBE-B390A5883FFA}" type="pres">
      <dgm:prSet presAssocID="{2949BF70-67BE-4D0C-956F-3DA622B0CB95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31A6FE8-2CDE-49C5-B8F8-04BBF387A9D5}" type="pres">
      <dgm:prSet presAssocID="{2949BF70-67BE-4D0C-956F-3DA622B0CB95}" presName="textRect" presStyleLbl="revTx" presStyleIdx="0" presStyleCnt="4">
        <dgm:presLayoutVars>
          <dgm:bulletEnabled val="1"/>
        </dgm:presLayoutVars>
      </dgm:prSet>
      <dgm:spPr/>
    </dgm:pt>
    <dgm:pt modelId="{70FEDA93-3CD6-49D9-9984-3C0DB7A52FE5}" type="pres">
      <dgm:prSet presAssocID="{4EF8151F-A4FB-4D12-8C9C-E6D66C357685}" presName="sibTrans" presStyleLbl="sibTrans2D1" presStyleIdx="0" presStyleCnt="0"/>
      <dgm:spPr/>
    </dgm:pt>
    <dgm:pt modelId="{DB02C69A-8BA3-4CAC-A9D9-FFE7F275A8AE}" type="pres">
      <dgm:prSet presAssocID="{F00140CB-82B1-4B8B-B7F6-A162F1D2B9A2}" presName="compNode" presStyleCnt="0"/>
      <dgm:spPr/>
    </dgm:pt>
    <dgm:pt modelId="{246FDCAF-CF32-471E-A03D-B6E7A65B0C44}" type="pres">
      <dgm:prSet presAssocID="{F00140CB-82B1-4B8B-B7F6-A162F1D2B9A2}" presName="pictRect" presStyleLbl="node1" presStyleIdx="1" presStyleCnt="4" custLinFactNeighborX="-758" custLinFactNeighborY="16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4210EAA-EB02-4098-AAA0-E8B63C29B059}" type="pres">
      <dgm:prSet presAssocID="{F00140CB-82B1-4B8B-B7F6-A162F1D2B9A2}" presName="textRect" presStyleLbl="revTx" presStyleIdx="1" presStyleCnt="4">
        <dgm:presLayoutVars>
          <dgm:bulletEnabled val="1"/>
        </dgm:presLayoutVars>
      </dgm:prSet>
      <dgm:spPr/>
    </dgm:pt>
    <dgm:pt modelId="{5C9962B2-A390-4BDD-B9F6-0B1127DCD2E2}" type="pres">
      <dgm:prSet presAssocID="{1D905250-3073-484F-8428-2593969C6618}" presName="sibTrans" presStyleLbl="sibTrans2D1" presStyleIdx="0" presStyleCnt="0"/>
      <dgm:spPr/>
    </dgm:pt>
    <dgm:pt modelId="{09822C9D-3F96-47F6-95C2-CCFB6EE89734}" type="pres">
      <dgm:prSet presAssocID="{DE033D82-E92F-4753-89B4-C81A90263244}" presName="compNode" presStyleCnt="0"/>
      <dgm:spPr/>
    </dgm:pt>
    <dgm:pt modelId="{F0BD454A-1FE1-4C63-A04F-A398068EC3D0}" type="pres">
      <dgm:prSet presAssocID="{DE033D82-E92F-4753-89B4-C81A90263244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E18E49-8806-4CE8-85D2-7A4A0A71A693}" type="pres">
      <dgm:prSet presAssocID="{DE033D82-E92F-4753-89B4-C81A90263244}" presName="textRect" presStyleLbl="revTx" presStyleIdx="2" presStyleCnt="4">
        <dgm:presLayoutVars>
          <dgm:bulletEnabled val="1"/>
        </dgm:presLayoutVars>
      </dgm:prSet>
      <dgm:spPr/>
    </dgm:pt>
    <dgm:pt modelId="{5CF44678-8C8F-45FA-B082-C22759552A6E}" type="pres">
      <dgm:prSet presAssocID="{A65BB80B-5F58-45C5-AB60-73EC3B4BE615}" presName="sibTrans" presStyleLbl="sibTrans2D1" presStyleIdx="0" presStyleCnt="0"/>
      <dgm:spPr/>
    </dgm:pt>
    <dgm:pt modelId="{95D5D51B-9E67-442B-8A42-4CF943836490}" type="pres">
      <dgm:prSet presAssocID="{9863E7C9-11D5-4084-A0DD-378F90AA0CE0}" presName="compNode" presStyleCnt="0"/>
      <dgm:spPr/>
    </dgm:pt>
    <dgm:pt modelId="{E878FBD9-AE41-4D7E-AAE9-BBFA6E9D7DC8}" type="pres">
      <dgm:prSet presAssocID="{9863E7C9-11D5-4084-A0DD-378F90AA0CE0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10EE999-B166-4022-8923-DD644A0112CD}" type="pres">
      <dgm:prSet presAssocID="{9863E7C9-11D5-4084-A0DD-378F90AA0CE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D98450A-2F7E-4E8E-BF80-C42DEEF7F577}" srcId="{0FBCC282-DDA8-49DB-B626-1FA48630055C}" destId="{9863E7C9-11D5-4084-A0DD-378F90AA0CE0}" srcOrd="3" destOrd="0" parTransId="{A7044D4A-264F-4F6B-B3AF-2BB1D15E7BB0}" sibTransId="{A1F272B0-21C5-4287-B9AB-CC93EA841BE2}"/>
    <dgm:cxn modelId="{E9984314-03EE-46F6-B8C8-CB91615FB009}" srcId="{0FBCC282-DDA8-49DB-B626-1FA48630055C}" destId="{2949BF70-67BE-4D0C-956F-3DA622B0CB95}" srcOrd="0" destOrd="0" parTransId="{9227ED49-6231-404C-B915-1879A745C4C2}" sibTransId="{4EF8151F-A4FB-4D12-8C9C-E6D66C357685}"/>
    <dgm:cxn modelId="{99EA6935-E050-45A8-A189-1FE3E4C89387}" type="presOf" srcId="{2949BF70-67BE-4D0C-956F-3DA622B0CB95}" destId="{831A6FE8-2CDE-49C5-B8F8-04BBF387A9D5}" srcOrd="0" destOrd="0" presId="urn:microsoft.com/office/officeart/2005/8/layout/pList1"/>
    <dgm:cxn modelId="{187A3B63-61F5-4E3E-B7D0-646D301026BA}" type="presOf" srcId="{9863E7C9-11D5-4084-A0DD-378F90AA0CE0}" destId="{E10EE999-B166-4022-8923-DD644A0112CD}" srcOrd="0" destOrd="0" presId="urn:microsoft.com/office/officeart/2005/8/layout/pList1"/>
    <dgm:cxn modelId="{D289CF46-C0B1-4000-B11D-A7563BBF1695}" srcId="{0FBCC282-DDA8-49DB-B626-1FA48630055C}" destId="{DE033D82-E92F-4753-89B4-C81A90263244}" srcOrd="2" destOrd="0" parTransId="{502490C8-D87A-4FEF-AFEC-103F2C6A29E6}" sibTransId="{A65BB80B-5F58-45C5-AB60-73EC3B4BE615}"/>
    <dgm:cxn modelId="{9825B092-E167-433F-81D6-B145022D26CA}" type="presOf" srcId="{4EF8151F-A4FB-4D12-8C9C-E6D66C357685}" destId="{70FEDA93-3CD6-49D9-9984-3C0DB7A52FE5}" srcOrd="0" destOrd="0" presId="urn:microsoft.com/office/officeart/2005/8/layout/pList1"/>
    <dgm:cxn modelId="{F0DF58AD-8C81-4C0F-8552-CA7F11A7752A}" srcId="{0FBCC282-DDA8-49DB-B626-1FA48630055C}" destId="{F00140CB-82B1-4B8B-B7F6-A162F1D2B9A2}" srcOrd="1" destOrd="0" parTransId="{412A00B9-2FAE-4600-9293-1EA6A6093C51}" sibTransId="{1D905250-3073-484F-8428-2593969C6618}"/>
    <dgm:cxn modelId="{DAAB31B0-1352-4E9D-9EA0-FF26AAC019F7}" type="presOf" srcId="{1D905250-3073-484F-8428-2593969C6618}" destId="{5C9962B2-A390-4BDD-B9F6-0B1127DCD2E2}" srcOrd="0" destOrd="0" presId="urn:microsoft.com/office/officeart/2005/8/layout/pList1"/>
    <dgm:cxn modelId="{00F027B4-1A5C-4B9A-93CD-8FC6AAB9A5F4}" type="presOf" srcId="{0FBCC282-DDA8-49DB-B626-1FA48630055C}" destId="{345327AD-6F38-4323-9B59-A9F5E91FE4A9}" srcOrd="0" destOrd="0" presId="urn:microsoft.com/office/officeart/2005/8/layout/pList1"/>
    <dgm:cxn modelId="{A5D3ABB5-84E0-496E-B3AC-67914D2E0E36}" type="presOf" srcId="{F00140CB-82B1-4B8B-B7F6-A162F1D2B9A2}" destId="{04210EAA-EB02-4098-AAA0-E8B63C29B059}" srcOrd="0" destOrd="0" presId="urn:microsoft.com/office/officeart/2005/8/layout/pList1"/>
    <dgm:cxn modelId="{0642CCCA-C661-42A4-AD1D-B24FF0E33ABC}" type="presOf" srcId="{A65BB80B-5F58-45C5-AB60-73EC3B4BE615}" destId="{5CF44678-8C8F-45FA-B082-C22759552A6E}" srcOrd="0" destOrd="0" presId="urn:microsoft.com/office/officeart/2005/8/layout/pList1"/>
    <dgm:cxn modelId="{D45EF9F0-123B-4DD9-9E3A-7DF152A02695}" type="presOf" srcId="{DE033D82-E92F-4753-89B4-C81A90263244}" destId="{C5E18E49-8806-4CE8-85D2-7A4A0A71A693}" srcOrd="0" destOrd="0" presId="urn:microsoft.com/office/officeart/2005/8/layout/pList1"/>
    <dgm:cxn modelId="{36100C16-F818-4A3C-8950-D9AF12DADEFD}" type="presParOf" srcId="{345327AD-6F38-4323-9B59-A9F5E91FE4A9}" destId="{4CB654CC-3D88-4710-9C18-36D46013B49F}" srcOrd="0" destOrd="0" presId="urn:microsoft.com/office/officeart/2005/8/layout/pList1"/>
    <dgm:cxn modelId="{3BD15F81-A0D6-4E1C-A67A-A72B230A1961}" type="presParOf" srcId="{4CB654CC-3D88-4710-9C18-36D46013B49F}" destId="{F1E34E9D-4E8F-401C-9CBE-B390A5883FFA}" srcOrd="0" destOrd="0" presId="urn:microsoft.com/office/officeart/2005/8/layout/pList1"/>
    <dgm:cxn modelId="{E470D721-00CF-4401-B447-4CAFBB31366D}" type="presParOf" srcId="{4CB654CC-3D88-4710-9C18-36D46013B49F}" destId="{831A6FE8-2CDE-49C5-B8F8-04BBF387A9D5}" srcOrd="1" destOrd="0" presId="urn:microsoft.com/office/officeart/2005/8/layout/pList1"/>
    <dgm:cxn modelId="{5435554C-B5D2-438F-B7D4-2C1B46866C82}" type="presParOf" srcId="{345327AD-6F38-4323-9B59-A9F5E91FE4A9}" destId="{70FEDA93-3CD6-49D9-9984-3C0DB7A52FE5}" srcOrd="1" destOrd="0" presId="urn:microsoft.com/office/officeart/2005/8/layout/pList1"/>
    <dgm:cxn modelId="{FA1FE53E-22E3-4AD1-86FC-4446D4D3D78E}" type="presParOf" srcId="{345327AD-6F38-4323-9B59-A9F5E91FE4A9}" destId="{DB02C69A-8BA3-4CAC-A9D9-FFE7F275A8AE}" srcOrd="2" destOrd="0" presId="urn:microsoft.com/office/officeart/2005/8/layout/pList1"/>
    <dgm:cxn modelId="{22C8D39F-2DDA-4F0B-ACD8-F80910E77389}" type="presParOf" srcId="{DB02C69A-8BA3-4CAC-A9D9-FFE7F275A8AE}" destId="{246FDCAF-CF32-471E-A03D-B6E7A65B0C44}" srcOrd="0" destOrd="0" presId="urn:microsoft.com/office/officeart/2005/8/layout/pList1"/>
    <dgm:cxn modelId="{520DA1AC-9C33-446B-997B-6ADAE8033DAC}" type="presParOf" srcId="{DB02C69A-8BA3-4CAC-A9D9-FFE7F275A8AE}" destId="{04210EAA-EB02-4098-AAA0-E8B63C29B059}" srcOrd="1" destOrd="0" presId="urn:microsoft.com/office/officeart/2005/8/layout/pList1"/>
    <dgm:cxn modelId="{2E9D3143-3A5A-4C04-8AF6-74D700DA9D41}" type="presParOf" srcId="{345327AD-6F38-4323-9B59-A9F5E91FE4A9}" destId="{5C9962B2-A390-4BDD-B9F6-0B1127DCD2E2}" srcOrd="3" destOrd="0" presId="urn:microsoft.com/office/officeart/2005/8/layout/pList1"/>
    <dgm:cxn modelId="{59A53055-157C-4D4F-9FC0-0E85256293B5}" type="presParOf" srcId="{345327AD-6F38-4323-9B59-A9F5E91FE4A9}" destId="{09822C9D-3F96-47F6-95C2-CCFB6EE89734}" srcOrd="4" destOrd="0" presId="urn:microsoft.com/office/officeart/2005/8/layout/pList1"/>
    <dgm:cxn modelId="{8D5DF7A2-A732-4991-B212-CBC74BFDECB9}" type="presParOf" srcId="{09822C9D-3F96-47F6-95C2-CCFB6EE89734}" destId="{F0BD454A-1FE1-4C63-A04F-A398068EC3D0}" srcOrd="0" destOrd="0" presId="urn:microsoft.com/office/officeart/2005/8/layout/pList1"/>
    <dgm:cxn modelId="{92C9519B-AB5E-44A8-B00E-1C4C5CA81A78}" type="presParOf" srcId="{09822C9D-3F96-47F6-95C2-CCFB6EE89734}" destId="{C5E18E49-8806-4CE8-85D2-7A4A0A71A693}" srcOrd="1" destOrd="0" presId="urn:microsoft.com/office/officeart/2005/8/layout/pList1"/>
    <dgm:cxn modelId="{5962EE2C-9F5E-463E-9262-8A229C373098}" type="presParOf" srcId="{345327AD-6F38-4323-9B59-A9F5E91FE4A9}" destId="{5CF44678-8C8F-45FA-B082-C22759552A6E}" srcOrd="5" destOrd="0" presId="urn:microsoft.com/office/officeart/2005/8/layout/pList1"/>
    <dgm:cxn modelId="{373C8D4B-8FAA-4AEA-AE09-69B7DD82391E}" type="presParOf" srcId="{345327AD-6F38-4323-9B59-A9F5E91FE4A9}" destId="{95D5D51B-9E67-442B-8A42-4CF943836490}" srcOrd="6" destOrd="0" presId="urn:microsoft.com/office/officeart/2005/8/layout/pList1"/>
    <dgm:cxn modelId="{CB1712EA-9256-41D0-B138-4BA339554560}" type="presParOf" srcId="{95D5D51B-9E67-442B-8A42-4CF943836490}" destId="{E878FBD9-AE41-4D7E-AAE9-BBFA6E9D7DC8}" srcOrd="0" destOrd="0" presId="urn:microsoft.com/office/officeart/2005/8/layout/pList1"/>
    <dgm:cxn modelId="{0E2D8970-C15E-461A-8DDF-4B06C0213C04}" type="presParOf" srcId="{95D5D51B-9E67-442B-8A42-4CF943836490}" destId="{E10EE999-B166-4022-8923-DD644A0112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34E9D-4E8F-401C-9CBE-B390A5883FFA}">
      <dsp:nvSpPr>
        <dsp:cNvPr id="0" name=""/>
        <dsp:cNvSpPr/>
      </dsp:nvSpPr>
      <dsp:spPr>
        <a:xfrm>
          <a:off x="5283" y="836405"/>
          <a:ext cx="2514431" cy="173244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A6FE8-2CDE-49C5-B8F8-04BBF387A9D5}">
      <dsp:nvSpPr>
        <dsp:cNvPr id="0" name=""/>
        <dsp:cNvSpPr/>
      </dsp:nvSpPr>
      <dsp:spPr>
        <a:xfrm>
          <a:off x="5283" y="2568848"/>
          <a:ext cx="2514431" cy="93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Природные особенности региона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Климат, флора, фауна, географические характеристики</a:t>
          </a:r>
          <a:r>
            <a:rPr lang="ru-RU" sz="1100" kern="1200" dirty="0"/>
            <a:t>.</a:t>
          </a:r>
        </a:p>
      </dsp:txBody>
      <dsp:txXfrm>
        <a:off x="5283" y="2568848"/>
        <a:ext cx="2514431" cy="932854"/>
      </dsp:txXfrm>
    </dsp:sp>
    <dsp:sp modelId="{246FDCAF-CF32-471E-A03D-B6E7A65B0C44}">
      <dsp:nvSpPr>
        <dsp:cNvPr id="0" name=""/>
        <dsp:cNvSpPr/>
      </dsp:nvSpPr>
      <dsp:spPr>
        <a:xfrm>
          <a:off x="2752205" y="864973"/>
          <a:ext cx="2514431" cy="173244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10EAA-EB02-4098-AAA0-E8B63C29B059}">
      <dsp:nvSpPr>
        <dsp:cNvPr id="0" name=""/>
        <dsp:cNvSpPr/>
      </dsp:nvSpPr>
      <dsp:spPr>
        <a:xfrm>
          <a:off x="2771264" y="2568848"/>
          <a:ext cx="2514431" cy="93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История и культура края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Исторические события, традиции, известные личности.</a:t>
          </a:r>
        </a:p>
      </dsp:txBody>
      <dsp:txXfrm>
        <a:off x="2771264" y="2568848"/>
        <a:ext cx="2514431" cy="932854"/>
      </dsp:txXfrm>
    </dsp:sp>
    <dsp:sp modelId="{F0BD454A-1FE1-4C63-A04F-A398068EC3D0}">
      <dsp:nvSpPr>
        <dsp:cNvPr id="0" name=""/>
        <dsp:cNvSpPr/>
      </dsp:nvSpPr>
      <dsp:spPr>
        <a:xfrm>
          <a:off x="5537245" y="836405"/>
          <a:ext cx="2514431" cy="173244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18E49-8806-4CE8-85D2-7A4A0A71A693}">
      <dsp:nvSpPr>
        <dsp:cNvPr id="0" name=""/>
        <dsp:cNvSpPr/>
      </dsp:nvSpPr>
      <dsp:spPr>
        <a:xfrm>
          <a:off x="5537245" y="2568848"/>
          <a:ext cx="2514431" cy="93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Экономика и хозяйство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Основные отрасли, ремёсла, промышленность региона.</a:t>
          </a:r>
        </a:p>
      </dsp:txBody>
      <dsp:txXfrm>
        <a:off x="5537245" y="2568848"/>
        <a:ext cx="2514431" cy="932854"/>
      </dsp:txXfrm>
    </dsp:sp>
    <dsp:sp modelId="{E878FBD9-AE41-4D7E-AAE9-BBFA6E9D7DC8}">
      <dsp:nvSpPr>
        <dsp:cNvPr id="0" name=""/>
        <dsp:cNvSpPr/>
      </dsp:nvSpPr>
      <dsp:spPr>
        <a:xfrm>
          <a:off x="8303226" y="836405"/>
          <a:ext cx="2514431" cy="173244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EE999-B166-4022-8923-DD644A0112CD}">
      <dsp:nvSpPr>
        <dsp:cNvPr id="0" name=""/>
        <dsp:cNvSpPr/>
      </dsp:nvSpPr>
      <dsp:spPr>
        <a:xfrm>
          <a:off x="8303226" y="2568848"/>
          <a:ext cx="2514431" cy="93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Социальная жизнь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Население, быт, традиции и обычаи местного сообщества</a:t>
          </a:r>
        </a:p>
      </dsp:txBody>
      <dsp:txXfrm>
        <a:off x="8303226" y="2568848"/>
        <a:ext cx="2514431" cy="93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404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82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82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29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51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59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фКД_титульный слайд">
  <p:cSld name="КонфКД_титульный слайд">
    <p:bg>
      <p:bgPr>
        <a:solidFill>
          <a:srgbClr val="44444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фкД_базовый">
  <p:cSld name="КонфкД_базовый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578468" y="1371600"/>
            <a:ext cx="7788207" cy="79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633047" y="2919046"/>
            <a:ext cx="7367954" cy="350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19"/>
          <p:cNvSpPr txBox="1"/>
          <p:nvPr/>
        </p:nvSpPr>
        <p:spPr>
          <a:xfrm>
            <a:off x="11089637" y="6424613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ctrTitle"/>
          </p:nvPr>
        </p:nvSpPr>
        <p:spPr>
          <a:xfrm>
            <a:off x="4029564" y="622780"/>
            <a:ext cx="7337111" cy="41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200"/>
              <a:buFont typeface="Century Gothic"/>
              <a:buNone/>
              <a:defRPr sz="3200" b="0">
                <a:solidFill>
                  <a:srgbClr val="00082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6F2A-6826-45CC-8186-55EB0B0E6816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23E3-8DF3-4E00-8433-2AED6561C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0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393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;p1"/>
          <p:cNvSpPr/>
          <p:nvPr/>
        </p:nvSpPr>
        <p:spPr>
          <a:xfrm rot="10800000">
            <a:off x="4581527" y="2"/>
            <a:ext cx="2758926" cy="6877050"/>
          </a:xfrm>
          <a:custGeom>
            <a:avLst/>
            <a:gdLst>
              <a:gd name="connsiteX0" fmla="*/ 872976 w 7188051"/>
              <a:gd name="connsiteY0" fmla="*/ 683895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  <a:gd name="connsiteX7" fmla="*/ 872976 w 7188051"/>
              <a:gd name="connsiteY7" fmla="*/ 6838950 h 6858000"/>
              <a:gd name="connsiteX0" fmla="*/ 872976 w 2758926"/>
              <a:gd name="connsiteY0" fmla="*/ 6858000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872976 w 2758926"/>
              <a:gd name="connsiteY7" fmla="*/ 6858000 h 6877050"/>
              <a:gd name="connsiteX0" fmla="*/ 872976 w 2758926"/>
              <a:gd name="connsiteY0" fmla="*/ 6858000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872976 w 2758926"/>
              <a:gd name="connsiteY7" fmla="*/ 6858000 h 6877050"/>
              <a:gd name="connsiteX0" fmla="*/ 368151 w 2758926"/>
              <a:gd name="connsiteY0" fmla="*/ 6867525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368151 w 2758926"/>
              <a:gd name="connsiteY7" fmla="*/ 6867525 h 6877050"/>
              <a:gd name="connsiteX0" fmla="*/ 368151 w 2758926"/>
              <a:gd name="connsiteY0" fmla="*/ 6867525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368151 w 2758926"/>
              <a:gd name="connsiteY7" fmla="*/ 6867525 h 6877050"/>
              <a:gd name="connsiteX0" fmla="*/ 368151 w 2758926"/>
              <a:gd name="connsiteY0" fmla="*/ 6867525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1168253 w 2758926"/>
              <a:gd name="connsiteY7" fmla="*/ 2162177 h 6877050"/>
              <a:gd name="connsiteX8" fmla="*/ 368151 w 2758926"/>
              <a:gd name="connsiteY8" fmla="*/ 6867525 h 6877050"/>
              <a:gd name="connsiteX0" fmla="*/ 368151 w 2758926"/>
              <a:gd name="connsiteY0" fmla="*/ 6867525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1168253 w 2758926"/>
              <a:gd name="connsiteY7" fmla="*/ 2162177 h 6877050"/>
              <a:gd name="connsiteX8" fmla="*/ 415778 w 2758926"/>
              <a:gd name="connsiteY8" fmla="*/ 4162427 h 6877050"/>
              <a:gd name="connsiteX9" fmla="*/ 368151 w 2758926"/>
              <a:gd name="connsiteY9" fmla="*/ 6867525 h 6877050"/>
              <a:gd name="connsiteX0" fmla="*/ 368151 w 2758926"/>
              <a:gd name="connsiteY0" fmla="*/ 6867525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1168253 w 2758926"/>
              <a:gd name="connsiteY7" fmla="*/ 2162177 h 6877050"/>
              <a:gd name="connsiteX8" fmla="*/ 415778 w 2758926"/>
              <a:gd name="connsiteY8" fmla="*/ 4162427 h 6877050"/>
              <a:gd name="connsiteX9" fmla="*/ 301478 w 2758926"/>
              <a:gd name="connsiteY9" fmla="*/ 5676902 h 6877050"/>
              <a:gd name="connsiteX10" fmla="*/ 368151 w 2758926"/>
              <a:gd name="connsiteY10" fmla="*/ 6867525 h 6877050"/>
              <a:gd name="connsiteX0" fmla="*/ 368151 w 2758926"/>
              <a:gd name="connsiteY0" fmla="*/ 6867525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1120628 w 2758926"/>
              <a:gd name="connsiteY7" fmla="*/ 2162177 h 6877050"/>
              <a:gd name="connsiteX8" fmla="*/ 415778 w 2758926"/>
              <a:gd name="connsiteY8" fmla="*/ 4162427 h 6877050"/>
              <a:gd name="connsiteX9" fmla="*/ 301478 w 2758926"/>
              <a:gd name="connsiteY9" fmla="*/ 5676902 h 6877050"/>
              <a:gd name="connsiteX10" fmla="*/ 368151 w 2758926"/>
              <a:gd name="connsiteY10" fmla="*/ 6867525 h 6877050"/>
              <a:gd name="connsiteX0" fmla="*/ 368151 w 2758926"/>
              <a:gd name="connsiteY0" fmla="*/ 6867525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1120628 w 2758926"/>
              <a:gd name="connsiteY7" fmla="*/ 2162177 h 6877050"/>
              <a:gd name="connsiteX8" fmla="*/ 415778 w 2758926"/>
              <a:gd name="connsiteY8" fmla="*/ 4162427 h 6877050"/>
              <a:gd name="connsiteX9" fmla="*/ 301478 w 2758926"/>
              <a:gd name="connsiteY9" fmla="*/ 5676902 h 6877050"/>
              <a:gd name="connsiteX10" fmla="*/ 368151 w 2758926"/>
              <a:gd name="connsiteY10" fmla="*/ 6867525 h 6877050"/>
              <a:gd name="connsiteX0" fmla="*/ 368151 w 2758926"/>
              <a:gd name="connsiteY0" fmla="*/ 6867525 h 6877050"/>
              <a:gd name="connsiteX1" fmla="*/ 108694 w 2758926"/>
              <a:gd name="connsiteY1" fmla="*/ 6877050 h 6877050"/>
              <a:gd name="connsiteX2" fmla="*/ 79127 w 2758926"/>
              <a:gd name="connsiteY2" fmla="*/ 6700285 h 6877050"/>
              <a:gd name="connsiteX3" fmla="*/ 0 w 2758926"/>
              <a:gd name="connsiteY3" fmla="*/ 5584938 h 6877050"/>
              <a:gd name="connsiteX4" fmla="*/ 2190696 w 2758926"/>
              <a:gd name="connsiteY4" fmla="*/ 164389 h 6877050"/>
              <a:gd name="connsiteX5" fmla="*/ 2339431 w 2758926"/>
              <a:gd name="connsiteY5" fmla="*/ 19050 h 6877050"/>
              <a:gd name="connsiteX6" fmla="*/ 2758926 w 2758926"/>
              <a:gd name="connsiteY6" fmla="*/ 0 h 6877050"/>
              <a:gd name="connsiteX7" fmla="*/ 1120628 w 2758926"/>
              <a:gd name="connsiteY7" fmla="*/ 2162177 h 6877050"/>
              <a:gd name="connsiteX8" fmla="*/ 415778 w 2758926"/>
              <a:gd name="connsiteY8" fmla="*/ 4162427 h 6877050"/>
              <a:gd name="connsiteX9" fmla="*/ 301478 w 2758926"/>
              <a:gd name="connsiteY9" fmla="*/ 5676902 h 6877050"/>
              <a:gd name="connsiteX10" fmla="*/ 368151 w 2758926"/>
              <a:gd name="connsiteY10" fmla="*/ 6867525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8926" h="6877050" extrusionOk="0">
                <a:moveTo>
                  <a:pt x="368151" y="6867525"/>
                </a:moveTo>
                <a:lnTo>
                  <a:pt x="108694" y="6877050"/>
                </a:lnTo>
                <a:lnTo>
                  <a:pt x="79127" y="6700285"/>
                </a:lnTo>
                <a:cubicBezTo>
                  <a:pt x="26981" y="6336017"/>
                  <a:pt x="0" y="5963629"/>
                  <a:pt x="0" y="5584938"/>
                </a:cubicBezTo>
                <a:cubicBezTo>
                  <a:pt x="0" y="3479003"/>
                  <a:pt x="834428" y="1567958"/>
                  <a:pt x="2190696" y="164389"/>
                </a:cubicBezTo>
                <a:lnTo>
                  <a:pt x="2339431" y="19050"/>
                </a:lnTo>
                <a:lnTo>
                  <a:pt x="2758926" y="0"/>
                </a:lnTo>
                <a:cubicBezTo>
                  <a:pt x="2538330" y="282575"/>
                  <a:pt x="1709590" y="1036640"/>
                  <a:pt x="1120628" y="2162177"/>
                </a:cubicBezTo>
                <a:cubicBezTo>
                  <a:pt x="793603" y="2849565"/>
                  <a:pt x="549128" y="3378202"/>
                  <a:pt x="415778" y="4162427"/>
                </a:cubicBezTo>
                <a:cubicBezTo>
                  <a:pt x="285603" y="4737102"/>
                  <a:pt x="309416" y="5226052"/>
                  <a:pt x="301478" y="5676902"/>
                </a:cubicBezTo>
                <a:cubicBezTo>
                  <a:pt x="293540" y="6127752"/>
                  <a:pt x="414569" y="6656388"/>
                  <a:pt x="368151" y="6867525"/>
                </a:cubicBez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Google Shape;114;p1"/>
          <p:cNvSpPr/>
          <p:nvPr/>
        </p:nvSpPr>
        <p:spPr>
          <a:xfrm rot="10800000">
            <a:off x="2" y="0"/>
            <a:ext cx="7188051" cy="6858000"/>
          </a:xfrm>
          <a:custGeom>
            <a:avLst/>
            <a:gdLst/>
            <a:ahLst/>
            <a:cxnLst/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7340453" y="1064254"/>
            <a:ext cx="4682214" cy="2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	 кейс: Технологии подготовки обучающихся 4 классов к  ВПР по окружающему миру. Краеведческий компонент</a:t>
            </a:r>
          </a:p>
        </p:txBody>
      </p:sp>
      <p:sp>
        <p:nvSpPr>
          <p:cNvPr id="116" name="Google Shape;116;p1"/>
          <p:cNvSpPr txBox="1"/>
          <p:nvPr/>
        </p:nvSpPr>
        <p:spPr>
          <a:xfrm>
            <a:off x="7188052" y="4408842"/>
            <a:ext cx="4642899" cy="44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ru-RU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Швензель</a:t>
            </a:r>
            <a:r>
              <a:rPr lang="ru-RU" sz="2400" dirty="0">
                <a:solidFill>
                  <a:schemeClr val="l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Наталья Викторовна, учитель начальных классов, высшей квалификационной категории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954314" y="5616133"/>
            <a:ext cx="5262776" cy="83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0" y="1064254"/>
            <a:ext cx="4726046" cy="369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61410" y="5124435"/>
            <a:ext cx="406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176» </a:t>
            </a:r>
          </a:p>
          <a:p>
            <a:pPr algn="ctr"/>
            <a:r>
              <a:rPr lang="ru-RU" sz="24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</a:t>
            </a:r>
          </a:p>
        </p:txBody>
      </p:sp>
    </p:spTree>
    <p:extLst>
      <p:ext uri="{BB962C8B-B14F-4D97-AF65-F5344CB8AC3E}">
        <p14:creationId xmlns:p14="http://schemas.microsoft.com/office/powerpoint/2010/main" val="1321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04287" y="961680"/>
            <a:ext cx="8008358" cy="21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Первомайский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555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4062" y="2417125"/>
            <a:ext cx="61844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Монумент Славы, посвященный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первомайцам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погибшим в 1941-1945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Пересечение ул. Тельмана и Героев Революции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ервомайский рай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13" y="2292809"/>
            <a:ext cx="4347956" cy="3260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77397" y="820714"/>
            <a:ext cx="7220018" cy="21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Октябрьский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555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4319" y="2476204"/>
            <a:ext cx="6184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Стела в честь трудового подвига ленинградцев, эвакуированных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Новосибирск в годы Великой Отечественной войны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Пересечение ул. Восход и ул. Кирова</a:t>
            </a:r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Ленинградцы в новосибирск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15761" r="15423" b="8737"/>
          <a:stretch/>
        </p:blipFill>
        <p:spPr bwMode="auto">
          <a:xfrm>
            <a:off x="7193644" y="2221080"/>
            <a:ext cx="4104222" cy="320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77397" y="820714"/>
            <a:ext cx="6700253" cy="21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Ленинский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555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4990" y="2682681"/>
            <a:ext cx="58425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Монумент Славы в честь подвига сибиряков в годы Великой Отечественной войны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Ул. Станиславского, сквер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 кинотеатра «Металлист»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онумент слав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36" y="2391202"/>
            <a:ext cx="4613922" cy="3075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77397" y="820714"/>
            <a:ext cx="6700253" cy="21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Кировский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555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4776" y="2685195"/>
            <a:ext cx="56596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Стела «Звезда»</a:t>
            </a:r>
          </a:p>
          <a:p>
            <a:endParaRPr lang="ru-RU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Ул. Сибиряков-Гвардейцев, 24-26</a:t>
            </a:r>
            <a:endParaRPr lang="ru-RU" altLang="ru-RU" sz="32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тела Звез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64" y="2127183"/>
            <a:ext cx="4733925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82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9824" y="913046"/>
            <a:ext cx="7684967" cy="199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Калининский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296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28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4776" y="2685195"/>
            <a:ext cx="56596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Монумент Воинской Славы в честь 65-летия Великой Победы «Легендарная «Катюша»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Свечникова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endParaRPr lang="ru-RU" altLang="ru-RU" sz="24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легендарная катюш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87" y="2085298"/>
            <a:ext cx="4740141" cy="3555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5898" y="859492"/>
            <a:ext cx="7412523" cy="199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Заельцовский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296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28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4776" y="2685195"/>
            <a:ext cx="5515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«Они сражались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Родину</a:t>
            </a:r>
            <a:r>
              <a:rPr lang="ru-RU" altLang="ru-RU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Красный пр-т, 220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(территория бывшей Сибирской ярмарки)</a:t>
            </a:r>
            <a:endParaRPr lang="ru-RU" altLang="ru-RU" sz="36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ни сражались за Родин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73" y="2293864"/>
            <a:ext cx="4883519" cy="2951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8627"/>
          </a:schemeClr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/>
          <p:nvPr/>
        </p:nvSpPr>
        <p:spPr>
          <a:xfrm>
            <a:off x="-1" y="-24714"/>
            <a:ext cx="12192000" cy="86711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-1" y="418724"/>
            <a:ext cx="12192000" cy="61299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2000" b="1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0" y="6431280"/>
            <a:ext cx="12192000" cy="42672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127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85;p6"/>
          <p:cNvSpPr txBox="1"/>
          <p:nvPr/>
        </p:nvSpPr>
        <p:spPr>
          <a:xfrm>
            <a:off x="67734" y="108875"/>
            <a:ext cx="12124266" cy="7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подготовки обучающихся 4 классов к  ВПР по окружающему миру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31" y="1341563"/>
            <a:ext cx="3418116" cy="4751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7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8627"/>
          </a:schemeClr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/>
          <p:nvPr/>
        </p:nvSpPr>
        <p:spPr>
          <a:xfrm>
            <a:off x="-1" y="-24714"/>
            <a:ext cx="12192000" cy="86711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-1" y="418724"/>
            <a:ext cx="12192000" cy="61299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2000" b="1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90" name="Google Shape;290;p12"/>
          <p:cNvSpPr txBox="1">
            <a:spLocks noGrp="1"/>
          </p:cNvSpPr>
          <p:nvPr>
            <p:ph type="body" idx="2"/>
          </p:nvPr>
        </p:nvSpPr>
        <p:spPr>
          <a:xfrm>
            <a:off x="67735" y="1538657"/>
            <a:ext cx="6142566" cy="418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Изучение истории, природы и культуры родного края — ключевой элемент подготовки к ВПР. 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Краеведение развивает патриотизм, критическое мышление и связывает теоретические знания с практической реальностью.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</p:txBody>
      </p:sp>
      <p:sp>
        <p:nvSpPr>
          <p:cNvPr id="292" name="Google Shape;292;p12"/>
          <p:cNvSpPr/>
          <p:nvPr/>
        </p:nvSpPr>
        <p:spPr>
          <a:xfrm>
            <a:off x="0" y="6431280"/>
            <a:ext cx="12192000" cy="42672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127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236;p9"/>
          <p:cNvSpPr txBox="1">
            <a:spLocks noGrp="1"/>
          </p:cNvSpPr>
          <p:nvPr>
            <p:ph type="ctrTitle"/>
          </p:nvPr>
        </p:nvSpPr>
        <p:spPr>
          <a:xfrm>
            <a:off x="2501264" y="1184113"/>
            <a:ext cx="779906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no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Краеведческий компонент</a:t>
            </a:r>
          </a:p>
        </p:txBody>
      </p:sp>
      <p:sp>
        <p:nvSpPr>
          <p:cNvPr id="13" name="Google Shape;185;p6"/>
          <p:cNvSpPr txBox="1"/>
          <p:nvPr/>
        </p:nvSpPr>
        <p:spPr>
          <a:xfrm>
            <a:off x="67734" y="108875"/>
            <a:ext cx="12124266" cy="7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подготовки обучающихся 4 классов к  ВПР по окружающему миру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61" y="2302747"/>
            <a:ext cx="5299392" cy="263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76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8627"/>
          </a:schemeClr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/>
          <p:nvPr/>
        </p:nvSpPr>
        <p:spPr>
          <a:xfrm>
            <a:off x="-1" y="-24714"/>
            <a:ext cx="12192000" cy="86711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-1" y="418724"/>
            <a:ext cx="12192000" cy="61299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2000" b="1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0" y="6431280"/>
            <a:ext cx="12192000" cy="42672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127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236;p9"/>
          <p:cNvSpPr txBox="1">
            <a:spLocks noGrp="1"/>
          </p:cNvSpPr>
          <p:nvPr>
            <p:ph type="ctrTitle"/>
          </p:nvPr>
        </p:nvSpPr>
        <p:spPr>
          <a:xfrm>
            <a:off x="2501264" y="1184113"/>
            <a:ext cx="779906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Основные направления подготовки</a:t>
            </a:r>
          </a:p>
        </p:txBody>
      </p:sp>
      <p:sp>
        <p:nvSpPr>
          <p:cNvPr id="13" name="Google Shape;185;p6"/>
          <p:cNvSpPr txBox="1"/>
          <p:nvPr/>
        </p:nvSpPr>
        <p:spPr>
          <a:xfrm>
            <a:off x="67734" y="108875"/>
            <a:ext cx="12124266" cy="7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подготовки обучающихся 4 классов к  ВПР по окружающему миру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4926239"/>
              </p:ext>
            </p:extLst>
          </p:nvPr>
        </p:nvGraphicFramePr>
        <p:xfrm>
          <a:off x="797558" y="1622263"/>
          <a:ext cx="10822942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78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8627"/>
          </a:schemeClr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/>
          <p:nvPr/>
        </p:nvSpPr>
        <p:spPr>
          <a:xfrm>
            <a:off x="-1" y="-24714"/>
            <a:ext cx="12192000" cy="86711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-1" y="418724"/>
            <a:ext cx="12192000" cy="61299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2000" b="1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90" name="Google Shape;290;p12"/>
          <p:cNvSpPr txBox="1">
            <a:spLocks noGrp="1"/>
          </p:cNvSpPr>
          <p:nvPr>
            <p:ph type="body" idx="2"/>
          </p:nvPr>
        </p:nvSpPr>
        <p:spPr>
          <a:xfrm>
            <a:off x="67735" y="1538657"/>
            <a:ext cx="9504890" cy="140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</p:txBody>
      </p:sp>
      <p:sp>
        <p:nvSpPr>
          <p:cNvPr id="292" name="Google Shape;292;p12"/>
          <p:cNvSpPr/>
          <p:nvPr/>
        </p:nvSpPr>
        <p:spPr>
          <a:xfrm>
            <a:off x="0" y="6431280"/>
            <a:ext cx="12192000" cy="42672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127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236;p9"/>
          <p:cNvSpPr txBox="1">
            <a:spLocks noGrp="1"/>
          </p:cNvSpPr>
          <p:nvPr>
            <p:ph type="ctrTitle"/>
          </p:nvPr>
        </p:nvSpPr>
        <p:spPr>
          <a:xfrm>
            <a:off x="2501264" y="1184113"/>
            <a:ext cx="779906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Эффективные технологии обучения</a:t>
            </a:r>
          </a:p>
        </p:txBody>
      </p:sp>
      <p:sp>
        <p:nvSpPr>
          <p:cNvPr id="13" name="Google Shape;185;p6"/>
          <p:cNvSpPr txBox="1"/>
          <p:nvPr/>
        </p:nvSpPr>
        <p:spPr>
          <a:xfrm>
            <a:off x="67734" y="108875"/>
            <a:ext cx="12124266" cy="7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подготовки обучающихся 4 классов к  ВПР по окружающему миру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475" y="1903857"/>
            <a:ext cx="78105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300"/>
              <a:defRPr/>
            </a:pPr>
            <a:r>
              <a:rPr lang="ru-R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Экскурсии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300"/>
              <a:defRPr/>
            </a:pPr>
            <a:r>
              <a:rPr lang="ru-R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Посещение музеев, памятников, природных объектов для прямого наблюдения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95524" y="2919335"/>
            <a:ext cx="862012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300"/>
              <a:defRPr/>
            </a:pPr>
            <a:r>
              <a:rPr lang="ru-R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Исследовательские проекты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300"/>
              <a:defRPr/>
            </a:pPr>
            <a:r>
              <a:rPr lang="ru-R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Самостоятельное изучение истории семьи, местных легенд и традиций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9082" y="4058726"/>
            <a:ext cx="730186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300"/>
              <a:defRPr/>
            </a:pPr>
            <a:r>
              <a:rPr lang="ru-R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Встречи с местными жителями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1300"/>
              <a:defRPr/>
            </a:pPr>
            <a:r>
              <a:rPr lang="ru-R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Интервью с ветеранами, мастерами, краеведами и старожилами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2949" y="5001254"/>
            <a:ext cx="7458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Фотодокументирование</a:t>
            </a:r>
            <a:endParaRPr lang="ru-RU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r>
              <a:rPr lang="ru-R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Создание фотоархива памятников, природных объектов и культурных событий.</a:t>
            </a:r>
          </a:p>
        </p:txBody>
      </p:sp>
    </p:spTree>
    <p:extLst>
      <p:ext uri="{BB962C8B-B14F-4D97-AF65-F5344CB8AC3E}">
        <p14:creationId xmlns:p14="http://schemas.microsoft.com/office/powerpoint/2010/main" val="42319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8627"/>
          </a:schemeClr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/>
          <p:nvPr/>
        </p:nvSpPr>
        <p:spPr>
          <a:xfrm>
            <a:off x="-1" y="-24714"/>
            <a:ext cx="12192000" cy="86711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-1" y="418724"/>
            <a:ext cx="12192000" cy="61299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2000" b="1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90" name="Google Shape;290;p12"/>
          <p:cNvSpPr txBox="1">
            <a:spLocks noGrp="1"/>
          </p:cNvSpPr>
          <p:nvPr>
            <p:ph type="body" idx="2"/>
          </p:nvPr>
        </p:nvSpPr>
        <p:spPr>
          <a:xfrm>
            <a:off x="2209800" y="314325"/>
            <a:ext cx="8201025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/>
              <a:t>Решение практических задач</a:t>
            </a:r>
          </a:p>
          <a:p>
            <a:pPr algn="ctr"/>
            <a:r>
              <a:rPr lang="ru-RU" sz="2800" dirty="0"/>
              <a:t>Применение знаний о крае для решения реальных жизненных ситуаций.</a:t>
            </a:r>
          </a:p>
          <a:p>
            <a:pPr marL="0" indent="0"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</p:txBody>
      </p:sp>
      <p:sp>
        <p:nvSpPr>
          <p:cNvPr id="292" name="Google Shape;292;p12"/>
          <p:cNvSpPr/>
          <p:nvPr/>
        </p:nvSpPr>
        <p:spPr>
          <a:xfrm>
            <a:off x="0" y="6431280"/>
            <a:ext cx="12192000" cy="42672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B7B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127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85;p6"/>
          <p:cNvSpPr txBox="1"/>
          <p:nvPr/>
        </p:nvSpPr>
        <p:spPr>
          <a:xfrm>
            <a:off x="67734" y="108875"/>
            <a:ext cx="12124266" cy="7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noAutofit/>
          </a:bodyPr>
          <a:lstStyle/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подготовки обучающихся 4 классов к  ВПР по окружающему миру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3522405"/>
            <a:ext cx="6357937" cy="2691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5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труженикам ты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57" y="2207260"/>
            <a:ext cx="47625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73591" y="1093648"/>
            <a:ext cx="6304581" cy="18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Железнодорожный 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080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4776" y="2685195"/>
            <a:ext cx="5578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 Славы труженикам тыла 1941-1945 гг.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(паровоз Лунина)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Ул. Ивачева, 1а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(путепровод над проспектом Димитрова)</a:t>
            </a:r>
            <a:endParaRPr lang="ru-RU" altLang="ru-RU" sz="24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5898" y="951824"/>
            <a:ext cx="6700253" cy="18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Дзержинский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080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647" y="2823063"/>
            <a:ext cx="56981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Монумент воинам, умершим от ран в эвакогоспиталях Новосибирска в период Великой Отечественной войны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2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парка «Берёзовая роща»</a:t>
            </a:r>
            <a:endParaRPr lang="ru-RU" altLang="ru-RU" sz="2200" dirty="0">
              <a:solidFill>
                <a:srgbClr val="CE6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монумент умершим от ра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21528" b="28523"/>
          <a:stretch/>
        </p:blipFill>
        <p:spPr bwMode="auto">
          <a:xfrm>
            <a:off x="6564429" y="2356376"/>
            <a:ext cx="4888063" cy="309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04286" y="957143"/>
            <a:ext cx="8209145" cy="291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Ц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ентральный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4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48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4062" y="2417125"/>
            <a:ext cx="66162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Бюст трижды Героя Советского Союза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Покрышкина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Александра Ивановича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Площадь Свердлова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бюст Покрышк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35" y="2399775"/>
            <a:ext cx="4477641" cy="3200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zentacii.org/upload/cloud/18/10/80849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04287" y="869349"/>
            <a:ext cx="8008358" cy="236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20" tIns="104742" rIns="0" bIns="10474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Советский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район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kumimoji="0" lang="ru-RU" altLang="ru-RU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 </a:t>
            </a:r>
            <a:br>
              <a:rPr kumimoji="0" lang="ru-RU" altLang="ru-RU" sz="1866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kumimoji="0" lang="ru-RU" altLang="ru-RU" sz="36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4062" y="2417125"/>
            <a:ext cx="66162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Обелиск памяти об ушедших на </a:t>
            </a:r>
            <a:r>
              <a:rPr lang="ru-RU" altLang="ru-RU" sz="2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2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еликую </a:t>
            </a:r>
            <a:r>
              <a:rPr lang="ru-RU" altLang="ru-RU" sz="2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течественную </a:t>
            </a:r>
            <a:r>
              <a:rPr lang="ru-RU" altLang="ru-RU" sz="2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2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ойну жителях Нижней Ельцовки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9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Бердское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шоссе, п. Нижняя Ельцовка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россия флаг Sticker - россия флаг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94">
            <a:off x="319584" y="169885"/>
            <a:ext cx="2496394" cy="17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ельцов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97" y="2165683"/>
            <a:ext cx="4471735" cy="3142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25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Конференция КД НТИ">
      <a:dk1>
        <a:srgbClr val="484848"/>
      </a:dk1>
      <a:lt1>
        <a:srgbClr val="FFFFFF"/>
      </a:lt1>
      <a:dk2>
        <a:srgbClr val="000000"/>
      </a:dk2>
      <a:lt2>
        <a:srgbClr val="FFFFFF"/>
      </a:lt2>
      <a:accent1>
        <a:srgbClr val="FCF29C"/>
      </a:accent1>
      <a:accent2>
        <a:srgbClr val="91CFCE"/>
      </a:accent2>
      <a:accent3>
        <a:srgbClr val="F2CACB"/>
      </a:accent3>
      <a:accent4>
        <a:srgbClr val="7BC1EC"/>
      </a:accent4>
      <a:accent5>
        <a:srgbClr val="B6D8AF"/>
      </a:accent5>
      <a:accent6>
        <a:srgbClr val="F2917F"/>
      </a:accent6>
      <a:hlink>
        <a:srgbClr val="7030A0"/>
      </a:hlink>
      <a:folHlink>
        <a:srgbClr val="002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Конференция КД НТИ">
      <a:dk1>
        <a:srgbClr val="484848"/>
      </a:dk1>
      <a:lt1>
        <a:srgbClr val="FFFFFF"/>
      </a:lt1>
      <a:dk2>
        <a:srgbClr val="000000"/>
      </a:dk2>
      <a:lt2>
        <a:srgbClr val="FFFFFF"/>
      </a:lt2>
      <a:accent1>
        <a:srgbClr val="FCF29C"/>
      </a:accent1>
      <a:accent2>
        <a:srgbClr val="91CFCE"/>
      </a:accent2>
      <a:accent3>
        <a:srgbClr val="F2CACB"/>
      </a:accent3>
      <a:accent4>
        <a:srgbClr val="7BC1EC"/>
      </a:accent4>
      <a:accent5>
        <a:srgbClr val="B6D8AF"/>
      </a:accent5>
      <a:accent6>
        <a:srgbClr val="F2917F"/>
      </a:accent6>
      <a:hlink>
        <a:srgbClr val="7030A0"/>
      </a:hlink>
      <a:folHlink>
        <a:srgbClr val="002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456</Words>
  <Application>Microsoft Office PowerPoint</Application>
  <PresentationFormat>Широкоэкранный</PresentationFormat>
  <Paragraphs>114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Wingdings</vt:lpstr>
      <vt:lpstr>Century Gothic</vt:lpstr>
      <vt:lpstr>Tahoma</vt:lpstr>
      <vt:lpstr>Verdana</vt:lpstr>
      <vt:lpstr>Calibri</vt:lpstr>
      <vt:lpstr>Office Theme</vt:lpstr>
      <vt:lpstr>Office Theme</vt:lpstr>
      <vt:lpstr>Презентация PowerPoint</vt:lpstr>
      <vt:lpstr>Краеведческий компонент</vt:lpstr>
      <vt:lpstr>Основные направления подготовки</vt:lpstr>
      <vt:lpstr>Эффективные технологии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121</cp:revision>
  <cp:lastPrinted>2021-03-22T04:02:53Z</cp:lastPrinted>
  <dcterms:created xsi:type="dcterms:W3CDTF">2018-05-23T12:16:39Z</dcterms:created>
  <dcterms:modified xsi:type="dcterms:W3CDTF">2025-11-20T02:21:44Z</dcterms:modified>
</cp:coreProperties>
</file>