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2" r:id="rId1"/>
  </p:sldMasterIdLst>
  <p:sldIdLst>
    <p:sldId id="256" r:id="rId2"/>
    <p:sldId id="312" r:id="rId3"/>
    <p:sldId id="259" r:id="rId4"/>
    <p:sldId id="291" r:id="rId5"/>
    <p:sldId id="266" r:id="rId6"/>
    <p:sldId id="260" r:id="rId7"/>
    <p:sldId id="265" r:id="rId8"/>
    <p:sldId id="314" r:id="rId9"/>
    <p:sldId id="315" r:id="rId10"/>
    <p:sldId id="316" r:id="rId11"/>
    <p:sldId id="275" r:id="rId12"/>
    <p:sldId id="298" r:id="rId13"/>
    <p:sldId id="299" r:id="rId14"/>
    <p:sldId id="302" r:id="rId15"/>
    <p:sldId id="303" r:id="rId16"/>
    <p:sldId id="304" r:id="rId17"/>
    <p:sldId id="301" r:id="rId18"/>
    <p:sldId id="306" r:id="rId19"/>
    <p:sldId id="309" r:id="rId20"/>
    <p:sldId id="261" r:id="rId21"/>
    <p:sldId id="267" r:id="rId22"/>
    <p:sldId id="292" r:id="rId23"/>
    <p:sldId id="310" r:id="rId24"/>
    <p:sldId id="311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560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4334" y="890351"/>
            <a:ext cx="6687403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07624" y="3370026"/>
            <a:ext cx="5825387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5F458-6A3E-4B0B-AF47-FB9313319433}" type="datetimeFigureOut">
              <a:rPr lang="ru-RU" smtClean="0"/>
              <a:pPr/>
              <a:t>20.11.2025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075B8-A22A-4273-A81F-F37386C1EE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22719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5F458-6A3E-4B0B-AF47-FB9313319433}" type="datetimeFigureOut">
              <a:rPr lang="ru-RU" smtClean="0"/>
              <a:pPr/>
              <a:t>20.11.2025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075B8-A22A-4273-A81F-F37386C1EE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3197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5F458-6A3E-4B0B-AF47-FB9313319433}" type="datetimeFigureOut">
              <a:rPr lang="ru-RU" smtClean="0"/>
              <a:pPr/>
              <a:t>20.11.2025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075B8-A22A-4273-A81F-F37386C1EE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0403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5F458-6A3E-4B0B-AF47-FB9313319433}" type="datetimeFigureOut">
              <a:rPr lang="ru-RU" smtClean="0"/>
              <a:pPr/>
              <a:t>20.11.2025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075B8-A22A-4273-A81F-F37386C1EE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1078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0" y="890874"/>
            <a:ext cx="6732256" cy="2852737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7410" y="3770599"/>
            <a:ext cx="6732256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5F458-6A3E-4B0B-AF47-FB9313319433}" type="datetimeFigureOut">
              <a:rPr lang="ru-RU" smtClean="0"/>
              <a:pPr/>
              <a:t>20.11.2025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075B8-A22A-4273-A81F-F37386C1EE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5485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5F458-6A3E-4B0B-AF47-FB9313319433}" type="datetimeFigureOut">
              <a:rPr lang="ru-RU" smtClean="0"/>
              <a:pPr/>
              <a:t>20.11.2025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075B8-A22A-4273-A81F-F37386C1EE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967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5F458-6A3E-4B0B-AF47-FB9313319433}" type="datetimeFigureOut">
              <a:rPr lang="ru-RU" smtClean="0"/>
              <a:pPr/>
              <a:t>20.11.2025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075B8-A22A-4273-A81F-F37386C1EE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40714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5F458-6A3E-4B0B-AF47-FB9313319433}" type="datetimeFigureOut">
              <a:rPr lang="ru-RU" smtClean="0"/>
              <a:pPr/>
              <a:t>20.11.2025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075B8-A22A-4273-A81F-F37386C1EE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83866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5F458-6A3E-4B0B-AF47-FB9313319433}" type="datetimeFigureOut">
              <a:rPr lang="ru-RU" smtClean="0"/>
              <a:pPr/>
              <a:t>20.11.2025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075B8-A22A-4273-A81F-F37386C1EE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03105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5F458-6A3E-4B0B-AF47-FB9313319433}" type="datetimeFigureOut">
              <a:rPr lang="ru-RU" smtClean="0"/>
              <a:pPr/>
              <a:t>20.11.2025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075B8-A22A-4273-A81F-F37386C1EE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50366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5F458-6A3E-4B0B-AF47-FB9313319433}" type="datetimeFigureOut">
              <a:rPr lang="ru-RU" smtClean="0"/>
              <a:pPr/>
              <a:t>20.11.2025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075B8-A22A-4273-A81F-F37386C1EE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29707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sunset" dir="t"/>
            </a:scene3d>
            <a:sp3d extrusionH="57150" prstMaterial="matte">
              <a:bevelT w="38100" h="38100"/>
            </a:sp3d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F5F458-6A3E-4B0B-AF47-FB9313319433}" type="datetimeFigureOut">
              <a:rPr lang="ru-RU" smtClean="0"/>
              <a:pPr/>
              <a:t>20.11.2025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075B8-A22A-4273-A81F-F37386C1EE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1281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rgbClr val="7E1E00"/>
          </a:solidFill>
          <a:effectLst/>
          <a:latin typeface="Intro " panose="02000000000000000000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26" Type="http://schemas.openxmlformats.org/officeDocument/2006/relationships/image" Target="../media/image35.png"/><Relationship Id="rId3" Type="http://schemas.openxmlformats.org/officeDocument/2006/relationships/image" Target="../media/image12.png"/><Relationship Id="rId21" Type="http://schemas.openxmlformats.org/officeDocument/2006/relationships/image" Target="../media/image30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5" Type="http://schemas.openxmlformats.org/officeDocument/2006/relationships/image" Target="../media/image34.png"/><Relationship Id="rId2" Type="http://schemas.openxmlformats.org/officeDocument/2006/relationships/image" Target="../media/image11.png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24" Type="http://schemas.openxmlformats.org/officeDocument/2006/relationships/image" Target="../media/image33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23" Type="http://schemas.openxmlformats.org/officeDocument/2006/relationships/image" Target="../media/image32.png"/><Relationship Id="rId10" Type="http://schemas.openxmlformats.org/officeDocument/2006/relationships/image" Target="../media/image19.png"/><Relationship Id="rId19" Type="http://schemas.openxmlformats.org/officeDocument/2006/relationships/image" Target="../media/image28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Relationship Id="rId22" Type="http://schemas.openxmlformats.org/officeDocument/2006/relationships/image" Target="../media/image31.png"/><Relationship Id="rId27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s://globallab.ru/ru/course/list/okruzhajushii_mir_3_klass/track" TargetMode="Externa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E483DC-FE5F-40E2-BF98-9004B9D0B7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04969" y="1075415"/>
            <a:ext cx="6638300" cy="2101915"/>
          </a:xfrm>
        </p:spPr>
        <p:txBody>
          <a:bodyPr>
            <a:noAutofit/>
          </a:bodyPr>
          <a:lstStyle/>
          <a:p>
            <a:br>
              <a:rPr lang="ru-RU" sz="3200" b="1" dirty="0"/>
            </a:br>
            <a:br>
              <a:rPr lang="ru-RU" sz="3200" b="1" dirty="0"/>
            </a:br>
            <a:br>
              <a:rPr lang="ru-RU" sz="3200" b="1" dirty="0"/>
            </a:br>
            <a:br>
              <a:rPr lang="ru-RU" sz="3200" b="1" dirty="0"/>
            </a:br>
            <a:br>
              <a:rPr lang="ru-RU" sz="3200" b="1" dirty="0"/>
            </a:br>
            <a:br>
              <a:rPr lang="ru-RU" sz="3200" b="1" dirty="0"/>
            </a:br>
            <a:br>
              <a:rPr lang="ru-RU" sz="3200" b="1" dirty="0"/>
            </a:br>
            <a:br>
              <a:rPr lang="ru-RU" sz="3200" b="1" dirty="0"/>
            </a:br>
            <a:br>
              <a:rPr lang="ru-RU" sz="3200" b="1" dirty="0"/>
            </a:br>
            <a:br>
              <a:rPr lang="ru-RU" sz="3200" b="1" dirty="0"/>
            </a:br>
            <a:br>
              <a:rPr lang="ru-RU" sz="3200" b="1" dirty="0"/>
            </a:br>
            <a:br>
              <a:rPr lang="ru-RU" sz="3200" b="1" dirty="0"/>
            </a:br>
            <a:br>
              <a:rPr lang="ru-RU" sz="3200" b="1" dirty="0"/>
            </a:br>
            <a:br>
              <a:rPr lang="ru-RU" sz="3200" b="1" dirty="0"/>
            </a:br>
            <a:br>
              <a:rPr lang="ru-RU" sz="3200" b="1" dirty="0"/>
            </a:br>
            <a:br>
              <a:rPr lang="ru-RU" sz="3200" b="1" dirty="0"/>
            </a:br>
            <a:br>
              <a:rPr lang="ru-RU" sz="3200" b="1" dirty="0"/>
            </a:br>
            <a:br>
              <a:rPr lang="ru-RU" sz="3200" b="1" dirty="0"/>
            </a:br>
            <a:br>
              <a:rPr lang="ru-RU" sz="3200" b="1" dirty="0"/>
            </a:br>
            <a:br>
              <a:rPr lang="ru-RU" sz="3200" b="1" dirty="0"/>
            </a:br>
            <a:br>
              <a:rPr lang="ru-RU" sz="3200" b="1" dirty="0"/>
            </a:br>
            <a:br>
              <a:rPr lang="ru-RU" sz="3200" b="1" dirty="0"/>
            </a:br>
            <a:br>
              <a:rPr lang="ru-RU" sz="3200" b="1" dirty="0"/>
            </a:br>
            <a:br>
              <a:rPr lang="ru-RU" sz="3200" b="1" dirty="0"/>
            </a:br>
            <a:br>
              <a:rPr lang="ru-RU" sz="3200" b="1" dirty="0"/>
            </a:br>
            <a:br>
              <a:rPr lang="ru-RU" sz="3200" b="1" dirty="0"/>
            </a:br>
            <a:br>
              <a:rPr lang="ru-RU" sz="3200" b="1" dirty="0"/>
            </a:br>
            <a:br>
              <a:rPr lang="ru-RU" sz="3200" b="1" dirty="0"/>
            </a:br>
            <a:br>
              <a:rPr lang="ru-RU" sz="3200" b="1" dirty="0"/>
            </a:br>
            <a:r>
              <a:rPr lang="ru-RU" sz="3200" b="1" dirty="0"/>
              <a:t>Продуктивные задания на уроке окружающего мира </a:t>
            </a:r>
            <a:br>
              <a:rPr lang="ru-RU" sz="3200" b="1" dirty="0"/>
            </a:br>
            <a:r>
              <a:rPr lang="ru-RU" sz="3200" b="1" dirty="0"/>
              <a:t>как инструмент решения современных образовательных задач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7F93EE9-506F-4E4B-8C27-A2001EA24F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33482" y="3958606"/>
            <a:ext cx="4778509" cy="1655762"/>
          </a:xfrm>
        </p:spPr>
        <p:txBody>
          <a:bodyPr>
            <a:normAutofit fontScale="77500" lnSpcReduction="20000"/>
          </a:bodyPr>
          <a:lstStyle/>
          <a:p>
            <a:pPr algn="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Окорокова Е. А.,</a:t>
            </a:r>
          </a:p>
          <a:p>
            <a:pPr algn="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начальных классов </a:t>
            </a:r>
          </a:p>
          <a:p>
            <a:pPr algn="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ЧОУ «Школа Будущего НСК», </a:t>
            </a:r>
          </a:p>
          <a:p>
            <a:pPr algn="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Новосибирск</a:t>
            </a:r>
          </a:p>
          <a:p>
            <a:pPr algn="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862537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0137101-28F0-486D-9D75-40450455E0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256" y="1305409"/>
            <a:ext cx="8014182" cy="4507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0590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1591041"/>
            <a:ext cx="8539163" cy="9049"/>
          </a:xfrm>
          <a:custGeom>
            <a:avLst/>
            <a:gdLst/>
            <a:ahLst/>
            <a:cxnLst/>
            <a:rect l="l" t="t" r="r" b="b"/>
            <a:pathLst>
              <a:path w="11385550" h="12065">
                <a:moveTo>
                  <a:pt x="0" y="11704"/>
                </a:moveTo>
                <a:lnTo>
                  <a:pt x="11385042" y="11704"/>
                </a:lnTo>
                <a:lnTo>
                  <a:pt x="11385042" y="0"/>
                </a:lnTo>
                <a:lnTo>
                  <a:pt x="0" y="0"/>
                </a:lnTo>
                <a:lnTo>
                  <a:pt x="0" y="11704"/>
                </a:lnTo>
                <a:close/>
              </a:path>
            </a:pathLst>
          </a:custGeom>
          <a:solidFill>
            <a:srgbClr val="FA0452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" name="object 4"/>
          <p:cNvSpPr/>
          <p:nvPr/>
        </p:nvSpPr>
        <p:spPr>
          <a:xfrm>
            <a:off x="8895397" y="1591041"/>
            <a:ext cx="248603" cy="9049"/>
          </a:xfrm>
          <a:custGeom>
            <a:avLst/>
            <a:gdLst/>
            <a:ahLst/>
            <a:cxnLst/>
            <a:rect l="l" t="t" r="r" b="b"/>
            <a:pathLst>
              <a:path w="331470" h="12065">
                <a:moveTo>
                  <a:pt x="0" y="11704"/>
                </a:moveTo>
                <a:lnTo>
                  <a:pt x="331469" y="11704"/>
                </a:lnTo>
                <a:lnTo>
                  <a:pt x="331469" y="0"/>
                </a:lnTo>
                <a:lnTo>
                  <a:pt x="0" y="0"/>
                </a:lnTo>
                <a:lnTo>
                  <a:pt x="0" y="11704"/>
                </a:lnTo>
                <a:close/>
              </a:path>
            </a:pathLst>
          </a:custGeom>
          <a:solidFill>
            <a:srgbClr val="FA0452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" name="object 5"/>
          <p:cNvSpPr/>
          <p:nvPr/>
        </p:nvSpPr>
        <p:spPr>
          <a:xfrm>
            <a:off x="0" y="1572766"/>
            <a:ext cx="8539163" cy="21907"/>
          </a:xfrm>
          <a:custGeom>
            <a:avLst/>
            <a:gdLst/>
            <a:ahLst/>
            <a:cxnLst/>
            <a:rect l="l" t="t" r="r" b="b"/>
            <a:pathLst>
              <a:path w="11385550" h="29209">
                <a:moveTo>
                  <a:pt x="0" y="28704"/>
                </a:moveTo>
                <a:lnTo>
                  <a:pt x="11385042" y="28704"/>
                </a:lnTo>
                <a:lnTo>
                  <a:pt x="11385042" y="0"/>
                </a:lnTo>
                <a:lnTo>
                  <a:pt x="0" y="0"/>
                </a:lnTo>
                <a:lnTo>
                  <a:pt x="0" y="28704"/>
                </a:lnTo>
                <a:close/>
              </a:path>
            </a:pathLst>
          </a:custGeom>
          <a:solidFill>
            <a:srgbClr val="2D3694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" name="object 6"/>
          <p:cNvSpPr/>
          <p:nvPr/>
        </p:nvSpPr>
        <p:spPr>
          <a:xfrm>
            <a:off x="8895397" y="1572766"/>
            <a:ext cx="248603" cy="21907"/>
          </a:xfrm>
          <a:custGeom>
            <a:avLst/>
            <a:gdLst/>
            <a:ahLst/>
            <a:cxnLst/>
            <a:rect l="l" t="t" r="r" b="b"/>
            <a:pathLst>
              <a:path w="331470" h="29209">
                <a:moveTo>
                  <a:pt x="0" y="28704"/>
                </a:moveTo>
                <a:lnTo>
                  <a:pt x="331469" y="28704"/>
                </a:lnTo>
                <a:lnTo>
                  <a:pt x="331469" y="0"/>
                </a:lnTo>
                <a:lnTo>
                  <a:pt x="0" y="0"/>
                </a:lnTo>
                <a:lnTo>
                  <a:pt x="0" y="28704"/>
                </a:lnTo>
                <a:close/>
              </a:path>
            </a:pathLst>
          </a:custGeom>
          <a:solidFill>
            <a:srgbClr val="2D3694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grpSp>
        <p:nvGrpSpPr>
          <p:cNvPr id="13" name="object 13"/>
          <p:cNvGrpSpPr/>
          <p:nvPr/>
        </p:nvGrpSpPr>
        <p:grpSpPr>
          <a:xfrm>
            <a:off x="3488439" y="2822072"/>
            <a:ext cx="2250758" cy="1393508"/>
            <a:chOff x="4651252" y="2619763"/>
            <a:chExt cx="3001010" cy="1858010"/>
          </a:xfrm>
        </p:grpSpPr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51252" y="2619763"/>
              <a:ext cx="3000746" cy="1857741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31891" y="2758439"/>
              <a:ext cx="1837943" cy="1685544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4703825" y="2652521"/>
              <a:ext cx="2895600" cy="1752600"/>
            </a:xfrm>
            <a:custGeom>
              <a:avLst/>
              <a:gdLst/>
              <a:ahLst/>
              <a:cxnLst/>
              <a:rect l="l" t="t" r="r" b="b"/>
              <a:pathLst>
                <a:path w="2895600" h="1752600">
                  <a:moveTo>
                    <a:pt x="1447800" y="0"/>
                  </a:moveTo>
                  <a:lnTo>
                    <a:pt x="1388122" y="730"/>
                  </a:lnTo>
                  <a:lnTo>
                    <a:pt x="1329058" y="2904"/>
                  </a:lnTo>
                  <a:lnTo>
                    <a:pt x="1270656" y="6493"/>
                  </a:lnTo>
                  <a:lnTo>
                    <a:pt x="1212960" y="11468"/>
                  </a:lnTo>
                  <a:lnTo>
                    <a:pt x="1156019" y="17802"/>
                  </a:lnTo>
                  <a:lnTo>
                    <a:pt x="1099878" y="25465"/>
                  </a:lnTo>
                  <a:lnTo>
                    <a:pt x="1044585" y="34431"/>
                  </a:lnTo>
                  <a:lnTo>
                    <a:pt x="990185" y="44671"/>
                  </a:lnTo>
                  <a:lnTo>
                    <a:pt x="936725" y="56156"/>
                  </a:lnTo>
                  <a:lnTo>
                    <a:pt x="884253" y="68859"/>
                  </a:lnTo>
                  <a:lnTo>
                    <a:pt x="832814" y="82752"/>
                  </a:lnTo>
                  <a:lnTo>
                    <a:pt x="782455" y="97805"/>
                  </a:lnTo>
                  <a:lnTo>
                    <a:pt x="733222" y="113991"/>
                  </a:lnTo>
                  <a:lnTo>
                    <a:pt x="685163" y="131282"/>
                  </a:lnTo>
                  <a:lnTo>
                    <a:pt x="638323" y="149650"/>
                  </a:lnTo>
                  <a:lnTo>
                    <a:pt x="592750" y="169066"/>
                  </a:lnTo>
                  <a:lnTo>
                    <a:pt x="548490" y="189502"/>
                  </a:lnTo>
                  <a:lnTo>
                    <a:pt x="505589" y="210931"/>
                  </a:lnTo>
                  <a:lnTo>
                    <a:pt x="464095" y="233323"/>
                  </a:lnTo>
                  <a:lnTo>
                    <a:pt x="424053" y="256651"/>
                  </a:lnTo>
                  <a:lnTo>
                    <a:pt x="385510" y="280886"/>
                  </a:lnTo>
                  <a:lnTo>
                    <a:pt x="348513" y="306001"/>
                  </a:lnTo>
                  <a:lnTo>
                    <a:pt x="313108" y="331966"/>
                  </a:lnTo>
                  <a:lnTo>
                    <a:pt x="279343" y="358755"/>
                  </a:lnTo>
                  <a:lnTo>
                    <a:pt x="247263" y="386339"/>
                  </a:lnTo>
                  <a:lnTo>
                    <a:pt x="216915" y="414689"/>
                  </a:lnTo>
                  <a:lnTo>
                    <a:pt x="188345" y="443777"/>
                  </a:lnTo>
                  <a:lnTo>
                    <a:pt x="161601" y="473576"/>
                  </a:lnTo>
                  <a:lnTo>
                    <a:pt x="136729" y="504057"/>
                  </a:lnTo>
                  <a:lnTo>
                    <a:pt x="113776" y="535191"/>
                  </a:lnTo>
                  <a:lnTo>
                    <a:pt x="73810" y="599309"/>
                  </a:lnTo>
                  <a:lnTo>
                    <a:pt x="42077" y="665705"/>
                  </a:lnTo>
                  <a:lnTo>
                    <a:pt x="18949" y="734152"/>
                  </a:lnTo>
                  <a:lnTo>
                    <a:pt x="4799" y="804425"/>
                  </a:lnTo>
                  <a:lnTo>
                    <a:pt x="0" y="876300"/>
                  </a:lnTo>
                  <a:lnTo>
                    <a:pt x="1207" y="912423"/>
                  </a:lnTo>
                  <a:lnTo>
                    <a:pt x="10728" y="983525"/>
                  </a:lnTo>
                  <a:lnTo>
                    <a:pt x="29414" y="1052913"/>
                  </a:lnTo>
                  <a:lnTo>
                    <a:pt x="56891" y="1120362"/>
                  </a:lnTo>
                  <a:lnTo>
                    <a:pt x="92787" y="1185647"/>
                  </a:lnTo>
                  <a:lnTo>
                    <a:pt x="136729" y="1248542"/>
                  </a:lnTo>
                  <a:lnTo>
                    <a:pt x="161601" y="1279023"/>
                  </a:lnTo>
                  <a:lnTo>
                    <a:pt x="188345" y="1308822"/>
                  </a:lnTo>
                  <a:lnTo>
                    <a:pt x="216915" y="1337910"/>
                  </a:lnTo>
                  <a:lnTo>
                    <a:pt x="247263" y="1366260"/>
                  </a:lnTo>
                  <a:lnTo>
                    <a:pt x="279343" y="1393844"/>
                  </a:lnTo>
                  <a:lnTo>
                    <a:pt x="313108" y="1420633"/>
                  </a:lnTo>
                  <a:lnTo>
                    <a:pt x="348513" y="1446598"/>
                  </a:lnTo>
                  <a:lnTo>
                    <a:pt x="385510" y="1471713"/>
                  </a:lnTo>
                  <a:lnTo>
                    <a:pt x="424052" y="1495948"/>
                  </a:lnTo>
                  <a:lnTo>
                    <a:pt x="464095" y="1519276"/>
                  </a:lnTo>
                  <a:lnTo>
                    <a:pt x="505589" y="1541668"/>
                  </a:lnTo>
                  <a:lnTo>
                    <a:pt x="548490" y="1563097"/>
                  </a:lnTo>
                  <a:lnTo>
                    <a:pt x="592750" y="1583533"/>
                  </a:lnTo>
                  <a:lnTo>
                    <a:pt x="638323" y="1602949"/>
                  </a:lnTo>
                  <a:lnTo>
                    <a:pt x="685163" y="1621317"/>
                  </a:lnTo>
                  <a:lnTo>
                    <a:pt x="733222" y="1638608"/>
                  </a:lnTo>
                  <a:lnTo>
                    <a:pt x="782455" y="1654794"/>
                  </a:lnTo>
                  <a:lnTo>
                    <a:pt x="832814" y="1669847"/>
                  </a:lnTo>
                  <a:lnTo>
                    <a:pt x="884253" y="1683740"/>
                  </a:lnTo>
                  <a:lnTo>
                    <a:pt x="936725" y="1696443"/>
                  </a:lnTo>
                  <a:lnTo>
                    <a:pt x="990185" y="1707928"/>
                  </a:lnTo>
                  <a:lnTo>
                    <a:pt x="1044585" y="1718168"/>
                  </a:lnTo>
                  <a:lnTo>
                    <a:pt x="1099878" y="1727134"/>
                  </a:lnTo>
                  <a:lnTo>
                    <a:pt x="1156019" y="1734797"/>
                  </a:lnTo>
                  <a:lnTo>
                    <a:pt x="1212960" y="1741131"/>
                  </a:lnTo>
                  <a:lnTo>
                    <a:pt x="1270656" y="1746106"/>
                  </a:lnTo>
                  <a:lnTo>
                    <a:pt x="1329058" y="1749695"/>
                  </a:lnTo>
                  <a:lnTo>
                    <a:pt x="1388122" y="1751869"/>
                  </a:lnTo>
                  <a:lnTo>
                    <a:pt x="1447800" y="1752600"/>
                  </a:lnTo>
                  <a:lnTo>
                    <a:pt x="1507477" y="1751869"/>
                  </a:lnTo>
                  <a:lnTo>
                    <a:pt x="1566541" y="1749695"/>
                  </a:lnTo>
                  <a:lnTo>
                    <a:pt x="1624943" y="1746106"/>
                  </a:lnTo>
                  <a:lnTo>
                    <a:pt x="1682639" y="1741131"/>
                  </a:lnTo>
                  <a:lnTo>
                    <a:pt x="1739580" y="1734797"/>
                  </a:lnTo>
                  <a:lnTo>
                    <a:pt x="1795721" y="1727134"/>
                  </a:lnTo>
                  <a:lnTo>
                    <a:pt x="1851014" y="1718168"/>
                  </a:lnTo>
                  <a:lnTo>
                    <a:pt x="1905414" y="1707928"/>
                  </a:lnTo>
                  <a:lnTo>
                    <a:pt x="1958874" y="1696443"/>
                  </a:lnTo>
                  <a:lnTo>
                    <a:pt x="2011346" y="1683740"/>
                  </a:lnTo>
                  <a:lnTo>
                    <a:pt x="2062785" y="1669847"/>
                  </a:lnTo>
                  <a:lnTo>
                    <a:pt x="2113144" y="1654794"/>
                  </a:lnTo>
                  <a:lnTo>
                    <a:pt x="2162377" y="1638608"/>
                  </a:lnTo>
                  <a:lnTo>
                    <a:pt x="2210436" y="1621317"/>
                  </a:lnTo>
                  <a:lnTo>
                    <a:pt x="2257276" y="1602949"/>
                  </a:lnTo>
                  <a:lnTo>
                    <a:pt x="2302849" y="1583533"/>
                  </a:lnTo>
                  <a:lnTo>
                    <a:pt x="2347109" y="1563097"/>
                  </a:lnTo>
                  <a:lnTo>
                    <a:pt x="2390010" y="1541668"/>
                  </a:lnTo>
                  <a:lnTo>
                    <a:pt x="2431504" y="1519276"/>
                  </a:lnTo>
                  <a:lnTo>
                    <a:pt x="2471547" y="1495948"/>
                  </a:lnTo>
                  <a:lnTo>
                    <a:pt x="2510089" y="1471713"/>
                  </a:lnTo>
                  <a:lnTo>
                    <a:pt x="2547086" y="1446598"/>
                  </a:lnTo>
                  <a:lnTo>
                    <a:pt x="2582491" y="1420633"/>
                  </a:lnTo>
                  <a:lnTo>
                    <a:pt x="2616256" y="1393844"/>
                  </a:lnTo>
                  <a:lnTo>
                    <a:pt x="2648336" y="1366260"/>
                  </a:lnTo>
                  <a:lnTo>
                    <a:pt x="2678684" y="1337910"/>
                  </a:lnTo>
                  <a:lnTo>
                    <a:pt x="2707254" y="1308822"/>
                  </a:lnTo>
                  <a:lnTo>
                    <a:pt x="2733998" y="1279023"/>
                  </a:lnTo>
                  <a:lnTo>
                    <a:pt x="2758870" y="1248542"/>
                  </a:lnTo>
                  <a:lnTo>
                    <a:pt x="2781823" y="1217408"/>
                  </a:lnTo>
                  <a:lnTo>
                    <a:pt x="2821789" y="1153290"/>
                  </a:lnTo>
                  <a:lnTo>
                    <a:pt x="2853522" y="1086894"/>
                  </a:lnTo>
                  <a:lnTo>
                    <a:pt x="2876650" y="1018447"/>
                  </a:lnTo>
                  <a:lnTo>
                    <a:pt x="2890800" y="948174"/>
                  </a:lnTo>
                  <a:lnTo>
                    <a:pt x="2895600" y="876300"/>
                  </a:lnTo>
                  <a:lnTo>
                    <a:pt x="2894392" y="840176"/>
                  </a:lnTo>
                  <a:lnTo>
                    <a:pt x="2884871" y="769074"/>
                  </a:lnTo>
                  <a:lnTo>
                    <a:pt x="2866185" y="699686"/>
                  </a:lnTo>
                  <a:lnTo>
                    <a:pt x="2838708" y="632237"/>
                  </a:lnTo>
                  <a:lnTo>
                    <a:pt x="2802812" y="566952"/>
                  </a:lnTo>
                  <a:lnTo>
                    <a:pt x="2758870" y="504057"/>
                  </a:lnTo>
                  <a:lnTo>
                    <a:pt x="2733998" y="473576"/>
                  </a:lnTo>
                  <a:lnTo>
                    <a:pt x="2707254" y="443777"/>
                  </a:lnTo>
                  <a:lnTo>
                    <a:pt x="2678684" y="414689"/>
                  </a:lnTo>
                  <a:lnTo>
                    <a:pt x="2648336" y="386339"/>
                  </a:lnTo>
                  <a:lnTo>
                    <a:pt x="2616256" y="358755"/>
                  </a:lnTo>
                  <a:lnTo>
                    <a:pt x="2582491" y="331966"/>
                  </a:lnTo>
                  <a:lnTo>
                    <a:pt x="2547086" y="306001"/>
                  </a:lnTo>
                  <a:lnTo>
                    <a:pt x="2510089" y="280886"/>
                  </a:lnTo>
                  <a:lnTo>
                    <a:pt x="2471547" y="256651"/>
                  </a:lnTo>
                  <a:lnTo>
                    <a:pt x="2431504" y="233323"/>
                  </a:lnTo>
                  <a:lnTo>
                    <a:pt x="2390010" y="210931"/>
                  </a:lnTo>
                  <a:lnTo>
                    <a:pt x="2347109" y="189502"/>
                  </a:lnTo>
                  <a:lnTo>
                    <a:pt x="2302849" y="169066"/>
                  </a:lnTo>
                  <a:lnTo>
                    <a:pt x="2257276" y="149650"/>
                  </a:lnTo>
                  <a:lnTo>
                    <a:pt x="2210436" y="131282"/>
                  </a:lnTo>
                  <a:lnTo>
                    <a:pt x="2162377" y="113991"/>
                  </a:lnTo>
                  <a:lnTo>
                    <a:pt x="2113144" y="97805"/>
                  </a:lnTo>
                  <a:lnTo>
                    <a:pt x="2062785" y="82752"/>
                  </a:lnTo>
                  <a:lnTo>
                    <a:pt x="2011346" y="68859"/>
                  </a:lnTo>
                  <a:lnTo>
                    <a:pt x="1958874" y="56156"/>
                  </a:lnTo>
                  <a:lnTo>
                    <a:pt x="1905414" y="44671"/>
                  </a:lnTo>
                  <a:lnTo>
                    <a:pt x="1851014" y="34431"/>
                  </a:lnTo>
                  <a:lnTo>
                    <a:pt x="1795721" y="25465"/>
                  </a:lnTo>
                  <a:lnTo>
                    <a:pt x="1739580" y="17802"/>
                  </a:lnTo>
                  <a:lnTo>
                    <a:pt x="1682639" y="11468"/>
                  </a:lnTo>
                  <a:lnTo>
                    <a:pt x="1624943" y="6493"/>
                  </a:lnTo>
                  <a:lnTo>
                    <a:pt x="1566541" y="2904"/>
                  </a:lnTo>
                  <a:lnTo>
                    <a:pt x="1507477" y="730"/>
                  </a:lnTo>
                  <a:lnTo>
                    <a:pt x="1447800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7" name="object 17"/>
            <p:cNvSpPr/>
            <p:nvPr/>
          </p:nvSpPr>
          <p:spPr>
            <a:xfrm>
              <a:off x="4703825" y="2652521"/>
              <a:ext cx="2895600" cy="1752600"/>
            </a:xfrm>
            <a:custGeom>
              <a:avLst/>
              <a:gdLst/>
              <a:ahLst/>
              <a:cxnLst/>
              <a:rect l="l" t="t" r="r" b="b"/>
              <a:pathLst>
                <a:path w="2895600" h="1752600">
                  <a:moveTo>
                    <a:pt x="0" y="876300"/>
                  </a:moveTo>
                  <a:lnTo>
                    <a:pt x="4799" y="804425"/>
                  </a:lnTo>
                  <a:lnTo>
                    <a:pt x="18949" y="734152"/>
                  </a:lnTo>
                  <a:lnTo>
                    <a:pt x="42077" y="665705"/>
                  </a:lnTo>
                  <a:lnTo>
                    <a:pt x="73810" y="599309"/>
                  </a:lnTo>
                  <a:lnTo>
                    <a:pt x="113776" y="535191"/>
                  </a:lnTo>
                  <a:lnTo>
                    <a:pt x="136729" y="504057"/>
                  </a:lnTo>
                  <a:lnTo>
                    <a:pt x="161601" y="473576"/>
                  </a:lnTo>
                  <a:lnTo>
                    <a:pt x="188345" y="443777"/>
                  </a:lnTo>
                  <a:lnTo>
                    <a:pt x="216915" y="414689"/>
                  </a:lnTo>
                  <a:lnTo>
                    <a:pt x="247263" y="386339"/>
                  </a:lnTo>
                  <a:lnTo>
                    <a:pt x="279343" y="358755"/>
                  </a:lnTo>
                  <a:lnTo>
                    <a:pt x="313108" y="331966"/>
                  </a:lnTo>
                  <a:lnTo>
                    <a:pt x="348513" y="306001"/>
                  </a:lnTo>
                  <a:lnTo>
                    <a:pt x="385510" y="280886"/>
                  </a:lnTo>
                  <a:lnTo>
                    <a:pt x="424053" y="256651"/>
                  </a:lnTo>
                  <a:lnTo>
                    <a:pt x="464095" y="233323"/>
                  </a:lnTo>
                  <a:lnTo>
                    <a:pt x="505589" y="210931"/>
                  </a:lnTo>
                  <a:lnTo>
                    <a:pt x="548490" y="189502"/>
                  </a:lnTo>
                  <a:lnTo>
                    <a:pt x="592750" y="169066"/>
                  </a:lnTo>
                  <a:lnTo>
                    <a:pt x="638323" y="149650"/>
                  </a:lnTo>
                  <a:lnTo>
                    <a:pt x="685163" y="131282"/>
                  </a:lnTo>
                  <a:lnTo>
                    <a:pt x="733222" y="113991"/>
                  </a:lnTo>
                  <a:lnTo>
                    <a:pt x="782455" y="97805"/>
                  </a:lnTo>
                  <a:lnTo>
                    <a:pt x="832814" y="82752"/>
                  </a:lnTo>
                  <a:lnTo>
                    <a:pt x="884253" y="68859"/>
                  </a:lnTo>
                  <a:lnTo>
                    <a:pt x="936725" y="56156"/>
                  </a:lnTo>
                  <a:lnTo>
                    <a:pt x="990185" y="44671"/>
                  </a:lnTo>
                  <a:lnTo>
                    <a:pt x="1044585" y="34431"/>
                  </a:lnTo>
                  <a:lnTo>
                    <a:pt x="1099878" y="25465"/>
                  </a:lnTo>
                  <a:lnTo>
                    <a:pt x="1156019" y="17802"/>
                  </a:lnTo>
                  <a:lnTo>
                    <a:pt x="1212960" y="11468"/>
                  </a:lnTo>
                  <a:lnTo>
                    <a:pt x="1270656" y="6493"/>
                  </a:lnTo>
                  <a:lnTo>
                    <a:pt x="1329058" y="2904"/>
                  </a:lnTo>
                  <a:lnTo>
                    <a:pt x="1388122" y="730"/>
                  </a:lnTo>
                  <a:lnTo>
                    <a:pt x="1447800" y="0"/>
                  </a:lnTo>
                  <a:lnTo>
                    <a:pt x="1507477" y="730"/>
                  </a:lnTo>
                  <a:lnTo>
                    <a:pt x="1566541" y="2904"/>
                  </a:lnTo>
                  <a:lnTo>
                    <a:pt x="1624943" y="6493"/>
                  </a:lnTo>
                  <a:lnTo>
                    <a:pt x="1682639" y="11468"/>
                  </a:lnTo>
                  <a:lnTo>
                    <a:pt x="1739580" y="17802"/>
                  </a:lnTo>
                  <a:lnTo>
                    <a:pt x="1795721" y="25465"/>
                  </a:lnTo>
                  <a:lnTo>
                    <a:pt x="1851014" y="34431"/>
                  </a:lnTo>
                  <a:lnTo>
                    <a:pt x="1905414" y="44671"/>
                  </a:lnTo>
                  <a:lnTo>
                    <a:pt x="1958874" y="56156"/>
                  </a:lnTo>
                  <a:lnTo>
                    <a:pt x="2011346" y="68859"/>
                  </a:lnTo>
                  <a:lnTo>
                    <a:pt x="2062785" y="82752"/>
                  </a:lnTo>
                  <a:lnTo>
                    <a:pt x="2113144" y="97805"/>
                  </a:lnTo>
                  <a:lnTo>
                    <a:pt x="2162377" y="113991"/>
                  </a:lnTo>
                  <a:lnTo>
                    <a:pt x="2210436" y="131282"/>
                  </a:lnTo>
                  <a:lnTo>
                    <a:pt x="2257276" y="149650"/>
                  </a:lnTo>
                  <a:lnTo>
                    <a:pt x="2302849" y="169066"/>
                  </a:lnTo>
                  <a:lnTo>
                    <a:pt x="2347109" y="189502"/>
                  </a:lnTo>
                  <a:lnTo>
                    <a:pt x="2390010" y="210931"/>
                  </a:lnTo>
                  <a:lnTo>
                    <a:pt x="2431504" y="233323"/>
                  </a:lnTo>
                  <a:lnTo>
                    <a:pt x="2471547" y="256651"/>
                  </a:lnTo>
                  <a:lnTo>
                    <a:pt x="2510089" y="280886"/>
                  </a:lnTo>
                  <a:lnTo>
                    <a:pt x="2547086" y="306001"/>
                  </a:lnTo>
                  <a:lnTo>
                    <a:pt x="2582491" y="331966"/>
                  </a:lnTo>
                  <a:lnTo>
                    <a:pt x="2616256" y="358755"/>
                  </a:lnTo>
                  <a:lnTo>
                    <a:pt x="2648336" y="386339"/>
                  </a:lnTo>
                  <a:lnTo>
                    <a:pt x="2678684" y="414689"/>
                  </a:lnTo>
                  <a:lnTo>
                    <a:pt x="2707254" y="443777"/>
                  </a:lnTo>
                  <a:lnTo>
                    <a:pt x="2733998" y="473576"/>
                  </a:lnTo>
                  <a:lnTo>
                    <a:pt x="2758870" y="504057"/>
                  </a:lnTo>
                  <a:lnTo>
                    <a:pt x="2781823" y="535191"/>
                  </a:lnTo>
                  <a:lnTo>
                    <a:pt x="2821789" y="599309"/>
                  </a:lnTo>
                  <a:lnTo>
                    <a:pt x="2853522" y="665705"/>
                  </a:lnTo>
                  <a:lnTo>
                    <a:pt x="2876650" y="734152"/>
                  </a:lnTo>
                  <a:lnTo>
                    <a:pt x="2890800" y="804425"/>
                  </a:lnTo>
                  <a:lnTo>
                    <a:pt x="2895600" y="876300"/>
                  </a:lnTo>
                  <a:lnTo>
                    <a:pt x="2894392" y="912423"/>
                  </a:lnTo>
                  <a:lnTo>
                    <a:pt x="2884871" y="983525"/>
                  </a:lnTo>
                  <a:lnTo>
                    <a:pt x="2866185" y="1052913"/>
                  </a:lnTo>
                  <a:lnTo>
                    <a:pt x="2838708" y="1120362"/>
                  </a:lnTo>
                  <a:lnTo>
                    <a:pt x="2802812" y="1185647"/>
                  </a:lnTo>
                  <a:lnTo>
                    <a:pt x="2758870" y="1248542"/>
                  </a:lnTo>
                  <a:lnTo>
                    <a:pt x="2733998" y="1279023"/>
                  </a:lnTo>
                  <a:lnTo>
                    <a:pt x="2707254" y="1308822"/>
                  </a:lnTo>
                  <a:lnTo>
                    <a:pt x="2678684" y="1337910"/>
                  </a:lnTo>
                  <a:lnTo>
                    <a:pt x="2648336" y="1366260"/>
                  </a:lnTo>
                  <a:lnTo>
                    <a:pt x="2616256" y="1393844"/>
                  </a:lnTo>
                  <a:lnTo>
                    <a:pt x="2582491" y="1420633"/>
                  </a:lnTo>
                  <a:lnTo>
                    <a:pt x="2547086" y="1446598"/>
                  </a:lnTo>
                  <a:lnTo>
                    <a:pt x="2510089" y="1471713"/>
                  </a:lnTo>
                  <a:lnTo>
                    <a:pt x="2471547" y="1495948"/>
                  </a:lnTo>
                  <a:lnTo>
                    <a:pt x="2431504" y="1519276"/>
                  </a:lnTo>
                  <a:lnTo>
                    <a:pt x="2390010" y="1541668"/>
                  </a:lnTo>
                  <a:lnTo>
                    <a:pt x="2347109" y="1563097"/>
                  </a:lnTo>
                  <a:lnTo>
                    <a:pt x="2302849" y="1583533"/>
                  </a:lnTo>
                  <a:lnTo>
                    <a:pt x="2257276" y="1602949"/>
                  </a:lnTo>
                  <a:lnTo>
                    <a:pt x="2210436" y="1621317"/>
                  </a:lnTo>
                  <a:lnTo>
                    <a:pt x="2162377" y="1638608"/>
                  </a:lnTo>
                  <a:lnTo>
                    <a:pt x="2113144" y="1654794"/>
                  </a:lnTo>
                  <a:lnTo>
                    <a:pt x="2062785" y="1669847"/>
                  </a:lnTo>
                  <a:lnTo>
                    <a:pt x="2011346" y="1683740"/>
                  </a:lnTo>
                  <a:lnTo>
                    <a:pt x="1958874" y="1696443"/>
                  </a:lnTo>
                  <a:lnTo>
                    <a:pt x="1905414" y="1707928"/>
                  </a:lnTo>
                  <a:lnTo>
                    <a:pt x="1851014" y="1718168"/>
                  </a:lnTo>
                  <a:lnTo>
                    <a:pt x="1795721" y="1727134"/>
                  </a:lnTo>
                  <a:lnTo>
                    <a:pt x="1739580" y="1734797"/>
                  </a:lnTo>
                  <a:lnTo>
                    <a:pt x="1682639" y="1741131"/>
                  </a:lnTo>
                  <a:lnTo>
                    <a:pt x="1624943" y="1746106"/>
                  </a:lnTo>
                  <a:lnTo>
                    <a:pt x="1566541" y="1749695"/>
                  </a:lnTo>
                  <a:lnTo>
                    <a:pt x="1507477" y="1751869"/>
                  </a:lnTo>
                  <a:lnTo>
                    <a:pt x="1447800" y="1752600"/>
                  </a:lnTo>
                  <a:lnTo>
                    <a:pt x="1388122" y="1751869"/>
                  </a:lnTo>
                  <a:lnTo>
                    <a:pt x="1329058" y="1749695"/>
                  </a:lnTo>
                  <a:lnTo>
                    <a:pt x="1270656" y="1746106"/>
                  </a:lnTo>
                  <a:lnTo>
                    <a:pt x="1212960" y="1741131"/>
                  </a:lnTo>
                  <a:lnTo>
                    <a:pt x="1156019" y="1734797"/>
                  </a:lnTo>
                  <a:lnTo>
                    <a:pt x="1099878" y="1727134"/>
                  </a:lnTo>
                  <a:lnTo>
                    <a:pt x="1044585" y="1718168"/>
                  </a:lnTo>
                  <a:lnTo>
                    <a:pt x="990185" y="1707928"/>
                  </a:lnTo>
                  <a:lnTo>
                    <a:pt x="936725" y="1696443"/>
                  </a:lnTo>
                  <a:lnTo>
                    <a:pt x="884253" y="1683740"/>
                  </a:lnTo>
                  <a:lnTo>
                    <a:pt x="832814" y="1669847"/>
                  </a:lnTo>
                  <a:lnTo>
                    <a:pt x="782455" y="1654794"/>
                  </a:lnTo>
                  <a:lnTo>
                    <a:pt x="733222" y="1638608"/>
                  </a:lnTo>
                  <a:lnTo>
                    <a:pt x="685163" y="1621317"/>
                  </a:lnTo>
                  <a:lnTo>
                    <a:pt x="638323" y="1602949"/>
                  </a:lnTo>
                  <a:lnTo>
                    <a:pt x="592750" y="1583533"/>
                  </a:lnTo>
                  <a:lnTo>
                    <a:pt x="548490" y="1563097"/>
                  </a:lnTo>
                  <a:lnTo>
                    <a:pt x="505589" y="1541668"/>
                  </a:lnTo>
                  <a:lnTo>
                    <a:pt x="464095" y="1519276"/>
                  </a:lnTo>
                  <a:lnTo>
                    <a:pt x="424052" y="1495948"/>
                  </a:lnTo>
                  <a:lnTo>
                    <a:pt x="385510" y="1471713"/>
                  </a:lnTo>
                  <a:lnTo>
                    <a:pt x="348513" y="1446598"/>
                  </a:lnTo>
                  <a:lnTo>
                    <a:pt x="313108" y="1420633"/>
                  </a:lnTo>
                  <a:lnTo>
                    <a:pt x="279343" y="1393844"/>
                  </a:lnTo>
                  <a:lnTo>
                    <a:pt x="247263" y="1366260"/>
                  </a:lnTo>
                  <a:lnTo>
                    <a:pt x="216915" y="1337910"/>
                  </a:lnTo>
                  <a:lnTo>
                    <a:pt x="188345" y="1308822"/>
                  </a:lnTo>
                  <a:lnTo>
                    <a:pt x="161601" y="1279023"/>
                  </a:lnTo>
                  <a:lnTo>
                    <a:pt x="136729" y="1248542"/>
                  </a:lnTo>
                  <a:lnTo>
                    <a:pt x="113776" y="1217408"/>
                  </a:lnTo>
                  <a:lnTo>
                    <a:pt x="73810" y="1153290"/>
                  </a:lnTo>
                  <a:lnTo>
                    <a:pt x="42077" y="1086894"/>
                  </a:lnTo>
                  <a:lnTo>
                    <a:pt x="18949" y="1018447"/>
                  </a:lnTo>
                  <a:lnTo>
                    <a:pt x="4799" y="948174"/>
                  </a:lnTo>
                  <a:lnTo>
                    <a:pt x="0" y="876300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3808475" y="2996337"/>
            <a:ext cx="1503143" cy="840134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 marR="3810" indent="74295" algn="ctr">
              <a:spcBef>
                <a:spcPts val="71"/>
              </a:spcBef>
            </a:pPr>
            <a:r>
              <a:rPr lang="ru-RU" b="1" i="1" spc="-8" dirty="0">
                <a:solidFill>
                  <a:srgbClr val="FFFFFF"/>
                </a:solidFill>
                <a:latin typeface="Calibri"/>
                <a:cs typeface="Calibri"/>
              </a:rPr>
              <a:t>Изучаем окружающий мир</a:t>
            </a:r>
            <a:endParaRPr dirty="0">
              <a:latin typeface="Calibri"/>
              <a:cs typeface="Calibri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1671495" y="1396265"/>
            <a:ext cx="5825871" cy="4190761"/>
            <a:chOff x="1722120" y="204215"/>
            <a:chExt cx="8854440" cy="6602095"/>
          </a:xfrm>
        </p:grpSpPr>
        <p:pic>
          <p:nvPicPr>
            <p:cNvPr id="20" name="object 2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22120" y="4123942"/>
              <a:ext cx="3486911" cy="263652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48256" y="4084319"/>
              <a:ext cx="2961132" cy="2566416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71142" y="4152773"/>
              <a:ext cx="3388232" cy="2537421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1771142" y="4152773"/>
              <a:ext cx="3388360" cy="2537460"/>
            </a:xfrm>
            <a:custGeom>
              <a:avLst/>
              <a:gdLst/>
              <a:ahLst/>
              <a:cxnLst/>
              <a:rect l="l" t="t" r="r" b="b"/>
              <a:pathLst>
                <a:path w="3388360" h="2537459">
                  <a:moveTo>
                    <a:pt x="2992373" y="0"/>
                  </a:moveTo>
                  <a:lnTo>
                    <a:pt x="442087" y="1577505"/>
                  </a:lnTo>
                  <a:lnTo>
                    <a:pt x="244094" y="1257554"/>
                  </a:lnTo>
                  <a:lnTo>
                    <a:pt x="0" y="2293315"/>
                  </a:lnTo>
                  <a:lnTo>
                    <a:pt x="1035812" y="2537421"/>
                  </a:lnTo>
                  <a:lnTo>
                    <a:pt x="837819" y="2217445"/>
                  </a:lnTo>
                  <a:lnTo>
                    <a:pt x="3388232" y="639952"/>
                  </a:lnTo>
                  <a:lnTo>
                    <a:pt x="2992373" y="0"/>
                  </a:lnTo>
                  <a:close/>
                </a:path>
              </a:pathLst>
            </a:custGeom>
            <a:ln w="952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pic>
          <p:nvPicPr>
            <p:cNvPr id="24" name="object 2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410333" y="4551299"/>
              <a:ext cx="2192909" cy="1648701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094220" y="295655"/>
              <a:ext cx="3371087" cy="2759964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260335" y="344423"/>
              <a:ext cx="2901696" cy="2587752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143877" y="325373"/>
              <a:ext cx="3273805" cy="2661285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7143877" y="325373"/>
              <a:ext cx="3274060" cy="2661285"/>
            </a:xfrm>
            <a:custGeom>
              <a:avLst/>
              <a:gdLst/>
              <a:ahLst/>
              <a:cxnLst/>
              <a:rect l="l" t="t" r="r" b="b"/>
              <a:pathLst>
                <a:path w="3274059" h="2661285">
                  <a:moveTo>
                    <a:pt x="0" y="2048637"/>
                  </a:moveTo>
                  <a:lnTo>
                    <a:pt x="2442718" y="306324"/>
                  </a:lnTo>
                  <a:lnTo>
                    <a:pt x="2224151" y="0"/>
                  </a:lnTo>
                  <a:lnTo>
                    <a:pt x="3273805" y="175640"/>
                  </a:lnTo>
                  <a:lnTo>
                    <a:pt x="3098165" y="1225296"/>
                  </a:lnTo>
                  <a:lnTo>
                    <a:pt x="2879598" y="918972"/>
                  </a:lnTo>
                  <a:lnTo>
                    <a:pt x="437006" y="2661285"/>
                  </a:lnTo>
                  <a:lnTo>
                    <a:pt x="0" y="2048637"/>
                  </a:lnTo>
                  <a:close/>
                </a:path>
              </a:pathLst>
            </a:custGeom>
            <a:ln w="952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pic>
          <p:nvPicPr>
            <p:cNvPr id="29" name="object 2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650037" y="920114"/>
              <a:ext cx="1987992" cy="1616075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940052" y="286511"/>
              <a:ext cx="3340608" cy="2785872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314956" y="787907"/>
              <a:ext cx="2511551" cy="2162556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988312" y="315340"/>
              <a:ext cx="3242817" cy="2687954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1988312" y="315340"/>
              <a:ext cx="3242945" cy="2687955"/>
            </a:xfrm>
            <a:custGeom>
              <a:avLst/>
              <a:gdLst/>
              <a:ahLst/>
              <a:cxnLst/>
              <a:rect l="l" t="t" r="r" b="b"/>
              <a:pathLst>
                <a:path w="3242945" h="2687955">
                  <a:moveTo>
                    <a:pt x="3242817" y="2082164"/>
                  </a:moveTo>
                  <a:lnTo>
                    <a:pt x="828929" y="302894"/>
                  </a:lnTo>
                  <a:lnTo>
                    <a:pt x="1052195" y="0"/>
                  </a:lnTo>
                  <a:lnTo>
                    <a:pt x="0" y="159257"/>
                  </a:lnTo>
                  <a:lnTo>
                    <a:pt x="159131" y="1211452"/>
                  </a:lnTo>
                  <a:lnTo>
                    <a:pt x="382396" y="908557"/>
                  </a:lnTo>
                  <a:lnTo>
                    <a:pt x="2796286" y="2687954"/>
                  </a:lnTo>
                  <a:lnTo>
                    <a:pt x="3242817" y="2082164"/>
                  </a:lnTo>
                  <a:close/>
                </a:path>
              </a:pathLst>
            </a:custGeom>
            <a:ln w="952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pic>
          <p:nvPicPr>
            <p:cNvPr id="34" name="object 34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748075" y="1127569"/>
              <a:ext cx="1470247" cy="1367218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069835" y="4194046"/>
              <a:ext cx="3506724" cy="2612136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161276" y="4277866"/>
              <a:ext cx="3008376" cy="2485644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7119747" y="4222750"/>
              <a:ext cx="3408553" cy="2512755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7119747" y="4222750"/>
              <a:ext cx="3408679" cy="2513330"/>
            </a:xfrm>
            <a:custGeom>
              <a:avLst/>
              <a:gdLst/>
              <a:ahLst/>
              <a:cxnLst/>
              <a:rect l="l" t="t" r="r" b="b"/>
              <a:pathLst>
                <a:path w="3408679" h="2513329">
                  <a:moveTo>
                    <a:pt x="387730" y="0"/>
                  </a:moveTo>
                  <a:lnTo>
                    <a:pt x="2957576" y="1545501"/>
                  </a:lnTo>
                  <a:lnTo>
                    <a:pt x="3151504" y="1223137"/>
                  </a:lnTo>
                  <a:lnTo>
                    <a:pt x="3408553" y="2255735"/>
                  </a:lnTo>
                  <a:lnTo>
                    <a:pt x="2375916" y="2512755"/>
                  </a:lnTo>
                  <a:lnTo>
                    <a:pt x="2569845" y="2190330"/>
                  </a:lnTo>
                  <a:lnTo>
                    <a:pt x="0" y="644779"/>
                  </a:lnTo>
                  <a:lnTo>
                    <a:pt x="387730" y="0"/>
                  </a:lnTo>
                  <a:close/>
                </a:path>
              </a:pathLst>
            </a:custGeom>
            <a:ln w="952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pic>
          <p:nvPicPr>
            <p:cNvPr id="39" name="object 39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7561960" y="4610791"/>
              <a:ext cx="2188972" cy="1701958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947160" y="262127"/>
              <a:ext cx="4527803" cy="1037844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261104" y="204215"/>
              <a:ext cx="3899915" cy="1258824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4008882" y="304038"/>
              <a:ext cx="4404360" cy="914400"/>
            </a:xfrm>
            <a:custGeom>
              <a:avLst/>
              <a:gdLst/>
              <a:ahLst/>
              <a:cxnLst/>
              <a:rect l="l" t="t" r="r" b="b"/>
              <a:pathLst>
                <a:path w="4404359" h="914400">
                  <a:moveTo>
                    <a:pt x="4404360" y="0"/>
                  </a:moveTo>
                  <a:lnTo>
                    <a:pt x="0" y="0"/>
                  </a:lnTo>
                  <a:lnTo>
                    <a:pt x="0" y="914399"/>
                  </a:lnTo>
                  <a:lnTo>
                    <a:pt x="4404360" y="914399"/>
                  </a:lnTo>
                  <a:lnTo>
                    <a:pt x="4404360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3" name="object 43"/>
            <p:cNvSpPr/>
            <p:nvPr/>
          </p:nvSpPr>
          <p:spPr>
            <a:xfrm>
              <a:off x="4008882" y="304038"/>
              <a:ext cx="4404360" cy="914400"/>
            </a:xfrm>
            <a:custGeom>
              <a:avLst/>
              <a:gdLst/>
              <a:ahLst/>
              <a:cxnLst/>
              <a:rect l="l" t="t" r="r" b="b"/>
              <a:pathLst>
                <a:path w="4404359" h="914400">
                  <a:moveTo>
                    <a:pt x="0" y="914399"/>
                  </a:moveTo>
                  <a:lnTo>
                    <a:pt x="4404360" y="914399"/>
                  </a:lnTo>
                  <a:lnTo>
                    <a:pt x="4404360" y="0"/>
                  </a:lnTo>
                  <a:lnTo>
                    <a:pt x="0" y="0"/>
                  </a:lnTo>
                  <a:lnTo>
                    <a:pt x="0" y="914399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44" name="object 44"/>
          <p:cNvSpPr txBox="1"/>
          <p:nvPr/>
        </p:nvSpPr>
        <p:spPr>
          <a:xfrm>
            <a:off x="2909513" y="1415619"/>
            <a:ext cx="3201961" cy="655468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 marR="3810" indent="151924" algn="ctr">
              <a:spcBef>
                <a:spcPts val="71"/>
              </a:spcBef>
            </a:pPr>
            <a:r>
              <a:rPr sz="2100" b="1" dirty="0">
                <a:solidFill>
                  <a:srgbClr val="FFFFFF"/>
                </a:solidFill>
                <a:latin typeface="Calibri"/>
                <a:cs typeface="Calibri"/>
              </a:rPr>
              <a:t>Задавай</a:t>
            </a:r>
            <a:r>
              <a:rPr sz="2100" b="1" spc="-4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b="1" dirty="0">
                <a:solidFill>
                  <a:srgbClr val="FFFFFF"/>
                </a:solidFill>
                <a:latin typeface="Calibri"/>
                <a:cs typeface="Calibri"/>
              </a:rPr>
              <a:t>вопросы</a:t>
            </a:r>
            <a:r>
              <a:rPr sz="2100" b="1" spc="-56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b="1" spc="-38" dirty="0">
                <a:solidFill>
                  <a:srgbClr val="FFFFFF"/>
                </a:solidFill>
                <a:latin typeface="Calibri"/>
                <a:cs typeface="Calibri"/>
              </a:rPr>
              <a:t>и </a:t>
            </a:r>
            <a:r>
              <a:rPr sz="2100" b="1" dirty="0">
                <a:solidFill>
                  <a:srgbClr val="FFFFFF"/>
                </a:solidFill>
                <a:latin typeface="Calibri"/>
                <a:cs typeface="Calibri"/>
              </a:rPr>
              <a:t>узнавай,</a:t>
            </a:r>
            <a:r>
              <a:rPr sz="2100" b="1" spc="-79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b="1" dirty="0">
                <a:solidFill>
                  <a:srgbClr val="FFFFFF"/>
                </a:solidFill>
                <a:latin typeface="Calibri"/>
                <a:cs typeface="Calibri"/>
              </a:rPr>
              <a:t>почему</a:t>
            </a:r>
            <a:r>
              <a:rPr sz="2100" b="1" spc="-8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b="1" spc="-15" dirty="0">
                <a:solidFill>
                  <a:srgbClr val="FFFFFF"/>
                </a:solidFill>
                <a:latin typeface="Calibri"/>
                <a:cs typeface="Calibri"/>
              </a:rPr>
              <a:t>так…</a:t>
            </a:r>
            <a:endParaRPr sz="2100" dirty="0">
              <a:latin typeface="Calibri"/>
              <a:cs typeface="Calibri"/>
            </a:endParaRPr>
          </a:p>
        </p:txBody>
      </p:sp>
      <p:grpSp>
        <p:nvGrpSpPr>
          <p:cNvPr id="45" name="object 45"/>
          <p:cNvGrpSpPr/>
          <p:nvPr/>
        </p:nvGrpSpPr>
        <p:grpSpPr>
          <a:xfrm>
            <a:off x="2872358" y="4978907"/>
            <a:ext cx="3484245" cy="1036796"/>
            <a:chOff x="3829811" y="5495542"/>
            <a:chExt cx="4645660" cy="1382395"/>
          </a:xfrm>
        </p:grpSpPr>
        <p:pic>
          <p:nvPicPr>
            <p:cNvPr id="46" name="object 4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829811" y="5631178"/>
              <a:ext cx="4645151" cy="1226820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4082795" y="5495542"/>
              <a:ext cx="4137659" cy="1362456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3891533" y="5673090"/>
              <a:ext cx="4521835" cy="1186180"/>
            </a:xfrm>
            <a:custGeom>
              <a:avLst/>
              <a:gdLst/>
              <a:ahLst/>
              <a:cxnLst/>
              <a:rect l="l" t="t" r="r" b="b"/>
              <a:pathLst>
                <a:path w="4521834" h="1186179">
                  <a:moveTo>
                    <a:pt x="4521708" y="0"/>
                  </a:moveTo>
                  <a:lnTo>
                    <a:pt x="0" y="0"/>
                  </a:lnTo>
                  <a:lnTo>
                    <a:pt x="0" y="1185672"/>
                  </a:lnTo>
                  <a:lnTo>
                    <a:pt x="4521708" y="1185672"/>
                  </a:lnTo>
                  <a:lnTo>
                    <a:pt x="4521708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9" name="object 49"/>
            <p:cNvSpPr/>
            <p:nvPr/>
          </p:nvSpPr>
          <p:spPr>
            <a:xfrm>
              <a:off x="3891533" y="5673090"/>
              <a:ext cx="4521835" cy="1186180"/>
            </a:xfrm>
            <a:custGeom>
              <a:avLst/>
              <a:gdLst/>
              <a:ahLst/>
              <a:cxnLst/>
              <a:rect l="l" t="t" r="r" b="b"/>
              <a:pathLst>
                <a:path w="4521834" h="1186179">
                  <a:moveTo>
                    <a:pt x="0" y="1185672"/>
                  </a:moveTo>
                  <a:lnTo>
                    <a:pt x="4521708" y="1185672"/>
                  </a:lnTo>
                  <a:lnTo>
                    <a:pt x="4521708" y="0"/>
                  </a:lnTo>
                  <a:lnTo>
                    <a:pt x="0" y="0"/>
                  </a:lnTo>
                  <a:lnTo>
                    <a:pt x="0" y="1185672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50" name="object 50"/>
          <p:cNvSpPr txBox="1"/>
          <p:nvPr/>
        </p:nvSpPr>
        <p:spPr>
          <a:xfrm>
            <a:off x="3244405" y="5050079"/>
            <a:ext cx="2740343" cy="978634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 marR="3810" algn="ctr">
              <a:spcBef>
                <a:spcPts val="71"/>
              </a:spcBef>
            </a:pPr>
            <a:r>
              <a:rPr sz="2100" b="1" dirty="0">
                <a:solidFill>
                  <a:srgbClr val="FFFFFF"/>
                </a:solidFill>
                <a:latin typeface="Calibri"/>
                <a:cs typeface="Calibri"/>
              </a:rPr>
              <a:t>Будь</a:t>
            </a:r>
            <a:r>
              <a:rPr sz="2100" b="1" spc="-1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b="1" spc="-8" dirty="0">
                <a:solidFill>
                  <a:srgbClr val="FFFFFF"/>
                </a:solidFill>
                <a:latin typeface="Calibri"/>
                <a:cs typeface="Calibri"/>
              </a:rPr>
              <a:t>любознательным, креативным.</a:t>
            </a:r>
            <a:endParaRPr sz="2100">
              <a:latin typeface="Calibri"/>
              <a:cs typeface="Calibri"/>
            </a:endParaRPr>
          </a:p>
          <a:p>
            <a:pPr algn="ctr">
              <a:spcBef>
                <a:spcPts val="4"/>
              </a:spcBef>
            </a:pPr>
            <a:r>
              <a:rPr sz="2100" b="1" dirty="0">
                <a:solidFill>
                  <a:srgbClr val="FFFFFF"/>
                </a:solidFill>
                <a:latin typeface="Calibri"/>
                <a:cs typeface="Calibri"/>
              </a:rPr>
              <a:t>Учись</a:t>
            </a:r>
            <a:r>
              <a:rPr sz="2100" b="1" spc="-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b="1" spc="-8" dirty="0">
                <a:solidFill>
                  <a:srgbClr val="FFFFFF"/>
                </a:solidFill>
                <a:latin typeface="Calibri"/>
                <a:cs typeface="Calibri"/>
              </a:rPr>
              <a:t>сотрудничать!</a:t>
            </a:r>
            <a:endParaRPr sz="2100">
              <a:latin typeface="Calibri"/>
              <a:cs typeface="Calibri"/>
            </a:endParaRPr>
          </a:p>
        </p:txBody>
      </p:sp>
      <p:grpSp>
        <p:nvGrpSpPr>
          <p:cNvPr id="51" name="object 51"/>
          <p:cNvGrpSpPr/>
          <p:nvPr/>
        </p:nvGrpSpPr>
        <p:grpSpPr>
          <a:xfrm>
            <a:off x="1124713" y="2606040"/>
            <a:ext cx="1791176" cy="1904524"/>
            <a:chOff x="1499616" y="2331720"/>
            <a:chExt cx="2388235" cy="2539365"/>
          </a:xfrm>
        </p:grpSpPr>
        <p:pic>
          <p:nvPicPr>
            <p:cNvPr id="52" name="object 52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499616" y="2391156"/>
              <a:ext cx="2388108" cy="2313432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586484" y="2331720"/>
              <a:ext cx="2211324" cy="2538984"/>
            </a:xfrm>
            <a:prstGeom prst="rect">
              <a:avLst/>
            </a:prstGeom>
          </p:spPr>
        </p:pic>
      </p:grpSp>
      <p:sp>
        <p:nvSpPr>
          <p:cNvPr id="54" name="object 54"/>
          <p:cNvSpPr txBox="1"/>
          <p:nvPr/>
        </p:nvSpPr>
        <p:spPr>
          <a:xfrm>
            <a:off x="1171004" y="2682049"/>
            <a:ext cx="1698784" cy="1619194"/>
          </a:xfrm>
          <a:prstGeom prst="rect">
            <a:avLst/>
          </a:prstGeom>
          <a:solidFill>
            <a:srgbClr val="00AF50"/>
          </a:solidFill>
          <a:ln w="38100">
            <a:solidFill>
              <a:srgbClr val="FFFFFF"/>
            </a:solidFill>
          </a:ln>
        </p:spPr>
        <p:txBody>
          <a:bodyPr vert="horz" wrap="square" lIns="0" tIns="3334" rIns="0" bIns="0" rtlCol="0">
            <a:spAutoFit/>
          </a:bodyPr>
          <a:lstStyle/>
          <a:p>
            <a:pPr marL="211455" marR="207645" algn="ctr">
              <a:spcBef>
                <a:spcPts val="26"/>
              </a:spcBef>
            </a:pPr>
            <a:r>
              <a:rPr sz="2100" b="1" spc="-23" dirty="0">
                <a:solidFill>
                  <a:srgbClr val="FFFFFF"/>
                </a:solidFill>
                <a:latin typeface="Calibri"/>
                <a:cs typeface="Calibri"/>
              </a:rPr>
              <a:t>Наблюдай, </a:t>
            </a:r>
            <a:r>
              <a:rPr sz="2100" b="1" spc="-8" dirty="0">
                <a:solidFill>
                  <a:srgbClr val="FFFFFF"/>
                </a:solidFill>
                <a:latin typeface="Calibri"/>
                <a:cs typeface="Calibri"/>
              </a:rPr>
              <a:t>выполняй опыты, делай</a:t>
            </a:r>
            <a:endParaRPr sz="2100">
              <a:latin typeface="Calibri"/>
              <a:cs typeface="Calibri"/>
            </a:endParaRPr>
          </a:p>
          <a:p>
            <a:pPr algn="ctr">
              <a:spcBef>
                <a:spcPts val="4"/>
              </a:spcBef>
            </a:pPr>
            <a:r>
              <a:rPr sz="2100" b="1" spc="-8" dirty="0">
                <a:solidFill>
                  <a:srgbClr val="FFFFFF"/>
                </a:solidFill>
                <a:latin typeface="Calibri"/>
                <a:cs typeface="Calibri"/>
              </a:rPr>
              <a:t>выводы</a:t>
            </a:r>
            <a:endParaRPr sz="2100">
              <a:latin typeface="Calibri"/>
              <a:cs typeface="Calibri"/>
            </a:endParaRPr>
          </a:p>
        </p:txBody>
      </p:sp>
      <p:grpSp>
        <p:nvGrpSpPr>
          <p:cNvPr id="55" name="object 55"/>
          <p:cNvGrpSpPr/>
          <p:nvPr/>
        </p:nvGrpSpPr>
        <p:grpSpPr>
          <a:xfrm>
            <a:off x="6211347" y="2681096"/>
            <a:ext cx="1761649" cy="1904524"/>
            <a:chOff x="8351519" y="2331720"/>
            <a:chExt cx="2348865" cy="2539365"/>
          </a:xfrm>
        </p:grpSpPr>
        <p:pic>
          <p:nvPicPr>
            <p:cNvPr id="56" name="object 56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8351519" y="2391156"/>
              <a:ext cx="2348483" cy="2313432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8439911" y="2331720"/>
              <a:ext cx="2168652" cy="2538984"/>
            </a:xfrm>
            <a:prstGeom prst="rect">
              <a:avLst/>
            </a:prstGeom>
          </p:spPr>
        </p:pic>
      </p:grpSp>
      <p:sp>
        <p:nvSpPr>
          <p:cNvPr id="58" name="object 58"/>
          <p:cNvSpPr txBox="1"/>
          <p:nvPr/>
        </p:nvSpPr>
        <p:spPr>
          <a:xfrm>
            <a:off x="6309932" y="2682050"/>
            <a:ext cx="1668780" cy="1619194"/>
          </a:xfrm>
          <a:prstGeom prst="rect">
            <a:avLst/>
          </a:prstGeom>
          <a:solidFill>
            <a:srgbClr val="00AF50"/>
          </a:solidFill>
          <a:ln w="38100">
            <a:solidFill>
              <a:srgbClr val="FFFFFF"/>
            </a:solidFill>
          </a:ln>
        </p:spPr>
        <p:txBody>
          <a:bodyPr vert="horz" wrap="square" lIns="0" tIns="3334" rIns="0" bIns="0" rtlCol="0">
            <a:spAutoFit/>
          </a:bodyPr>
          <a:lstStyle/>
          <a:p>
            <a:pPr marL="462915" marR="208121" indent="-250508">
              <a:spcBef>
                <a:spcPts val="26"/>
              </a:spcBef>
            </a:pPr>
            <a:r>
              <a:rPr sz="2100" b="1" spc="-15" dirty="0">
                <a:solidFill>
                  <a:srgbClr val="FFFFFF"/>
                </a:solidFill>
                <a:latin typeface="Calibri"/>
                <a:cs typeface="Calibri"/>
              </a:rPr>
              <a:t>Предлагай </a:t>
            </a:r>
            <a:r>
              <a:rPr sz="2100" b="1" spc="-8" dirty="0">
                <a:solidFill>
                  <a:srgbClr val="FFFFFF"/>
                </a:solidFill>
                <a:latin typeface="Calibri"/>
                <a:cs typeface="Calibri"/>
              </a:rPr>
              <a:t>новые</a:t>
            </a:r>
            <a:endParaRPr sz="2100">
              <a:latin typeface="Calibri"/>
              <a:cs typeface="Calibri"/>
            </a:endParaRPr>
          </a:p>
          <a:p>
            <a:pPr marL="314325" marR="307657" indent="28575" algn="just">
              <a:spcBef>
                <a:spcPts val="4"/>
              </a:spcBef>
            </a:pPr>
            <a:r>
              <a:rPr sz="2100" b="1" spc="-8" dirty="0">
                <a:solidFill>
                  <a:srgbClr val="FFFFFF"/>
                </a:solidFill>
                <a:latin typeface="Calibri"/>
                <a:cs typeface="Calibri"/>
              </a:rPr>
              <a:t>способы решения проблем</a:t>
            </a:r>
            <a:endParaRPr sz="2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DE3529C-5C3B-466F-AB06-2669A0B70778}"/>
              </a:ext>
            </a:extLst>
          </p:cNvPr>
          <p:cNvSpPr txBox="1"/>
          <p:nvPr/>
        </p:nvSpPr>
        <p:spPr>
          <a:xfrm>
            <a:off x="582705" y="689392"/>
            <a:ext cx="8068235" cy="49244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Мотивационно – ориентировочный этап </a:t>
            </a:r>
          </a:p>
          <a:p>
            <a:pPr marL="342900" indent="-342900">
              <a:buAutoNum type="arabicPeriod"/>
            </a:pPr>
            <a:endParaRPr lang="ru-RU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Приём технологии развития критического мышления «Удивляй»</a:t>
            </a:r>
          </a:p>
          <a:p>
            <a:r>
              <a:rPr lang="ru-RU" sz="2200" b="1" dirty="0"/>
              <a:t>Цель:</a:t>
            </a:r>
            <a:r>
              <a:rPr lang="ru-RU" sz="2200" dirty="0"/>
              <a:t> </a:t>
            </a:r>
            <a:r>
              <a:rPr lang="ru-RU" sz="2200" i="1" dirty="0"/>
              <a:t>организовать направленное внимание на начало урока. Определение учебной задачи. </a:t>
            </a:r>
            <a:endParaRPr lang="ru-RU" sz="22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Формируемые компоненты ФГ</a:t>
            </a:r>
          </a:p>
          <a:p>
            <a:pPr algn="ctr"/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Языковая грамотность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. Владение культурой речи. Умение пользоваться фактами языка для реализации целей общения. </a:t>
            </a:r>
          </a:p>
          <a:p>
            <a:pPr algn="just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Информационная грамотность.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Совокупность умений, обеспечивающих эффективный поиск, отбор, интерпретацию и применение информации в соответствии с учебной задачей или житейской проблемой. </a:t>
            </a:r>
          </a:p>
        </p:txBody>
      </p:sp>
    </p:spTree>
    <p:extLst>
      <p:ext uri="{BB962C8B-B14F-4D97-AF65-F5344CB8AC3E}">
        <p14:creationId xmlns:p14="http://schemas.microsoft.com/office/powerpoint/2010/main" val="36203980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9291604-8578-4B4C-BE20-AF977094E8E4}"/>
              </a:ext>
            </a:extLst>
          </p:cNvPr>
          <p:cNvSpPr txBox="1"/>
          <p:nvPr/>
        </p:nvSpPr>
        <p:spPr>
          <a:xfrm>
            <a:off x="1243585" y="1820129"/>
            <a:ext cx="7078294" cy="4623638"/>
          </a:xfrm>
          <a:prstGeom prst="rect">
            <a:avLst/>
          </a:prstGeom>
          <a:solidFill>
            <a:srgbClr val="FDAFF0"/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ru-RU" sz="1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Подчеркните в тексте слова, которые ассоциируются у вас с человеком и его здоровьем.</a:t>
            </a:r>
            <a:endParaRPr lang="ru-RU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Организм — Древнегреческое – </a:t>
            </a:r>
            <a:r>
              <a:rPr lang="ru-RU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organon</a:t>
            </a:r>
            <a: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(музыкальный инструмент). В русский язык слово «организм» пришло в начале XVIII в. Это слово пришло в русский язык из французского, где оно, в свою очередь, является заимствованием из латинского. (Этимологический словарь Семёнова)</a:t>
            </a:r>
            <a:endParaRPr lang="ru-RU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Организм — -а, м. 1. Живое целое (существо или растение) с его согласованно действующими органами. </a:t>
            </a:r>
            <a:r>
              <a:rPr lang="ru-RU" sz="18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Простейшие организмы. Животный организм. Растительный организм</a:t>
            </a:r>
            <a: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Совокупность физических и душевных свойств какого-л. человека. (Малый академический словарь)</a:t>
            </a:r>
            <a:endParaRPr lang="ru-RU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145E6E-1045-4899-92D8-DBCD4337F91E}"/>
              </a:ext>
            </a:extLst>
          </p:cNvPr>
          <p:cNvSpPr txBox="1"/>
          <p:nvPr/>
        </p:nvSpPr>
        <p:spPr>
          <a:xfrm>
            <a:off x="2707341" y="611489"/>
            <a:ext cx="40610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C00000"/>
                </a:solidFill>
                <a:latin typeface="Arial Black" panose="020B0A04020102020204" pitchFamily="34" charset="0"/>
              </a:rPr>
              <a:t>Добываю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0D51A1-8CE0-4EE5-99BA-082D6E6F2BB9}"/>
              </a:ext>
            </a:extLst>
          </p:cNvPr>
          <p:cNvSpPr txBox="1"/>
          <p:nvPr/>
        </p:nvSpPr>
        <p:spPr>
          <a:xfrm>
            <a:off x="510987" y="1079798"/>
            <a:ext cx="81578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Цель: уметь извлекать информацию из текстов; уметь ориентироваться в толковом словаре. Развивать навыки поисковой деятельности. </a:t>
            </a:r>
          </a:p>
        </p:txBody>
      </p:sp>
    </p:spTree>
    <p:extLst>
      <p:ext uri="{BB962C8B-B14F-4D97-AF65-F5344CB8AC3E}">
        <p14:creationId xmlns:p14="http://schemas.microsoft.com/office/powerpoint/2010/main" val="17333396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E145E6E-1045-4899-92D8-DBCD4337F91E}"/>
              </a:ext>
            </a:extLst>
          </p:cNvPr>
          <p:cNvSpPr txBox="1"/>
          <p:nvPr/>
        </p:nvSpPr>
        <p:spPr>
          <a:xfrm>
            <a:off x="2642971" y="486746"/>
            <a:ext cx="40610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C00000"/>
                </a:solidFill>
                <a:latin typeface="Arial Black" panose="020B0A04020102020204" pitchFamily="34" charset="0"/>
              </a:rPr>
              <a:t>Добываю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ED18E74-2A90-4057-B225-5167D3A43B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5564"/>
          <a:stretch/>
        </p:blipFill>
        <p:spPr>
          <a:xfrm>
            <a:off x="580114" y="1128093"/>
            <a:ext cx="3702596" cy="219851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2E698F8-414B-4A80-9F11-F81BEE1C1C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596" t="19552" r="24202" b="18126"/>
          <a:stretch/>
        </p:blipFill>
        <p:spPr>
          <a:xfrm>
            <a:off x="6088681" y="951580"/>
            <a:ext cx="1230604" cy="229612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7A1AF6A-CBB7-4E4D-AA15-BC2F4000A1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989" r="50777"/>
          <a:stretch/>
        </p:blipFill>
        <p:spPr>
          <a:xfrm>
            <a:off x="7399967" y="1049192"/>
            <a:ext cx="1313725" cy="21394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9C97113-A9D6-4E24-BDC2-C2EE1BBF76D1}"/>
              </a:ext>
            </a:extLst>
          </p:cNvPr>
          <p:cNvSpPr txBox="1"/>
          <p:nvPr/>
        </p:nvSpPr>
        <p:spPr>
          <a:xfrm>
            <a:off x="1167956" y="3595107"/>
            <a:ext cx="7111978" cy="280076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/>
              <a:t>Формируемые компоненты ФГ </a:t>
            </a:r>
          </a:p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Языковая грамотность.  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Стремление к развитию  чувства  языка,  совершенствованию 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собственной языковой культуры. </a:t>
            </a:r>
          </a:p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Читательская грамотность. 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Способность извлекать необходимую информацию в 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соответствии с учебной задачей. </a:t>
            </a:r>
          </a:p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Коммуникативная грамотность 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Способность к успешной коммуникативной деятельности с 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учетом особенностей учебной ситуации и культуры речевого 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общения.</a:t>
            </a:r>
          </a:p>
        </p:txBody>
      </p:sp>
    </p:spTree>
    <p:extLst>
      <p:ext uri="{BB962C8B-B14F-4D97-AF65-F5344CB8AC3E}">
        <p14:creationId xmlns:p14="http://schemas.microsoft.com/office/powerpoint/2010/main" val="15175253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E145E6E-1045-4899-92D8-DBCD4337F91E}"/>
              </a:ext>
            </a:extLst>
          </p:cNvPr>
          <p:cNvSpPr txBox="1"/>
          <p:nvPr/>
        </p:nvSpPr>
        <p:spPr>
          <a:xfrm>
            <a:off x="2698952" y="494243"/>
            <a:ext cx="40610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C00000"/>
                </a:solidFill>
                <a:latin typeface="Arial Black" panose="020B0A04020102020204" pitchFamily="34" charset="0"/>
              </a:rPr>
              <a:t>Добываю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0D51A1-8CE0-4EE5-99BA-082D6E6F2BB9}"/>
              </a:ext>
            </a:extLst>
          </p:cNvPr>
          <p:cNvSpPr txBox="1"/>
          <p:nvPr/>
        </p:nvSpPr>
        <p:spPr>
          <a:xfrm>
            <a:off x="510987" y="1079798"/>
            <a:ext cx="81578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Цель: уметь извлекать информацию из текстов; уметь ориентироваться в толковом словаре. Развивать навыки поисковой деятельности.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6EAB74-2A33-49C3-BFC0-286D4B3AFF0B}"/>
              </a:ext>
            </a:extLst>
          </p:cNvPr>
          <p:cNvSpPr txBox="1"/>
          <p:nvPr/>
        </p:nvSpPr>
        <p:spPr>
          <a:xfrm>
            <a:off x="475130" y="1726129"/>
            <a:ext cx="3998258" cy="3646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ru-RU" sz="1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Подчеркните в тексте слова, которые ассоциируются у вас с человеком и его здоровьем.</a:t>
            </a:r>
            <a:endParaRPr lang="ru-RU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ru-RU" sz="1800" kern="1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руке</a:t>
            </a:r>
            <a:br>
              <a:rPr lang="ru-RU" sz="1800" kern="1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kern="1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на стене,</a:t>
            </a:r>
            <a:br>
              <a:rPr lang="ru-RU" sz="1800" kern="1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kern="1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на башне</a:t>
            </a:r>
            <a:br>
              <a:rPr lang="ru-RU" sz="1800" kern="1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kern="1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вышине:</a:t>
            </a:r>
            <a:br>
              <a:rPr lang="ru-RU" sz="1800" kern="1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kern="1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Ходят, ходят</a:t>
            </a:r>
            <a:br>
              <a:rPr lang="ru-RU" sz="1800" kern="1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kern="1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Ровным ходом —</a:t>
            </a:r>
            <a:br>
              <a:rPr lang="ru-RU" sz="1800" kern="1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kern="1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 восхода до захода.</a:t>
            </a:r>
            <a:br>
              <a:rPr lang="ru-RU" sz="1800" kern="1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00907B6-F8B4-46C0-859A-35312E59EF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9464" y="2019725"/>
            <a:ext cx="2269962" cy="170247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70AE514-72EA-4513-BF8A-26843C6E07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490" y="3842850"/>
            <a:ext cx="1743928" cy="2111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2805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E145E6E-1045-4899-92D8-DBCD4337F91E}"/>
              </a:ext>
            </a:extLst>
          </p:cNvPr>
          <p:cNvSpPr txBox="1"/>
          <p:nvPr/>
        </p:nvSpPr>
        <p:spPr>
          <a:xfrm>
            <a:off x="2707341" y="611489"/>
            <a:ext cx="40610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C00000"/>
                </a:solidFill>
                <a:latin typeface="Arial Black" panose="020B0A04020102020204" pitchFamily="34" charset="0"/>
              </a:rPr>
              <a:t>Добываю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0D51A1-8CE0-4EE5-99BA-082D6E6F2BB9}"/>
              </a:ext>
            </a:extLst>
          </p:cNvPr>
          <p:cNvSpPr txBox="1"/>
          <p:nvPr/>
        </p:nvSpPr>
        <p:spPr>
          <a:xfrm>
            <a:off x="510987" y="1079798"/>
            <a:ext cx="815788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Цель: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уметь извлекать информацию из текстов; уметь ориентироваться в толковом словаре. Развивать навыки поисковой деятельности.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DAA977-B1CE-4753-B74E-5622201DA4D9}"/>
              </a:ext>
            </a:extLst>
          </p:cNvPr>
          <p:cNvSpPr txBox="1"/>
          <p:nvPr/>
        </p:nvSpPr>
        <p:spPr>
          <a:xfrm>
            <a:off x="3269485" y="1927465"/>
            <a:ext cx="5262283" cy="408708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ru-RU" sz="1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Подчеркните в тексте слова, которые ассоциируются у вас с человеком и его здоровьем.</a:t>
            </a:r>
            <a:endParaRPr lang="ru-RU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675"/>
              </a:spcAft>
            </a:pPr>
            <a:r>
              <a:rPr lang="ru-RU" sz="1800" kern="1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Бабушка, почему у вас такие большие руки?</a:t>
            </a:r>
            <a:br>
              <a:rPr lang="ru-RU" sz="1800" kern="1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kern="1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Это чтобы покрепче обнять тебя, дитя мое.</a:t>
            </a:r>
            <a:br>
              <a:rPr lang="ru-RU" sz="1800" kern="1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kern="1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Бабушка, почему у вас такие большие уши?</a:t>
            </a:r>
            <a:br>
              <a:rPr lang="ru-RU" sz="1800" kern="1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kern="1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Чтобы лучше слышать, дитя мое.</a:t>
            </a:r>
            <a:br>
              <a:rPr lang="ru-RU" sz="1800" kern="1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kern="1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Бабушка, почему у вас такие большие глаза?</a:t>
            </a:r>
            <a:br>
              <a:rPr lang="ru-RU" sz="1800" kern="1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kern="1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Чтобы лучше видеть, дитя мое.</a:t>
            </a:r>
            <a:br>
              <a:rPr lang="ru-RU" sz="1800" kern="1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kern="1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Бабушка, почему у вас такие большие зубы?</a:t>
            </a:r>
            <a:br>
              <a:rPr lang="ru-RU" sz="1800" kern="1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kern="1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А это чтоб скорее съесть тебя, дитя мое!</a:t>
            </a:r>
            <a:endParaRPr lang="ru-RU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15000"/>
              </a:lnSpc>
              <a:spcAft>
                <a:spcPts val="675"/>
              </a:spcAft>
            </a:pPr>
            <a:r>
              <a:rPr lang="ru-RU" sz="1800" kern="1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(Ш. Перро. Красная шапочка)</a:t>
            </a:r>
            <a:endParaRPr lang="ru-RU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30089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B5A4887-E6D8-4BA6-82AD-05A44CBE5C3F}"/>
              </a:ext>
            </a:extLst>
          </p:cNvPr>
          <p:cNvSpPr txBox="1"/>
          <p:nvPr/>
        </p:nvSpPr>
        <p:spPr>
          <a:xfrm>
            <a:off x="3567953" y="367100"/>
            <a:ext cx="28776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C00000"/>
                </a:solidFill>
                <a:latin typeface="Arial Black" panose="020B0A04020102020204" pitchFamily="34" charset="0"/>
              </a:rPr>
              <a:t>Применяю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E3A176-6ADB-49CB-929A-46EA732E7EC7}"/>
              </a:ext>
            </a:extLst>
          </p:cNvPr>
          <p:cNvSpPr txBox="1"/>
          <p:nvPr/>
        </p:nvSpPr>
        <p:spPr>
          <a:xfrm>
            <a:off x="609600" y="2029094"/>
            <a:ext cx="8170877" cy="452431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Формируемые компоненты ФГ </a:t>
            </a:r>
          </a:p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Читательская грамотность.  </a:t>
            </a:r>
          </a:p>
          <a:p>
            <a:pPr algn="just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Способность извлекать необходимую информацию в 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соответствии с учебной задачей. </a:t>
            </a:r>
          </a:p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Языковая грамотность 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Стремление к развитию  чувства  языка,  совершенствованию 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собственной языковой культуры. </a:t>
            </a:r>
          </a:p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Информационная грамотность. 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Совокупность  умений,  обеспечивающих эффективный поиск, 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отбор, интерпретацию и применение информации в соответствии 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 учебной задачей или житейской проблемой. </a:t>
            </a:r>
          </a:p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Коммуникативная грамотность 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Способность к успешной коммуникативной деятельности с 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учетом особенностей учебной ситуации и культуры речевого 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общения. </a:t>
            </a:r>
          </a:p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Естественно-научная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грамотность 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Принимать обоснованные решения на основе научных фактов, а также осознавать важность и влияние естественных процессов</a:t>
            </a:r>
            <a:endParaRPr lang="ru-RU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B38DB5-8651-4A90-91C1-8A11F3754756}"/>
              </a:ext>
            </a:extLst>
          </p:cNvPr>
          <p:cNvSpPr txBox="1"/>
          <p:nvPr/>
        </p:nvSpPr>
        <p:spPr>
          <a:xfrm>
            <a:off x="609600" y="828765"/>
            <a:ext cx="792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Работа самостоятельная, в паре, в группах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Цель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уметь извлекать информацию из текстов; находить </a:t>
            </a:r>
          </a:p>
          <a:p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информацию, факты, заданные в тексте в явном виде; вычленять </a:t>
            </a:r>
          </a:p>
          <a:p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содержащиеся в тексте основные события. </a:t>
            </a:r>
          </a:p>
        </p:txBody>
      </p:sp>
    </p:spTree>
    <p:extLst>
      <p:ext uri="{BB962C8B-B14F-4D97-AF65-F5344CB8AC3E}">
        <p14:creationId xmlns:p14="http://schemas.microsoft.com/office/powerpoint/2010/main" val="9359709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B5A4887-E6D8-4BA6-82AD-05A44CBE5C3F}"/>
              </a:ext>
            </a:extLst>
          </p:cNvPr>
          <p:cNvSpPr txBox="1"/>
          <p:nvPr/>
        </p:nvSpPr>
        <p:spPr>
          <a:xfrm>
            <a:off x="3532094" y="611848"/>
            <a:ext cx="28776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C00000"/>
                </a:solidFill>
                <a:latin typeface="Arial Black" panose="020B0A04020102020204" pitchFamily="34" charset="0"/>
              </a:rPr>
              <a:t>Применяю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B38DB5-8651-4A90-91C1-8A11F3754756}"/>
              </a:ext>
            </a:extLst>
          </p:cNvPr>
          <p:cNvSpPr txBox="1"/>
          <p:nvPr/>
        </p:nvSpPr>
        <p:spPr>
          <a:xfrm>
            <a:off x="609600" y="959224"/>
            <a:ext cx="7924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Работа самостоятельная, в паре, в группах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Цель: </a:t>
            </a:r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извлекать информацию из текстов; находить информацию, </a:t>
            </a:r>
          </a:p>
          <a:p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факты, заданные в тексте в явном виде; вычленять содержащиеся в </a:t>
            </a:r>
          </a:p>
          <a:p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тексте основные события; преобразовывать информацию из сплошного текста в таблицу; использовать готовые модели – таблицу.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03043D6-6CD4-44B1-8272-E5B24C6C9D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191" r="12503" b="7894"/>
          <a:stretch/>
        </p:blipFill>
        <p:spPr>
          <a:xfrm>
            <a:off x="455590" y="2973609"/>
            <a:ext cx="3806018" cy="284318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00ABB61-26C8-4934-9B00-7B9F02F7A3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462" t="2377" r="3682" b="50000"/>
          <a:stretch/>
        </p:blipFill>
        <p:spPr>
          <a:xfrm>
            <a:off x="4572000" y="3200300"/>
            <a:ext cx="3962400" cy="3045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3312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B5A4887-E6D8-4BA6-82AD-05A44CBE5C3F}"/>
              </a:ext>
            </a:extLst>
          </p:cNvPr>
          <p:cNvSpPr txBox="1"/>
          <p:nvPr/>
        </p:nvSpPr>
        <p:spPr>
          <a:xfrm>
            <a:off x="1905001" y="495161"/>
            <a:ext cx="59973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C00000"/>
                </a:solidFill>
                <a:latin typeface="Arial Black" panose="020B0A04020102020204" pitchFamily="34" charset="0"/>
              </a:rPr>
              <a:t>Контролирую и оцениваю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B38DB5-8651-4A90-91C1-8A11F3754756}"/>
              </a:ext>
            </a:extLst>
          </p:cNvPr>
          <p:cNvSpPr txBox="1"/>
          <p:nvPr/>
        </p:nvSpPr>
        <p:spPr>
          <a:xfrm>
            <a:off x="609600" y="959224"/>
            <a:ext cx="7924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Работа в группах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Цель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развивать умение фиксировать новое содержание урока; организовать рефлексию и самооценку учениками собственной учебной деятельности; создать условия для осуществления самооценки результатов деятельности своей и своего класса.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3C1CFF-1F02-475E-AC82-1E1DF451A3D5}"/>
              </a:ext>
            </a:extLst>
          </p:cNvPr>
          <p:cNvSpPr txBox="1"/>
          <p:nvPr/>
        </p:nvSpPr>
        <p:spPr>
          <a:xfrm>
            <a:off x="1905001" y="2438950"/>
            <a:ext cx="50112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Кейс «На море»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FDBAE3-E2E1-49AB-A0E5-905193FE8C58}"/>
              </a:ext>
            </a:extLst>
          </p:cNvPr>
          <p:cNvSpPr txBox="1"/>
          <p:nvPr/>
        </p:nvSpPr>
        <p:spPr>
          <a:xfrm>
            <a:off x="609600" y="2900615"/>
            <a:ext cx="8265459" cy="3565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ru-RU" sz="1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Выберите 1 из задач и предложите вариант решения, связав его с темой урока. Пройдя кейс,  впишите в памятку для отдыхающих на морском побережье правило, которое поможет сохранить органы и системы органов, т. </a:t>
            </a:r>
            <a:r>
              <a:rPr lang="ru-RU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е., </a:t>
            </a:r>
            <a:r>
              <a:rPr lang="ru-RU" sz="1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здоровье.</a:t>
            </a:r>
            <a:endParaRPr lang="ru-RU" sz="1600" b="1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1.С утра мы пришли на море. Но вода была ещё прохладная. Мама сказала: «Погрейтесь сначала». Почему так сказала мама?</a:t>
            </a:r>
            <a:endParaRPr lang="ru-RU" sz="16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ru-RU" sz="1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В поездке на море мама всё время говорила, что надо чаще мыть руки. О чём предупреждала мама?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ru-RU" sz="1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Провожая нас на море, бабушка пожелала хорошего отдыха и набраться сил и здоровья. Чем для нашего здоровья полезна эта поездка?</a:t>
            </a:r>
            <a:endParaRPr lang="ru-RU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70220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FA619E2-86B9-45A5-8221-21294E4725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819" y="869351"/>
            <a:ext cx="8857796" cy="4982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8830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9880BE8-F9AE-467C-AC92-9283BA7F9CC4}"/>
              </a:ext>
            </a:extLst>
          </p:cNvPr>
          <p:cNvSpPr txBox="1"/>
          <p:nvPr/>
        </p:nvSpPr>
        <p:spPr>
          <a:xfrm>
            <a:off x="690035" y="728471"/>
            <a:ext cx="6146993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Формирование компонентов ФГ </a:t>
            </a:r>
          </a:p>
          <a:p>
            <a:pPr algn="just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Читательская грамотность </a:t>
            </a:r>
          </a:p>
          <a:p>
            <a:pPr algn="just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Способность извлекать необходимую информацию для ее преобразования в соответствии с учебной задачей.</a:t>
            </a:r>
          </a:p>
          <a:p>
            <a:pPr algn="just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Языковая грамотность </a:t>
            </a:r>
          </a:p>
          <a:p>
            <a:pPr algn="just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Стремление к развитию чувства языка, совершенствованию собственной языковой культуры. Целесообразный отбор языковых средств для построения содержательных, связных и нормативно грамотных конструктов. </a:t>
            </a:r>
          </a:p>
          <a:p>
            <a:pPr algn="just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Коммуникативная грамотность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Потребность в анализе и оценке своей коммуникативной деятельности. </a:t>
            </a:r>
          </a:p>
          <a:p>
            <a:pPr algn="just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Информационная грамотность. </a:t>
            </a:r>
          </a:p>
          <a:p>
            <a:pPr algn="just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Совокупность умений, обеспечивающих эффективный поиск, отбор, интерпретацию и применение информации в соответствии с учебной задачей или житейской проблемой. </a:t>
            </a:r>
          </a:p>
          <a:p>
            <a:pPr algn="just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Естественно-научная грамотность </a:t>
            </a:r>
          </a:p>
          <a:p>
            <a:pPr algn="just"/>
            <a:r>
              <a:rPr lang="ru-RU" sz="1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Решение </a:t>
            </a:r>
            <a:r>
              <a:rPr lang="ru-RU" sz="16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компетентностно</a:t>
            </a:r>
            <a:r>
              <a:rPr lang="ru-RU" sz="1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-ориентированных задач.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Способность к рефлексивным действиям.</a:t>
            </a:r>
          </a:p>
        </p:txBody>
      </p:sp>
    </p:spTree>
    <p:extLst>
      <p:ext uri="{BB962C8B-B14F-4D97-AF65-F5344CB8AC3E}">
        <p14:creationId xmlns:p14="http://schemas.microsoft.com/office/powerpoint/2010/main" val="1716663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8806" y="546848"/>
            <a:ext cx="7505166" cy="821044"/>
          </a:xfrm>
        </p:spPr>
        <p:txBody>
          <a:bodyPr>
            <a:normAutofit/>
          </a:bodyPr>
          <a:lstStyle/>
          <a:p>
            <a:r>
              <a:rPr lang="ru-RU" sz="2400" dirty="0"/>
              <a:t>Просто о сложном. </a:t>
            </a:r>
            <a:br>
              <a:rPr lang="ru-RU" sz="2400" dirty="0"/>
            </a:br>
            <a:r>
              <a:rPr lang="ru-RU" sz="2400" dirty="0"/>
              <a:t>Проектные задачи в начальной школе.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D4926C3-859F-4F78-8B0D-3E5676409E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129"/>
          <a:stretch/>
        </p:blipFill>
        <p:spPr>
          <a:xfrm>
            <a:off x="916500" y="1754213"/>
            <a:ext cx="7227472" cy="3614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7795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D06D7E7-7F70-416F-B87B-599DAAF469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500" y="1253931"/>
            <a:ext cx="7265991" cy="4350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499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C6AAE69-ED71-481E-A54F-D1873CF769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78" t="6888" r="11275"/>
          <a:stretch/>
        </p:blipFill>
        <p:spPr>
          <a:xfrm>
            <a:off x="795844" y="1240758"/>
            <a:ext cx="7552312" cy="4376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6376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1ACE140-7D4F-4FBC-9B8A-491A1F2AD78B}"/>
              </a:ext>
            </a:extLst>
          </p:cNvPr>
          <p:cNvSpPr txBox="1"/>
          <p:nvPr/>
        </p:nvSpPr>
        <p:spPr>
          <a:xfrm>
            <a:off x="2507733" y="609741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https://globallab.ru/ru/course/list/okruzhajushii_mir_3_klass/track</a:t>
            </a:r>
            <a:r>
              <a:rPr lang="ru-RU" dirty="0"/>
              <a:t>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FB6D0AE-6771-4E09-A1B6-43A3D64CBA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662" y="1845578"/>
            <a:ext cx="7758040" cy="389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4568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38103" y="439271"/>
            <a:ext cx="8267796" cy="599955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002060"/>
                </a:solidFill>
              </a:rPr>
              <a:t>Из истории  функциональной грамотности</a:t>
            </a:r>
            <a:endParaRPr lang="ru-RU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97492" y="1513264"/>
            <a:ext cx="7581774" cy="3050615"/>
          </a:xfrm>
        </p:spPr>
        <p:txBody>
          <a:bodyPr>
            <a:noAutofit/>
          </a:bodyPr>
          <a:lstStyle/>
          <a:p>
            <a:pPr algn="just"/>
            <a:r>
              <a:rPr lang="ru-RU" sz="1800" dirty="0">
                <a:solidFill>
                  <a:srgbClr val="2D2F32"/>
                </a:solidFill>
                <a:latin typeface="Arial" panose="020B0604020202020204" pitchFamily="34" charset="0"/>
              </a:rPr>
              <a:t>1.</a:t>
            </a:r>
            <a:r>
              <a:rPr lang="ru-RU" sz="1800" b="0" i="0" dirty="0">
                <a:solidFill>
                  <a:srgbClr val="2D2F3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800" b="1" i="0" dirty="0">
                <a:solidFill>
                  <a:srgbClr val="2D2F32"/>
                </a:solidFill>
                <a:effectLst/>
                <a:latin typeface="Arial" panose="020B0604020202020204" pitchFamily="34" charset="0"/>
              </a:rPr>
              <a:t>ЮНЕСКО, 1957 год </a:t>
            </a:r>
            <a:r>
              <a:rPr lang="ru-RU" sz="1800" b="0" i="0" dirty="0">
                <a:solidFill>
                  <a:srgbClr val="2D2F32"/>
                </a:solidFill>
                <a:effectLst/>
                <a:latin typeface="Arial" panose="020B0604020202020204" pitchFamily="34" charset="0"/>
              </a:rPr>
              <a:t>- </a:t>
            </a:r>
            <a:r>
              <a:rPr lang="ru-RU" sz="1800" b="0" i="1" dirty="0">
                <a:solidFill>
                  <a:srgbClr val="2D2F32"/>
                </a:solidFill>
                <a:effectLst/>
                <a:latin typeface="Arial" panose="020B0604020202020204" pitchFamily="34" charset="0"/>
              </a:rPr>
              <a:t>«совокупность умений читать и писать для использования в повседневной жизни и удовлетворения житейских проблем».</a:t>
            </a:r>
          </a:p>
          <a:p>
            <a:pPr algn="just"/>
            <a:r>
              <a:rPr lang="ru-RU" sz="1800" i="1" dirty="0">
                <a:solidFill>
                  <a:srgbClr val="2D2F32"/>
                </a:solidFill>
                <a:latin typeface="Arial" panose="020B0604020202020204" pitchFamily="34" charset="0"/>
              </a:rPr>
              <a:t>2. </a:t>
            </a:r>
            <a:r>
              <a:rPr lang="ru-RU" sz="18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1965 год - 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18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Всемирном конгрессе министров просвещения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в Тегеране, впервые было предложено использовать </a:t>
            </a:r>
            <a:r>
              <a:rPr lang="ru-RU" sz="18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термин «функциональная грамотность».</a:t>
            </a:r>
          </a:p>
          <a:p>
            <a:pPr algn="just"/>
            <a:r>
              <a:rPr lang="ru-RU" sz="1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ru-RU" sz="1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1996 г. Совет Европы в Берне </a:t>
            </a:r>
            <a:r>
              <a:rPr lang="ru-RU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обсуждает компетенции для Европы </a:t>
            </a:r>
            <a:r>
              <a:rPr lang="ru-RU" sz="1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пределены </a:t>
            </a: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пять ключевых компетенций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, которыми «должны быть оснащены молодые европейцы».</a:t>
            </a:r>
            <a:endParaRPr lang="ru-RU" sz="1800" b="1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8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ru-RU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2010 г. Принятие Концепции модернизации российского образования. </a:t>
            </a:r>
            <a:r>
              <a:rPr lang="ru-RU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 ней провозглашен </a:t>
            </a:r>
            <a:r>
              <a:rPr lang="ru-RU" sz="18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компетентностный подход к образованию.</a:t>
            </a:r>
          </a:p>
          <a:p>
            <a:pPr algn="just"/>
            <a:endParaRPr lang="ru-RU" sz="2000" b="1" i="1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49912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12864" y="565105"/>
            <a:ext cx="8360755" cy="599955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002060"/>
                </a:solidFill>
              </a:rPr>
              <a:t>Из истории  функциональной грамотности</a:t>
            </a:r>
            <a:endParaRPr lang="ru-RU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72326" y="1499611"/>
            <a:ext cx="7841832" cy="3050615"/>
          </a:xfrm>
        </p:spPr>
        <p:txBody>
          <a:bodyPr>
            <a:noAutofit/>
          </a:bodyPr>
          <a:lstStyle/>
          <a:p>
            <a:pPr algn="just"/>
            <a:r>
              <a:rPr lang="ru-RU" sz="18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ru-RU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2009-2021 гг. – принятие ФГОС НОО, ООО, СОО. </a:t>
            </a:r>
          </a:p>
          <a:p>
            <a:pPr algn="just"/>
            <a:r>
              <a:rPr lang="ru-RU" sz="1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С 2000 г. Россия участвует в Международных исследованиях качества образования.</a:t>
            </a:r>
          </a:p>
          <a:p>
            <a:pPr algn="just"/>
            <a:r>
              <a:rPr lang="ru-RU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7. Российский опыт</a:t>
            </a:r>
          </a:p>
          <a:p>
            <a:pPr algn="just"/>
            <a:r>
              <a:rPr lang="ru-RU" sz="1800" dirty="0">
                <a:solidFill>
                  <a:srgbClr val="000000"/>
                </a:solidFill>
                <a:latin typeface="REG"/>
              </a:rPr>
              <a:t> </a:t>
            </a:r>
            <a:r>
              <a:rPr lang="ru-RU" sz="1800" b="1" i="0" dirty="0"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Функциональная грамотность</a:t>
            </a:r>
            <a:r>
              <a:rPr lang="ru-RU" sz="1800" b="0" i="0" dirty="0"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1800" b="1" i="0" dirty="0"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Леонтьев А.А. </a:t>
            </a:r>
            <a:r>
              <a:rPr lang="ru-RU" sz="1800" b="0" i="0" dirty="0"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Образовательная система «Школа 2100». Педагогика здравого смысла / под ред. А. А. Леонтьева. М.: </a:t>
            </a:r>
            <a:r>
              <a:rPr lang="ru-RU" sz="1800" b="0" i="0" dirty="0" err="1"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Баласс</a:t>
            </a:r>
            <a:r>
              <a:rPr lang="ru-RU" sz="1800" b="0" i="0" dirty="0"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2003.</a:t>
            </a:r>
          </a:p>
          <a:p>
            <a:pPr algn="just"/>
            <a:r>
              <a:rPr lang="ru-RU" sz="1800" b="1" i="0" dirty="0"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Функциональная грамотность</a:t>
            </a:r>
            <a:r>
              <a:rPr lang="ru-RU" sz="1800" b="0" i="0" dirty="0"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 </a:t>
            </a:r>
            <a:r>
              <a:rPr lang="ru-RU" sz="1800" b="1" i="0" dirty="0"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Виноградова Н.Ф.</a:t>
            </a:r>
            <a:r>
              <a:rPr lang="ru-RU" sz="18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b="0" i="0" dirty="0"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Виноградова Н. Ф., Кочурова Е. Э., Кузнецова М. И. и др. Функциональная грамотность младшего школьника: книга для учителя / под ред. Н. Ф. Виноградовой. М.: Российский учебник: </a:t>
            </a:r>
            <a:r>
              <a:rPr lang="ru-RU" sz="1800" b="0" i="0" dirty="0" err="1"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Вентана</a:t>
            </a:r>
            <a:r>
              <a:rPr lang="ru-RU" sz="1800" b="0" i="0" dirty="0"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-Граф, 2018.</a:t>
            </a: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54438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83BAD4D-EFC6-408B-87F0-B7F93791EF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3" t="3296" r="1583" b="3421"/>
          <a:stretch/>
        </p:blipFill>
        <p:spPr>
          <a:xfrm>
            <a:off x="1048624" y="1256251"/>
            <a:ext cx="7164198" cy="4345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1619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25B4556-D2CE-4277-926C-E0F9B514AE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0181" y="435907"/>
            <a:ext cx="4894731" cy="275328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4BC5C9D-AE99-431B-BC80-3B0BC63D80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299" y="2896601"/>
            <a:ext cx="3610975" cy="33710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279C45-CA57-4539-A38C-022FF63074B4}"/>
              </a:ext>
            </a:extLst>
          </p:cNvPr>
          <p:cNvSpPr txBox="1"/>
          <p:nvPr/>
        </p:nvSpPr>
        <p:spPr>
          <a:xfrm>
            <a:off x="4224274" y="3872753"/>
            <a:ext cx="3056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1995-2023/2003-2019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AB72EF-69AE-4453-A58D-DEF6E41E7FEB}"/>
              </a:ext>
            </a:extLst>
          </p:cNvPr>
          <p:cNvSpPr txBox="1"/>
          <p:nvPr/>
        </p:nvSpPr>
        <p:spPr>
          <a:xfrm>
            <a:off x="896588" y="1435422"/>
            <a:ext cx="1522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2000-2022</a:t>
            </a:r>
          </a:p>
        </p:txBody>
      </p:sp>
    </p:spTree>
    <p:extLst>
      <p:ext uri="{BB962C8B-B14F-4D97-AF65-F5344CB8AC3E}">
        <p14:creationId xmlns:p14="http://schemas.microsoft.com/office/powerpoint/2010/main" val="33120199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CEA4CFD-D90B-4A02-B955-3EEF34C9B0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8" t="6315" r="344" b="14835"/>
          <a:stretch/>
        </p:blipFill>
        <p:spPr>
          <a:xfrm>
            <a:off x="738231" y="1766468"/>
            <a:ext cx="7784983" cy="3325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9598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FC2ADB7-345B-43F5-B419-F34594F114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579" y="1309890"/>
            <a:ext cx="7850581" cy="43707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7998114-49D7-4887-8499-A0D8AF37B90E}"/>
              </a:ext>
            </a:extLst>
          </p:cNvPr>
          <p:cNvSpPr txBox="1"/>
          <p:nvPr/>
        </p:nvSpPr>
        <p:spPr>
          <a:xfrm>
            <a:off x="914400" y="624897"/>
            <a:ext cx="731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FF0000"/>
                </a:solidFill>
                <a:latin typeface="Arial Black" panose="020B0A04020102020204" pitchFamily="34" charset="0"/>
              </a:rPr>
              <a:t>Решай проблемы средствами предмета</a:t>
            </a:r>
          </a:p>
        </p:txBody>
      </p:sp>
    </p:spTree>
    <p:extLst>
      <p:ext uri="{BB962C8B-B14F-4D97-AF65-F5344CB8AC3E}">
        <p14:creationId xmlns:p14="http://schemas.microsoft.com/office/powerpoint/2010/main" val="17004476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4082E48-B9E8-4264-A850-94F34206230B}"/>
              </a:ext>
            </a:extLst>
          </p:cNvPr>
          <p:cNvSpPr txBox="1"/>
          <p:nvPr/>
        </p:nvSpPr>
        <p:spPr>
          <a:xfrm>
            <a:off x="598990" y="1691235"/>
            <a:ext cx="7946020" cy="2954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Естественно-научная грамотность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– это способность: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использовать естественно-научные знания,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выявлять проблемы,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делать обоснованные выводы, необходимые для понимания окружающего мира и тех изменений, которые вносит в него деятельность человека, и для принятия соответствующих решений.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5371794"/>
      </p:ext>
    </p:extLst>
  </p:cSld>
  <p:clrMapOvr>
    <a:masterClrMapping/>
  </p:clrMapOvr>
</p:sld>
</file>

<file path=ppt/theme/theme1.xml><?xml version="1.0" encoding="utf-8"?>
<a:theme xmlns:a="http://schemas.openxmlformats.org/drawingml/2006/main" name="книга2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книга1.potx" id="{26530766-180E-427F-9ABF-3EDE78052553}" vid="{FCB2CB73-6607-47C9-98A4-86020CEE968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1251</Words>
  <Application>Microsoft Office PowerPoint</Application>
  <PresentationFormat>Экран (4:3)</PresentationFormat>
  <Paragraphs>116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1" baseType="lpstr">
      <vt:lpstr>Arial</vt:lpstr>
      <vt:lpstr>Arial Black</vt:lpstr>
      <vt:lpstr>Calibri</vt:lpstr>
      <vt:lpstr>Intro </vt:lpstr>
      <vt:lpstr>REG</vt:lpstr>
      <vt:lpstr>Times New Roman</vt:lpstr>
      <vt:lpstr>книга2</vt:lpstr>
      <vt:lpstr>                             Продуктивные задания на уроке окружающего мира  как инструмент решения современных образовательных задач</vt:lpstr>
      <vt:lpstr>Презентация PowerPoint</vt:lpstr>
      <vt:lpstr>Из истории  функциональной грамотности</vt:lpstr>
      <vt:lpstr>Из истории  функциональной грамотности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Просто о сложном.  Проектные задачи в начальной школе.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Формирование естественно-научной грамотности на уроке «Окружающий мир»</dc:title>
  <dc:creator>Дом</dc:creator>
  <cp:lastModifiedBy>user</cp:lastModifiedBy>
  <cp:revision>5</cp:revision>
  <dcterms:modified xsi:type="dcterms:W3CDTF">2025-11-20T02:42:42Z</dcterms:modified>
</cp:coreProperties>
</file>