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86" r:id="rId4"/>
    <p:sldId id="287" r:id="rId5"/>
    <p:sldId id="279" r:id="rId6"/>
    <p:sldId id="280" r:id="rId7"/>
    <p:sldId id="285" r:id="rId8"/>
    <p:sldId id="267" r:id="rId9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92E"/>
    <a:srgbClr val="2C5036"/>
    <a:srgbClr val="35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17DF3-1AEF-47A3-9065-0DD860C33D1D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FC1B-9FEA-4878-A415-D7D3DAACE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9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FC1B-9FEA-4878-A415-D7D3DAACE7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111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48" y="-5908"/>
            <a:ext cx="9144000" cy="51435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9643" y="603485"/>
            <a:ext cx="6774167" cy="3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0255" y="-261502"/>
            <a:ext cx="799351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300" b="1" spc="-79" dirty="0" smtClean="0">
              <a:solidFill>
                <a:srgbClr val="005392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300" b="1" spc="-79" dirty="0">
              <a:solidFill>
                <a:srgbClr val="005392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spc="-79" dirty="0" smtClean="0">
                <a:solidFill>
                  <a:srgbClr val="005392"/>
                </a:solidFill>
                <a:cs typeface="Arial"/>
              </a:rPr>
              <a:t>Единый Городской Методический День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2300" b="1" spc="-79" dirty="0">
              <a:solidFill>
                <a:srgbClr val="005392"/>
              </a:solidFill>
              <a:cs typeface="Arial"/>
            </a:endParaRPr>
          </a:p>
          <a:p>
            <a:pPr algn="ctr">
              <a:defRPr/>
            </a:pPr>
            <a:endParaRPr lang="ru-RU" sz="2300" b="1" spc="-79" dirty="0">
              <a:solidFill>
                <a:srgbClr val="005392"/>
              </a:solidFill>
              <a:cs typeface="Arial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 в начальной школе: от проектирования до оценки результата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endParaRPr lang="ru-RU" sz="2300" b="1" i="0" u="none" strike="noStrike" cap="none" spc="-79" dirty="0" smtClean="0">
              <a:solidFill>
                <a:srgbClr val="005392"/>
              </a:solidFill>
              <a:latin typeface="+mn-lt"/>
              <a:ea typeface="+mn-ea"/>
              <a:cs typeface="Arial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0" u="none" strike="noStrike" cap="none" spc="-79" dirty="0" smtClean="0">
                <a:solidFill>
                  <a:srgbClr val="005392"/>
                </a:solidFill>
                <a:latin typeface="+mn-lt"/>
                <a:ea typeface="+mn-ea"/>
                <a:cs typeface="Arial"/>
              </a:rPr>
              <a:t>Молокова </a:t>
            </a:r>
            <a:r>
              <a:rPr lang="ru-RU" sz="2300" b="1" i="0" u="none" strike="noStrike" cap="none" spc="-79" dirty="0">
                <a:solidFill>
                  <a:srgbClr val="005392"/>
                </a:solidFill>
                <a:latin typeface="+mn-lt"/>
                <a:ea typeface="+mn-ea"/>
                <a:cs typeface="Arial"/>
              </a:rPr>
              <a:t>Анна Викторовна,</a:t>
            </a:r>
            <a:endParaRPr sz="2300" dirty="0">
              <a:solidFill>
                <a:srgbClr val="004376"/>
              </a:solidFill>
              <a:cs typeface="Arial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 dirty="0">
                <a:solidFill>
                  <a:srgbClr val="004376"/>
                </a:solidFill>
                <a:latin typeface="+mn-lt"/>
                <a:ea typeface="+mn-ea"/>
                <a:cs typeface="Arial"/>
              </a:rPr>
              <a:t>доктор педагогических наук, доцент,</a:t>
            </a:r>
            <a:endParaRPr sz="1800" dirty="0"/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 dirty="0">
                <a:solidFill>
                  <a:srgbClr val="004376"/>
                </a:solidFill>
                <a:latin typeface="+mn-lt"/>
                <a:ea typeface="+mn-ea"/>
                <a:cs typeface="Arial"/>
              </a:rPr>
              <a:t>проректор по научно-методической работе </a:t>
            </a:r>
            <a:endParaRPr sz="1800" dirty="0"/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 dirty="0">
                <a:solidFill>
                  <a:srgbClr val="004376"/>
                </a:solidFill>
                <a:latin typeface="+mn-lt"/>
                <a:ea typeface="+mn-ea"/>
                <a:cs typeface="Arial"/>
              </a:rPr>
              <a:t>и </a:t>
            </a:r>
            <a:r>
              <a:rPr lang="ru-RU" sz="1800" b="0" i="0" u="none" strike="noStrike" cap="none" spc="0" dirty="0" err="1" smtClean="0">
                <a:solidFill>
                  <a:srgbClr val="004376"/>
                </a:solidFill>
                <a:latin typeface="+mn-lt"/>
                <a:ea typeface="+mn-ea"/>
                <a:cs typeface="Arial"/>
              </a:rPr>
              <a:t>цифровизации</a:t>
            </a:r>
            <a:r>
              <a:rPr lang="ru-RU" sz="1800" b="0" i="0" u="none" strike="noStrike" cap="none" spc="0" dirty="0" smtClean="0">
                <a:solidFill>
                  <a:srgbClr val="004376"/>
                </a:solidFill>
                <a:latin typeface="+mn-lt"/>
                <a:ea typeface="+mn-ea"/>
                <a:cs typeface="Arial"/>
              </a:rPr>
              <a:t>, зав. кафедрой 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 dirty="0" smtClean="0">
                <a:solidFill>
                  <a:srgbClr val="004376"/>
                </a:solidFill>
                <a:latin typeface="+mn-lt"/>
                <a:ea typeface="+mn-ea"/>
                <a:cs typeface="Arial"/>
              </a:rPr>
              <a:t>начального образования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i="0" u="none" strike="noStrike" cap="none" spc="0" dirty="0" smtClean="0">
                <a:solidFill>
                  <a:srgbClr val="004376"/>
                </a:solidFill>
                <a:latin typeface="+mn-lt"/>
                <a:ea typeface="+mn-ea"/>
                <a:cs typeface="Arial"/>
              </a:rPr>
              <a:t> </a:t>
            </a:r>
            <a:r>
              <a:rPr lang="ru-RU" sz="1800" b="0" i="0" u="none" strike="noStrike" cap="none" spc="0" dirty="0">
                <a:solidFill>
                  <a:srgbClr val="004376"/>
                </a:solidFill>
                <a:latin typeface="+mn-lt"/>
                <a:ea typeface="+mn-ea"/>
                <a:cs typeface="Arial"/>
              </a:rPr>
              <a:t>ГАУ ДПО НСО </a:t>
            </a:r>
            <a:r>
              <a:rPr lang="ru-RU" sz="1800" b="0" i="0" u="none" strike="noStrike" cap="none" spc="0" dirty="0" err="1">
                <a:solidFill>
                  <a:srgbClr val="004376"/>
                </a:solidFill>
                <a:latin typeface="+mn-lt"/>
                <a:ea typeface="+mn-ea"/>
                <a:cs typeface="Arial"/>
              </a:rPr>
              <a:t>НИПКиПРО</a:t>
            </a:r>
            <a:endParaRPr sz="1800" dirty="0"/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0" u="none" strike="noStrike" cap="none" spc="-79" dirty="0" smtClean="0">
                <a:solidFill>
                  <a:srgbClr val="005392"/>
                </a:solidFill>
                <a:latin typeface="Calibri"/>
                <a:ea typeface="Calibri"/>
                <a:cs typeface="Calibri"/>
              </a:rPr>
              <a:t>06 ноября 2025 </a:t>
            </a:r>
            <a:r>
              <a:rPr lang="ru-RU" sz="2300" b="1" i="0" u="none" strike="noStrike" cap="none" spc="-79" dirty="0">
                <a:solidFill>
                  <a:srgbClr val="005392"/>
                </a:solidFill>
                <a:latin typeface="Calibri"/>
                <a:ea typeface="Calibri"/>
                <a:cs typeface="Calibri"/>
              </a:rPr>
              <a:t>года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8385127" name="Рисунок 7" descr="11111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595"/>
            <a:ext cx="9144000" cy="5143500"/>
          </a:xfrm>
          <a:prstGeom prst="rect">
            <a:avLst/>
          </a:prstGeom>
        </p:spPr>
      </p:pic>
      <p:sp>
        <p:nvSpPr>
          <p:cNvPr id="1988199269" name="Rectangle 1"/>
          <p:cNvSpPr>
            <a:spLocks noChangeArrowheads="1"/>
          </p:cNvSpPr>
          <p:nvPr/>
        </p:nvSpPr>
        <p:spPr bwMode="auto">
          <a:xfrm>
            <a:off x="1189643" y="603664"/>
            <a:ext cx="6774527" cy="3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76981165" name="Rectangle 1"/>
          <p:cNvSpPr>
            <a:spLocks noChangeArrowheads="1"/>
          </p:cNvSpPr>
          <p:nvPr/>
        </p:nvSpPr>
        <p:spPr bwMode="auto">
          <a:xfrm>
            <a:off x="1189643" y="1433703"/>
            <a:ext cx="76462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0" u="none" strike="noStrike" cap="none" spc="-79" dirty="0">
              <a:solidFill>
                <a:srgbClr val="005392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0" u="none" strike="noStrike" cap="none" spc="-79" dirty="0">
              <a:solidFill>
                <a:srgbClr val="005392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0" u="none" strike="noStrike" cap="none" spc="-79" dirty="0">
              <a:solidFill>
                <a:srgbClr val="005392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1" spc="-79" dirty="0">
              <a:solidFill>
                <a:srgbClr val="005392"/>
              </a:solidFill>
              <a:cs typeface="Arial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205979"/>
            <a:ext cx="7571184" cy="857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Почему снова об уроке?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259631" y="1406231"/>
            <a:ext cx="4126355" cy="374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Урок </a:t>
            </a:r>
            <a:r>
              <a:rPr lang="ru-RU" sz="2400" b="1" i="1" dirty="0">
                <a:solidFill>
                  <a:schemeClr val="tx2"/>
                </a:solidFill>
              </a:rPr>
              <a:t>— это солнце, вокруг которого, как планеты, вращаются все другие формы учебных </a:t>
            </a:r>
            <a:r>
              <a:rPr lang="ru-RU" sz="2400" b="1" i="1" dirty="0" smtClean="0">
                <a:solidFill>
                  <a:schemeClr val="tx2"/>
                </a:solidFill>
              </a:rPr>
              <a:t>занятий.</a:t>
            </a:r>
            <a:endParaRPr lang="ru-RU" sz="24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Николай </a:t>
            </a:r>
            <a:r>
              <a:rPr lang="ru-RU" sz="1800" b="1" dirty="0">
                <a:solidFill>
                  <a:schemeClr val="tx2"/>
                </a:solidFill>
              </a:rPr>
              <a:t>Михайлович Верзилин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0417" y="17339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AutoShape 4" descr="https://cdn.qwenlm.ai/output/wV1cg684e7b586dbf5d57000c05a7e785/t2i/30abee28-26f7-4f44-a878-3b6ee0879d2c/1762255297.png?key=eyJhbGciOiJIUzI1NiIsInR5cCI6IkpXVCJ9.eyJyZXNvdXJjZV91c2VyX2lkIjoid1YxY2c2ODRlN2I1ODZkYmY1ZDU3MDAwYzA1YTdlNzg1IiwicmVzb3VyY2VfaWQiOiIxNzYyMjU1Mjk3IiwicmVzb3VyY2VfY2hhdF9pZCI6IjJjZmZmN2E1LWUyMGMtNDAyNi05YmIzLWE3ZjRlM2FmNTVkZCJ9.8tgQBJjW-jQ5TJQ6FrV2RBxGB6MjoJ88Hg17VCu9OoI&amp;x-oss-process=image/resize,m_mfit,w_450,h_4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dn.qwenlm.ai/output/wV1cg684e7b586dbf5d57000c05a7e785/t2i/30abee28-26f7-4f44-a878-3b6ee0879d2c/1762255297.png?key=eyJhbGciOiJIUzI1NiIsInR5cCI6IkpXVCJ9.eyJyZXNvdXJjZV91c2VyX2lkIjoid1YxY2c2ODRlN2I1ODZkYmY1ZDU3MDAwYzA1YTdlNzg1IiwicmVzb3VyY2VfaWQiOiIxNzYyMjU1Mjk3IiwicmVzb3VyY2VfY2hhdF9pZCI6IjJjZmZmN2E1LWUyMGMtNDAyNi05YmIzLWE3ZjRlM2FmNTVkZCJ9.8tgQBJjW-jQ5TJQ6FrV2RBxGB6MjoJ88Hg17VCu9OoI&amp;x-oss-process=image/resize,m_mfit,w_450,h_4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02685"/>
            <a:ext cx="339407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8385127" name="Рисунок 7" descr="11111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595"/>
            <a:ext cx="9144000" cy="5143500"/>
          </a:xfrm>
          <a:prstGeom prst="rect">
            <a:avLst/>
          </a:prstGeom>
        </p:spPr>
      </p:pic>
      <p:sp>
        <p:nvSpPr>
          <p:cNvPr id="1988199269" name="Rectangle 1"/>
          <p:cNvSpPr>
            <a:spLocks noChangeArrowheads="1"/>
          </p:cNvSpPr>
          <p:nvPr/>
        </p:nvSpPr>
        <p:spPr bwMode="auto">
          <a:xfrm>
            <a:off x="1189643" y="603664"/>
            <a:ext cx="6774527" cy="3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76981165" name="Rectangle 1"/>
          <p:cNvSpPr>
            <a:spLocks noChangeArrowheads="1"/>
          </p:cNvSpPr>
          <p:nvPr/>
        </p:nvSpPr>
        <p:spPr bwMode="auto">
          <a:xfrm>
            <a:off x="1189643" y="1433703"/>
            <a:ext cx="76462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0" u="none" strike="noStrike" cap="none" spc="-79" dirty="0">
              <a:solidFill>
                <a:srgbClr val="005392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0" u="none" strike="noStrike" cap="none" spc="-79" dirty="0">
              <a:solidFill>
                <a:srgbClr val="005392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0" u="none" strike="noStrike" cap="none" spc="-79" dirty="0">
              <a:solidFill>
                <a:srgbClr val="005392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1" spc="-79" dirty="0">
              <a:solidFill>
                <a:srgbClr val="005392"/>
              </a:solidFill>
              <a:cs typeface="Arial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9642" y="205979"/>
            <a:ext cx="7497157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Основа проектирования урока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1200151"/>
            <a:ext cx="73551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Что </a:t>
            </a:r>
            <a:r>
              <a:rPr lang="ru-RU" sz="2400" b="1" dirty="0">
                <a:solidFill>
                  <a:schemeClr val="tx2"/>
                </a:solidFill>
              </a:rPr>
              <a:t>нужно сделать, </a:t>
            </a:r>
            <a:r>
              <a:rPr lang="ru-RU" sz="2400" b="1" dirty="0">
                <a:solidFill>
                  <a:schemeClr val="tx2"/>
                </a:solidFill>
              </a:rPr>
              <a:t>чтобы ученики </a:t>
            </a:r>
            <a:r>
              <a:rPr lang="ru-RU" b="1" u="sng" dirty="0">
                <a:solidFill>
                  <a:schemeClr val="tx2"/>
                </a:solidFill>
              </a:rPr>
              <a:t>знали, понимали и умели</a:t>
            </a:r>
            <a:r>
              <a:rPr lang="ru-RU" sz="2400" b="1" dirty="0">
                <a:solidFill>
                  <a:schemeClr val="tx2"/>
                </a:solidFill>
              </a:rPr>
              <a:t> в конце </a:t>
            </a:r>
            <a:r>
              <a:rPr lang="ru-RU" sz="2400" b="1" dirty="0">
                <a:solidFill>
                  <a:schemeClr val="tx2"/>
                </a:solidFill>
              </a:rPr>
              <a:t>урока то, что требуется в ФРП?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1.Цель-планируемые результаты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2.Системно-деятельностный подход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3.Структура и логика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4.Ресурсы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0417" y="17339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AutoShape 4" descr="https://cdn.qwenlm.ai/output/wV1cg684e7b586dbf5d57000c05a7e785/t2i/30abee28-26f7-4f44-a878-3b6ee0879d2c/1762255297.png?key=eyJhbGciOiJIUzI1NiIsInR5cCI6IkpXVCJ9.eyJyZXNvdXJjZV91c2VyX2lkIjoid1YxY2c2ODRlN2I1ODZkYmY1ZDU3MDAwYzA1YTdlNzg1IiwicmVzb3VyY2VfaWQiOiIxNzYyMjU1Mjk3IiwicmVzb3VyY2VfY2hhdF9pZCI6IjJjZmZmN2E1LWUyMGMtNDAyNi05YmIzLWE3ZjRlM2FmNTVkZCJ9.8tgQBJjW-jQ5TJQ6FrV2RBxGB6MjoJ88Hg17VCu9OoI&amp;x-oss-process=image/resize,m_mfit,w_450,h_4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8385127" name="Рисунок 7" descr="11111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595"/>
            <a:ext cx="9144000" cy="5143500"/>
          </a:xfrm>
          <a:prstGeom prst="rect">
            <a:avLst/>
          </a:prstGeom>
        </p:spPr>
      </p:pic>
      <p:sp>
        <p:nvSpPr>
          <p:cNvPr id="1988199269" name="Rectangle 1"/>
          <p:cNvSpPr>
            <a:spLocks noChangeArrowheads="1"/>
          </p:cNvSpPr>
          <p:nvPr/>
        </p:nvSpPr>
        <p:spPr bwMode="auto">
          <a:xfrm>
            <a:off x="1189643" y="603664"/>
            <a:ext cx="6774527" cy="3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76981165" name="Rectangle 1"/>
          <p:cNvSpPr>
            <a:spLocks noChangeArrowheads="1"/>
          </p:cNvSpPr>
          <p:nvPr/>
        </p:nvSpPr>
        <p:spPr bwMode="auto">
          <a:xfrm>
            <a:off x="1189643" y="1433703"/>
            <a:ext cx="76462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0" u="none" strike="noStrike" cap="none" spc="-79" dirty="0">
              <a:solidFill>
                <a:srgbClr val="005392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0" u="none" strike="noStrike" cap="none" spc="-79" dirty="0">
              <a:solidFill>
                <a:srgbClr val="005392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0" u="none" strike="noStrike" cap="none" spc="-79" dirty="0">
              <a:solidFill>
                <a:srgbClr val="005392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1" spc="-79" dirty="0">
              <a:solidFill>
                <a:srgbClr val="005392"/>
              </a:solidFill>
              <a:cs typeface="Arial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9642" y="205979"/>
            <a:ext cx="7497157" cy="857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Основа оценки урока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1200151"/>
            <a:ext cx="73551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Как понять, что урок является </a:t>
            </a:r>
            <a:r>
              <a:rPr lang="ru-RU" b="1" dirty="0" smtClean="0">
                <a:solidFill>
                  <a:schemeClr val="tx2"/>
                </a:solidFill>
              </a:rPr>
              <a:t>хорошим</a:t>
            </a:r>
            <a:r>
              <a:rPr lang="ru-RU" sz="2400" b="1" dirty="0" smtClean="0">
                <a:solidFill>
                  <a:schemeClr val="tx2"/>
                </a:solidFill>
              </a:rPr>
              <a:t> и даже лучшим?</a:t>
            </a:r>
            <a:endParaRPr lang="ru-RU" sz="2400" b="1" dirty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1.Достигнуты ли цели?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2.Что и как делали ученики?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3.В каких условиях осуществлялась учебная деятельность?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4.Что получилось лучше всего? Что не сработало?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0417" y="17339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AutoShape 4" descr="https://cdn.qwenlm.ai/output/wV1cg684e7b586dbf5d57000c05a7e785/t2i/30abee28-26f7-4f44-a878-3b6ee0879d2c/1762255297.png?key=eyJhbGciOiJIUzI1NiIsInR5cCI6IkpXVCJ9.eyJyZXNvdXJjZV91c2VyX2lkIjoid1YxY2c2ODRlN2I1ODZkYmY1ZDU3MDAwYzA1YTdlNzg1IiwicmVzb3VyY2VfaWQiOiIxNzYyMjU1Mjk3IiwicmVzb3VyY2VfY2hhdF9pZCI6IjJjZmZmN2E1LWUyMGMtNDAyNi05YmIzLWE3ZjRlM2FmNTVkZCJ9.8tgQBJjW-jQ5TJQ6FrV2RBxGB6MjoJ88Hg17VCu9OoI&amp;x-oss-process=image/resize,m_mfit,w_450,h_4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111)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866"/>
            <a:ext cx="9144000" cy="51435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9643" y="603485"/>
            <a:ext cx="6774167" cy="3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84368" y="123477"/>
            <a:ext cx="1090277" cy="132577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89643" y="2339209"/>
            <a:ext cx="7604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14350"/>
            <a:ext cx="6552728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Критерии оценки </a:t>
            </a:r>
            <a:r>
              <a:rPr lang="ru-RU" sz="3200" b="1" dirty="0" smtClean="0">
                <a:solidFill>
                  <a:schemeClr val="tx2"/>
                </a:solidFill>
              </a:rPr>
              <a:t>урока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(из резолюции </a:t>
            </a:r>
            <a:r>
              <a:rPr lang="en-US" sz="3200" b="1" dirty="0" smtClean="0">
                <a:solidFill>
                  <a:schemeClr val="tx2"/>
                </a:solidFill>
              </a:rPr>
              <a:t>XXV</a:t>
            </a:r>
            <a:r>
              <a:rPr lang="ru-RU" sz="3200" b="1" dirty="0" smtClean="0">
                <a:solidFill>
                  <a:schemeClr val="tx2"/>
                </a:solidFill>
              </a:rPr>
              <a:t> съезда работников образования Новосибирской области)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0285" y="1573596"/>
            <a:ext cx="7702838" cy="360384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Содержание и планируемые результаты учебного занятия соответствуют ФГОС и </a:t>
            </a:r>
            <a:r>
              <a:rPr lang="ru-RU" sz="2000" b="1" dirty="0" smtClean="0">
                <a:solidFill>
                  <a:schemeClr val="tx2"/>
                </a:solidFill>
              </a:rPr>
              <a:t>ФРП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Реализован системно-</a:t>
            </a:r>
            <a:r>
              <a:rPr lang="ru-RU" sz="2000" b="1" dirty="0" err="1" smtClean="0">
                <a:solidFill>
                  <a:schemeClr val="tx2"/>
                </a:solidFill>
              </a:rPr>
              <a:t>деятельностный</a:t>
            </a:r>
            <a:r>
              <a:rPr lang="ru-RU" sz="2000" b="1" dirty="0" smtClean="0">
                <a:solidFill>
                  <a:schemeClr val="tx2"/>
                </a:solidFill>
              </a:rPr>
              <a:t> подход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Созданы условия для формирования функциональной грамотности обучающихся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Применяются методы и приемы развития критического и креативного мышления, умений коммуникации и сотрудничества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Реализуется воспитательный потенциал урока 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111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866"/>
            <a:ext cx="9144000" cy="51435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9643" y="603485"/>
            <a:ext cx="6774167" cy="3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84368" y="123477"/>
            <a:ext cx="1090277" cy="132577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89643" y="2339209"/>
            <a:ext cx="7604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9038" y="205979"/>
            <a:ext cx="6774772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Индикаторы критериев </a:t>
            </a:r>
            <a:r>
              <a:rPr lang="ru-RU" sz="2800" b="1" dirty="0">
                <a:solidFill>
                  <a:schemeClr val="tx2"/>
                </a:solidFill>
              </a:rPr>
              <a:t>оценки 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учебного </a:t>
            </a:r>
            <a:r>
              <a:rPr lang="ru-RU" sz="2800" b="1" dirty="0">
                <a:solidFill>
                  <a:schemeClr val="tx2"/>
                </a:solidFill>
              </a:rPr>
              <a:t>занятия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415406"/>
              </p:ext>
            </p:extLst>
          </p:nvPr>
        </p:nvGraphicFramePr>
        <p:xfrm>
          <a:off x="1189038" y="1028828"/>
          <a:ext cx="7954962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235">
                  <a:extLst>
                    <a:ext uri="{9D8B030D-6E8A-4147-A177-3AD203B41FA5}">
                      <a16:colId xmlns:a16="http://schemas.microsoft.com/office/drawing/2014/main" val="2334739933"/>
                    </a:ext>
                  </a:extLst>
                </a:gridCol>
                <a:gridCol w="6543727">
                  <a:extLst>
                    <a:ext uri="{9D8B030D-6E8A-4147-A177-3AD203B41FA5}">
                      <a16:colId xmlns:a16="http://schemas.microsoft.com/office/drawing/2014/main" val="3643751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Индикаторы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3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Содержание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(предметные и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 соответствуют кодификаторам ФРП и измеряемо достигнуты к завершению занятия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0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СДП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Учебное занятие имеет трехэтапную структуру, отвечающую структуре деятельности (мотивационно-целевой, содержательно-действенный, рефлексивно-оценочный)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445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Функциональная грамотность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Используемые педагогом задания связаны с повседневной жизнью обучающихся, их выполнение осознается ими как значимая практика решения жизненных задач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7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4К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Применяемые приемы позволяют развивать 4К у каждого ученика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58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Воспитание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личностные результаты учеников согласованы с ФП воспитания, воспитательные события проектируются и реализуются, ценность научного познания по теме занятия получает отклик 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0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3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8385127" name="Рисунок 7" descr="11111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06" y="0"/>
            <a:ext cx="9144000" cy="5143500"/>
          </a:xfrm>
          <a:prstGeom prst="rect">
            <a:avLst/>
          </a:prstGeom>
        </p:spPr>
      </p:pic>
      <p:sp>
        <p:nvSpPr>
          <p:cNvPr id="1988199269" name="Rectangle 1"/>
          <p:cNvSpPr>
            <a:spLocks noChangeArrowheads="1"/>
          </p:cNvSpPr>
          <p:nvPr/>
        </p:nvSpPr>
        <p:spPr bwMode="auto">
          <a:xfrm>
            <a:off x="1189643" y="603664"/>
            <a:ext cx="6774527" cy="3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76981165" name="Rectangle 1"/>
          <p:cNvSpPr>
            <a:spLocks noChangeArrowheads="1"/>
          </p:cNvSpPr>
          <p:nvPr/>
        </p:nvSpPr>
        <p:spPr bwMode="auto">
          <a:xfrm>
            <a:off x="1189643" y="1433703"/>
            <a:ext cx="76462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0" u="none" strike="noStrike" cap="none" spc="-79" dirty="0">
              <a:solidFill>
                <a:srgbClr val="005392"/>
              </a:solidFill>
              <a:latin typeface="Calibri"/>
              <a:cs typeface="Calibri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0" u="none" strike="noStrike" cap="none" spc="-79" dirty="0">
              <a:solidFill>
                <a:srgbClr val="005392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0" u="none" strike="noStrike" cap="none" spc="-79" dirty="0">
              <a:solidFill>
                <a:srgbClr val="005392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1" spc="-79" dirty="0">
              <a:solidFill>
                <a:srgbClr val="005392"/>
              </a:solidFill>
              <a:cs typeface="Arial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sz="2000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259017"/>
            <a:ext cx="81724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понять, что </a:t>
            </a:r>
            <a:r>
              <a:rPr lang="ru-RU" b="1" dirty="0">
                <a:solidFill>
                  <a:schemeClr val="tx2"/>
                </a:solidFill>
              </a:rPr>
              <a:t>этот </a:t>
            </a:r>
            <a:r>
              <a:rPr lang="ru-RU" b="1" dirty="0" smtClean="0">
                <a:solidFill>
                  <a:schemeClr val="tx2"/>
                </a:solidFill>
              </a:rPr>
              <a:t>урок - лучший</a:t>
            </a:r>
            <a:r>
              <a:rPr lang="ru-RU" b="1" dirty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259631" y="1406231"/>
            <a:ext cx="4126355" cy="374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Настоящий </a:t>
            </a:r>
            <a:r>
              <a:rPr lang="ru-RU" sz="2400" b="1" i="1" dirty="0">
                <a:solidFill>
                  <a:schemeClr val="tx2"/>
                </a:solidFill>
              </a:rPr>
              <a:t>урок начинается не со звонка, а с той первой минуты, когда между учителем и учеником возникает искра доверия и взаимного </a:t>
            </a:r>
            <a:r>
              <a:rPr lang="ru-RU" sz="2400" b="1" i="1" dirty="0" smtClean="0">
                <a:solidFill>
                  <a:schemeClr val="tx2"/>
                </a:solidFill>
              </a:rPr>
              <a:t>интереса.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</a:rPr>
              <a:t>Шалва Александрович Амонашвили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0417" y="17339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cdn.qwenlm.ai/output/wV1cg684e7b586dbf5d57000c05a7e785/t2i/b4909a91-117f-445b-a7a9-0ac90990db73/1762254425.png?key=eyJhbGciOiJIUzI1NiIsInR5cCI6IkpXVCJ9.eyJyZXNvdXJjZV91c2VyX2lkIjoid1YxY2c2ODRlN2I1ODZkYmY1ZDU3MDAwYzA1YTdlNzg1IiwicmVzb3VyY2VfaWQiOiIxNzYyMjU0NDI1IiwicmVzb3VyY2VfY2hhdF9pZCI6IjJjZmZmN2E1LWUyMGMtNDAyNi05YmIzLWE3ZjRlM2FmNTVkZCJ9.t32iVVxS-vvNytT1ZEhWf01UBBC0U0SERCBt3T85BM4&amp;x-oss-process=image/resize,m_mfit,w_450,h_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52" y="1406231"/>
            <a:ext cx="3113484" cy="31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111)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48" y="-5908"/>
            <a:ext cx="9144000" cy="51435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9643" y="603485"/>
            <a:ext cx="6774167" cy="3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31639" y="38580"/>
            <a:ext cx="74621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300" b="1" spc="-80" dirty="0" smtClean="0">
              <a:solidFill>
                <a:srgbClr val="005392"/>
              </a:solidFill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4376"/>
                </a:solidFill>
                <a:cs typeface="Arial"/>
              </a:rPr>
              <a:t>Итог: </a:t>
            </a:r>
            <a:r>
              <a:rPr lang="ru-RU" sz="2800" b="1" dirty="0">
                <a:solidFill>
                  <a:srgbClr val="004376"/>
                </a:solidFill>
                <a:cs typeface="Arial"/>
              </a:rPr>
              <a:t>Основа — в смещении фокуса с преподавания на обучение. </a:t>
            </a:r>
            <a:r>
              <a:rPr lang="ru-RU" sz="2800" b="1" dirty="0">
                <a:solidFill>
                  <a:srgbClr val="004376"/>
                </a:solidFill>
                <a:cs typeface="Arial"/>
              </a:rPr>
              <a:t>Не </a:t>
            </a:r>
            <a:r>
              <a:rPr lang="ru-RU" sz="2800" b="1" dirty="0" smtClean="0">
                <a:solidFill>
                  <a:srgbClr val="004376"/>
                </a:solidFill>
                <a:cs typeface="Arial"/>
              </a:rPr>
              <a:t>«что </a:t>
            </a:r>
            <a:r>
              <a:rPr lang="ru-RU" sz="2800" b="1" dirty="0">
                <a:solidFill>
                  <a:srgbClr val="004376"/>
                </a:solidFill>
                <a:cs typeface="Arial"/>
              </a:rPr>
              <a:t>я сделаю на </a:t>
            </a:r>
            <a:r>
              <a:rPr lang="ru-RU" sz="2800" b="1" dirty="0" smtClean="0">
                <a:solidFill>
                  <a:srgbClr val="004376"/>
                </a:solidFill>
                <a:cs typeface="Arial"/>
              </a:rPr>
              <a:t>уроке», </a:t>
            </a:r>
            <a:r>
              <a:rPr lang="ru-RU" sz="2800" b="1" dirty="0">
                <a:solidFill>
                  <a:srgbClr val="004376"/>
                </a:solidFill>
                <a:cs typeface="Arial"/>
              </a:rPr>
              <a:t>а </a:t>
            </a:r>
            <a:r>
              <a:rPr lang="ru-RU" sz="2800" b="1" dirty="0" smtClean="0">
                <a:solidFill>
                  <a:srgbClr val="004376"/>
                </a:solidFill>
                <a:cs typeface="Arial"/>
              </a:rPr>
              <a:t>«чему </a:t>
            </a:r>
            <a:r>
              <a:rPr lang="ru-RU" sz="2800" b="1" dirty="0">
                <a:solidFill>
                  <a:srgbClr val="004376"/>
                </a:solidFill>
                <a:cs typeface="Arial"/>
              </a:rPr>
              <a:t>научатся мои ученики и как я это </a:t>
            </a:r>
            <a:r>
              <a:rPr lang="ru-RU" sz="2800" b="1" dirty="0" smtClean="0">
                <a:solidFill>
                  <a:srgbClr val="004376"/>
                </a:solidFill>
                <a:cs typeface="Arial"/>
              </a:rPr>
              <a:t>пойму».</a:t>
            </a:r>
            <a:endParaRPr lang="ru-RU" sz="2800" b="1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-80" dirty="0" smtClean="0">
              <a:solidFill>
                <a:schemeClr val="tx2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80" dirty="0" smtClean="0">
                <a:solidFill>
                  <a:schemeClr val="tx2"/>
                </a:solidFill>
                <a:cs typeface="Arial"/>
              </a:rPr>
              <a:t>Рефлексия</a:t>
            </a:r>
            <a:endParaRPr lang="ru-RU" sz="3600" b="1" spc="-79" dirty="0">
              <a:solidFill>
                <a:schemeClr val="tx2"/>
              </a:solidFill>
              <a:cs typeface="Arial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1" i="0" u="none" strike="noStrike" cap="none" spc="-79" dirty="0">
              <a:solidFill>
                <a:srgbClr val="005392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b="1" spc="-79" dirty="0">
              <a:solidFill>
                <a:srgbClr val="005392"/>
              </a:solidFill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4376"/>
                </a:solidFill>
                <a:cs typeface="Arial"/>
              </a:rPr>
              <a:t>Чему научатся мои ученики на уроке по теме «…» и как я это пойму?</a:t>
            </a:r>
            <a:endParaRPr sz="2800" b="1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437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5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2070</TotalTime>
  <Words>304</Words>
  <Application>Microsoft Office PowerPoint</Application>
  <DocSecurity>0</DocSecurity>
  <PresentationFormat>Экран (16:9)</PresentationFormat>
  <Paragraphs>79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Почему снова об уроке?</vt:lpstr>
      <vt:lpstr>Основа проектирования урока</vt:lpstr>
      <vt:lpstr>Основа оценки урока</vt:lpstr>
      <vt:lpstr>Критерии оценки урока (из резолюции XXV съезда работников образования Новосибирской области) </vt:lpstr>
      <vt:lpstr>Индикаторы критериев оценки  учебного занятия</vt:lpstr>
      <vt:lpstr>Как понять, что этот урок - лучший?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Надежда</dc:creator>
  <cp:keywords/>
  <dc:description/>
  <cp:lastModifiedBy>Пользователь Windows</cp:lastModifiedBy>
  <cp:revision>234</cp:revision>
  <dcterms:created xsi:type="dcterms:W3CDTF">2016-03-21T06:00:56Z</dcterms:created>
  <dcterms:modified xsi:type="dcterms:W3CDTF">2025-11-04T11:55:46Z</dcterms:modified>
  <cp:category/>
  <dc:identifier/>
  <cp:contentStatus/>
  <dc:language/>
  <cp:version/>
</cp:coreProperties>
</file>