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93" r:id="rId2"/>
    <p:sldId id="282" r:id="rId3"/>
    <p:sldId id="257" r:id="rId4"/>
    <p:sldId id="284" r:id="rId5"/>
    <p:sldId id="285" r:id="rId6"/>
    <p:sldId id="283" r:id="rId7"/>
    <p:sldId id="292" r:id="rId8"/>
    <p:sldId id="290" r:id="rId9"/>
    <p:sldId id="303" r:id="rId10"/>
    <p:sldId id="304" r:id="rId11"/>
    <p:sldId id="294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990033"/>
    <a:srgbClr val="47C5F3"/>
    <a:srgbClr val="AC61A8"/>
    <a:srgbClr val="FFFFFF"/>
    <a:srgbClr val="91D6F4"/>
    <a:srgbClr val="7CA975"/>
    <a:srgbClr val="542D81"/>
    <a:srgbClr val="FFE1BC"/>
    <a:srgbClr val="798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226" autoAdjust="0"/>
  </p:normalViewPr>
  <p:slideViewPr>
    <p:cSldViewPr snapToGrid="0">
      <p:cViewPr varScale="1">
        <p:scale>
          <a:sx n="51" d="100"/>
          <a:sy n="51" d="100"/>
        </p:scale>
        <p:origin x="114" y="1116"/>
      </p:cViewPr>
      <p:guideLst/>
    </p:cSldViewPr>
  </p:slideViewPr>
  <p:outlineViewPr>
    <p:cViewPr>
      <p:scale>
        <a:sx n="33" d="100"/>
        <a:sy n="33" d="100"/>
      </p:scale>
      <p:origin x="0" y="-13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FF69-CB13-4DB3-BE1F-BE7A6A046BE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69F4-A43A-462F-99B5-D6C90A728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02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FF69-CB13-4DB3-BE1F-BE7A6A046BE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69F4-A43A-462F-99B5-D6C90A728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21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FF69-CB13-4DB3-BE1F-BE7A6A046BE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69F4-A43A-462F-99B5-D6C90A728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5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FF69-CB13-4DB3-BE1F-BE7A6A046BE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69F4-A43A-462F-99B5-D6C90A728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1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FF69-CB13-4DB3-BE1F-BE7A6A046BE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69F4-A43A-462F-99B5-D6C90A728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13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FF69-CB13-4DB3-BE1F-BE7A6A046BE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69F4-A43A-462F-99B5-D6C90A728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20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FF69-CB13-4DB3-BE1F-BE7A6A046BE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69F4-A43A-462F-99B5-D6C90A728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7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FF69-CB13-4DB3-BE1F-BE7A6A046BE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69F4-A43A-462F-99B5-D6C90A728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8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FF69-CB13-4DB3-BE1F-BE7A6A046BE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69F4-A43A-462F-99B5-D6C90A728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2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FF69-CB13-4DB3-BE1F-BE7A6A046BE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69F4-A43A-462F-99B5-D6C90A728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5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FF69-CB13-4DB3-BE1F-BE7A6A046BE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69F4-A43A-462F-99B5-D6C90A728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11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5FF69-CB13-4DB3-BE1F-BE7A6A046BEB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69F4-A43A-462F-99B5-D6C90A728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6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9608" y="2177501"/>
            <a:ext cx="10768614" cy="3157977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потенциал урока и внеурочного занятия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940626" y="5009322"/>
            <a:ext cx="4443470" cy="1063726"/>
          </a:xfrm>
        </p:spPr>
        <p:txBody>
          <a:bodyPr>
            <a:normAutofit/>
          </a:bodyPr>
          <a:lstStyle/>
          <a:p>
            <a:pPr algn="l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Крамер Е.А.,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кафедры начального образования ГАУ ДПО НСО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НИПКиПРО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551" y="232354"/>
            <a:ext cx="3340898" cy="6645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14" y="523947"/>
            <a:ext cx="105060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7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E0A9B-61DA-4F24-B438-6BE909D67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присвоения ценностей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образовательном процессе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9A44E9-D007-473A-A989-E329B5A4B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воспитание</a:t>
            </a:r>
          </a:p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пример</a:t>
            </a:r>
          </a:p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ценностей в образовательный процесс</a:t>
            </a:r>
          </a:p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потенциала внеурочной деятельности</a:t>
            </a:r>
          </a:p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и обсуждение</a:t>
            </a:r>
          </a:p>
        </p:txBody>
      </p:sp>
    </p:spTree>
    <p:extLst>
      <p:ext uri="{BB962C8B-B14F-4D97-AF65-F5344CB8AC3E}">
        <p14:creationId xmlns:p14="http://schemas.microsoft.com/office/powerpoint/2010/main" val="1200594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icture background">
            <a:extLst>
              <a:ext uri="{FF2B5EF4-FFF2-40B4-BE49-F238E27FC236}">
                <a16:creationId xmlns:a16="http://schemas.microsoft.com/office/drawing/2014/main" id="{7C78C96D-B01A-4D81-9343-026E1819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1916"/>
            <a:ext cx="7296150" cy="687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7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090" y="1253330"/>
            <a:ext cx="11067393" cy="50844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«Будьте творцами нравственных достоинств ребенка. Как садовник заботливо лелеет веточку культурного сорта плодового дерева, привитого к дичку, так мы, воспитатели, должны беречь и охранять в ребёнке всё хорошее».</a:t>
            </a:r>
          </a:p>
          <a:p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</a:t>
            </a:r>
          </a:p>
          <a:p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8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(ФГОС НОО, п. 41.1)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Гражданско-патриотическое воспитание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воспитание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воспитание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воспитание, формирование культуры здоровья и эмоционального благополучия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воспитание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научного познания</a:t>
            </a:r>
          </a:p>
        </p:txBody>
      </p:sp>
    </p:spTree>
    <p:extLst>
      <p:ext uri="{BB962C8B-B14F-4D97-AF65-F5344CB8AC3E}">
        <p14:creationId xmlns:p14="http://schemas.microsoft.com/office/powerpoint/2010/main" val="147765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504" y="943987"/>
            <a:ext cx="11965496" cy="4970026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ценности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это нравственные ориентиры, формирующие мировоззрение граждан России, передаваемые от поколения к поколению, лежащие в основе общероссийской гражданской идентичности и единого культурного пространства страны, укрепляющие гражданское единство, нашедшие своё уникальное, самобытное проявление в духовном, историческом и культурном развитии многонационального народа России.</a:t>
            </a:r>
          </a:p>
          <a:p>
            <a:pPr marL="0" indent="0">
              <a:buNone/>
            </a:pP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1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9" y="303431"/>
            <a:ext cx="1111526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–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основа воспитания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0232C77-0E4F-4986-CDAA-ABF01EB77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30" y="1322169"/>
            <a:ext cx="6062279" cy="5232400"/>
          </a:xfrm>
        </p:spPr>
        <p:txBody>
          <a:bodyPr>
            <a:noAutofit/>
          </a:bodyPr>
          <a:lstStyle/>
          <a:p>
            <a:pPr marL="360000" lvl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</a:t>
            </a:r>
          </a:p>
          <a:p>
            <a:pPr marL="360000" lvl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Достоинство</a:t>
            </a:r>
          </a:p>
          <a:p>
            <a:pPr marL="360000" lvl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свободы человека</a:t>
            </a:r>
          </a:p>
          <a:p>
            <a:pPr marL="360000" lvl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</a:t>
            </a:r>
          </a:p>
          <a:p>
            <a:pPr marL="360000" lvl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Гражданственность</a:t>
            </a:r>
          </a:p>
          <a:p>
            <a:pPr marL="360000" lvl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Служение Отечеству и ответственность за его судьбу</a:t>
            </a:r>
          </a:p>
          <a:p>
            <a:pPr marL="360000" lvl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нравственные идеалы</a:t>
            </a:r>
          </a:p>
          <a:p>
            <a:pPr marL="360000" lvl="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Крепкая семья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891618-8D01-4C0D-40DC-EE73514F0BC0}"/>
              </a:ext>
            </a:extLst>
          </p:cNvPr>
          <p:cNvSpPr txBox="1"/>
          <p:nvPr/>
        </p:nvSpPr>
        <p:spPr>
          <a:xfrm>
            <a:off x="6096000" y="1233043"/>
            <a:ext cx="565237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lvl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Созидательный труд</a:t>
            </a:r>
          </a:p>
          <a:p>
            <a:pPr marL="360000" lvl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духовного над материальным</a:t>
            </a:r>
          </a:p>
          <a:p>
            <a:pPr marL="360000" lvl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Гуманизм</a:t>
            </a:r>
          </a:p>
          <a:p>
            <a:pPr marL="360000" lvl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Милосердие</a:t>
            </a:r>
          </a:p>
          <a:p>
            <a:pPr marL="360000" lvl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Справедливость</a:t>
            </a:r>
          </a:p>
          <a:p>
            <a:pPr marL="360000" lvl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Коллективизм</a:t>
            </a:r>
          </a:p>
          <a:p>
            <a:pPr marL="360000" lvl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Взаимопомощь и взаимоуважение</a:t>
            </a:r>
          </a:p>
          <a:p>
            <a:pPr marL="360000" lvl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память и преемственность поколений</a:t>
            </a:r>
          </a:p>
          <a:p>
            <a:pPr marL="360000" lvl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народов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93359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26E661-D3FF-0A36-4837-E683F1781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154" y="51916"/>
            <a:ext cx="5677692" cy="67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3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070483-63F4-7646-3408-359C4D9BA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88" y="157655"/>
            <a:ext cx="11935423" cy="654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6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002" y="250037"/>
            <a:ext cx="961866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условия 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результативного воспитания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7794" y="3994254"/>
            <a:ext cx="3102428" cy="10158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Доверительные отношения</a:t>
            </a:r>
          </a:p>
        </p:txBody>
      </p:sp>
      <p:sp>
        <p:nvSpPr>
          <p:cNvPr id="8" name="Овал 7"/>
          <p:cNvSpPr/>
          <p:nvPr/>
        </p:nvSpPr>
        <p:spPr>
          <a:xfrm>
            <a:off x="8527007" y="3806807"/>
            <a:ext cx="3092515" cy="93322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Интересная деятельность</a:t>
            </a:r>
          </a:p>
        </p:txBody>
      </p:sp>
      <p:sp>
        <p:nvSpPr>
          <p:cNvPr id="9" name="Овал 8"/>
          <p:cNvSpPr/>
          <p:nvPr/>
        </p:nvSpPr>
        <p:spPr>
          <a:xfrm>
            <a:off x="4264281" y="4782819"/>
            <a:ext cx="4018585" cy="16637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Ценностно-ориентированная коммуникация</a:t>
            </a:r>
          </a:p>
        </p:txBody>
      </p:sp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C31A9695-37AF-4A84-BF43-F9D0DB6F4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57" y="2182648"/>
            <a:ext cx="2757530" cy="260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3D8EEAB-DBFF-4AC2-AF49-6FC9D1255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8" y="1665895"/>
            <a:ext cx="3804882" cy="228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02F4AB4B-3170-484C-BFBF-77C3258A5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917" y="1387457"/>
            <a:ext cx="3448694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9EB739E7-1AE1-4001-A6ED-31A537AA4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295298">
            <a:off x="3194417" y="4438388"/>
            <a:ext cx="914400" cy="1624004"/>
          </a:xfrm>
          <a:prstGeom prst="rect">
            <a:avLst/>
          </a:prstGeom>
        </p:spPr>
      </p:pic>
      <p:pic>
        <p:nvPicPr>
          <p:cNvPr id="22" name="Рисунок 21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67AFCD20-5291-4C94-8A75-A882D0A90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211995">
            <a:off x="5754121" y="-1408220"/>
            <a:ext cx="1112399" cy="6408492"/>
          </a:xfrm>
          <a:prstGeom prst="rect">
            <a:avLst/>
          </a:prstGeom>
        </p:spPr>
      </p:pic>
      <p:pic>
        <p:nvPicPr>
          <p:cNvPr id="23" name="Рисунок 22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F8B82932-6296-4576-8BF9-71B4A73C7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434355">
            <a:off x="8368534" y="4447519"/>
            <a:ext cx="839248" cy="149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6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9208A-FF33-4D4C-85FE-CC9ADAFB4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493" y="4582018"/>
            <a:ext cx="10515600" cy="1943069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«Дети не всегда тянутся к знаниям, но всегда тянутся к личности. Самое плохое, когда учитель – «пирожок ни с чем»».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                                                               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В. А. 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араковский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B894B0E4-E91A-42EC-AB42-77664EBAA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182" y="0"/>
            <a:ext cx="3571865" cy="444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876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</TotalTime>
  <Words>267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  Воспитательный потенциал урока и внеурочного занятия </vt:lpstr>
      <vt:lpstr>Презентация PowerPoint</vt:lpstr>
      <vt:lpstr>ЛИЧНОСТНЫЕ РЕЗУЛЬТАТЫ (ФГОС НОО, п. 41.1)</vt:lpstr>
      <vt:lpstr>Презентация PowerPoint</vt:lpstr>
      <vt:lpstr>Ценности – содержательная основа воспитания </vt:lpstr>
      <vt:lpstr>Презентация PowerPoint</vt:lpstr>
      <vt:lpstr>Презентация PowerPoint</vt:lpstr>
      <vt:lpstr>Три условия  результативного воспитания</vt:lpstr>
      <vt:lpstr>«Дети не всегда тянутся к знаниям, но всегда тянутся к личности. Самое плохое, когда учитель – «пирожок ни с чем»».                                                                                                                                         В. А. Караковский</vt:lpstr>
      <vt:lpstr>Условия для присвоения ценностей  в образовательном процессе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nskschool school</dc:creator>
  <cp:lastModifiedBy>User</cp:lastModifiedBy>
  <cp:revision>95</cp:revision>
  <cp:lastPrinted>2025-11-12T10:54:53Z</cp:lastPrinted>
  <dcterms:created xsi:type="dcterms:W3CDTF">2022-09-07T03:54:59Z</dcterms:created>
  <dcterms:modified xsi:type="dcterms:W3CDTF">2025-12-08T07:46:00Z</dcterms:modified>
</cp:coreProperties>
</file>