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57" r:id="rId3"/>
    <p:sldId id="268" r:id="rId4"/>
    <p:sldId id="277" r:id="rId5"/>
    <p:sldId id="258" r:id="rId6"/>
    <p:sldId id="260" r:id="rId7"/>
    <p:sldId id="264" r:id="rId8"/>
    <p:sldId id="265" r:id="rId9"/>
    <p:sldId id="266" r:id="rId10"/>
    <p:sldId id="274" r:id="rId11"/>
    <p:sldId id="282" r:id="rId12"/>
    <p:sldId id="280" r:id="rId13"/>
    <p:sldId id="283" r:id="rId14"/>
    <p:sldId id="281" r:id="rId15"/>
    <p:sldId id="261" r:id="rId16"/>
    <p:sldId id="284" r:id="rId17"/>
    <p:sldId id="276" r:id="rId18"/>
    <p:sldId id="263" r:id="rId19"/>
    <p:sldId id="270" r:id="rId20"/>
    <p:sldId id="271" r:id="rId21"/>
    <p:sldId id="273" r:id="rId22"/>
    <p:sldId id="272" r:id="rId23"/>
    <p:sldId id="275" r:id="rId2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BF18D"/>
    <a:srgbClr val="CDFC8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Средний стиль 4 -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12" autoAdjust="0"/>
    <p:restoredTop sz="94660"/>
  </p:normalViewPr>
  <p:slideViewPr>
    <p:cSldViewPr snapToGrid="0">
      <p:cViewPr varScale="1">
        <p:scale>
          <a:sx n="69" d="100"/>
          <a:sy n="69" d="100"/>
        </p:scale>
        <p:origin x="-52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40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57F6-A341-4820-B58F-09CCF98942C2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78D5-634C-4C6D-B8E4-AEFB44A37D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893343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57F6-A341-4820-B58F-09CCF98942C2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78D5-634C-4C6D-B8E4-AEFB44A37D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319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57F6-A341-4820-B58F-09CCF98942C2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78D5-634C-4C6D-B8E4-AEFB44A37D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606878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57F6-A341-4820-B58F-09CCF98942C2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78D5-634C-4C6D-B8E4-AEFB44A37D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0386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57F6-A341-4820-B58F-09CCF98942C2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78D5-634C-4C6D-B8E4-AEFB44A37D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67876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57F6-A341-4820-B58F-09CCF98942C2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78D5-634C-4C6D-B8E4-AEFB44A37D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076378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57F6-A341-4820-B58F-09CCF98942C2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78D5-634C-4C6D-B8E4-AEFB44A37D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113231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57F6-A341-4820-B58F-09CCF98942C2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78D5-634C-4C6D-B8E4-AEFB44A37D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598083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57F6-A341-4820-B58F-09CCF98942C2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78D5-634C-4C6D-B8E4-AEFB44A37D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28124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57F6-A341-4820-B58F-09CCF98942C2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78D5-634C-4C6D-B8E4-AEFB44A37D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4612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7257F6-A341-4820-B58F-09CCF98942C2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A78D5-634C-4C6D-B8E4-AEFB44A37D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716990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257F6-A341-4820-B58F-09CCF98942C2}" type="datetimeFigureOut">
              <a:rPr lang="ru-RU" smtClean="0"/>
              <a:pPr/>
              <a:t>02.03.2023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A78D5-634C-4C6D-B8E4-AEFB44A37DA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16441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s://fgosreestr.ru/poop/primernaya-adaptirovannaya-osnovnaya-obshheobrazovatelnaya-programma-nachalnogo-obshhego-obrazovaniya-obuchayushhixsya-s-tyazhelymi-narusheniyami-rechi" TargetMode="External"/><Relationship Id="rId3" Type="http://schemas.openxmlformats.org/officeDocument/2006/relationships/hyperlink" Target="https://fgosreestr.ru/poop/primernaya-adaptirovannaya-osnovnaya-obshheobrazovatelnaya-programma-nachalnogo-obshhego-obrazovaniya-obuchayushhixsya-s-zaderzhkoj-psixicheskogo-razvitiya" TargetMode="External"/><Relationship Id="rId7" Type="http://schemas.openxmlformats.org/officeDocument/2006/relationships/hyperlink" Target="https://fgosreestr.ru/poop/primernaya-adaptirovannaya-osnovnaya-obshheobrazovatelnaya-programma-nachalnogo-obshhego-obrazovaniya-gluxix-obuchayushhixsya" TargetMode="External"/><Relationship Id="rId2" Type="http://schemas.openxmlformats.org/officeDocument/2006/relationships/hyperlink" Target="https://fgosreestr.ru/poop/primernaya-adaptirovannaya-osnovnaya-obshheobrazovatelnaya-programma-nachalnogo-obshhego-obrazovaniya-obuchayushhixsya-s-narusheniyami-oporno-dvigatelnogo-apparat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gosreestr.ru/poop/primernaya-adaptirovannaya-osnovnaya-obshheobrazovatelnaya-programma-nachalnogo-obshhego-obrazovaniya-slaboslyshashhix-i-pozdnoogloxshix-obuchayushhixsya" TargetMode="External"/><Relationship Id="rId5" Type="http://schemas.openxmlformats.org/officeDocument/2006/relationships/hyperlink" Target="https://fgosreestr.ru/poop/primernaya-adaptirovannaya-osnovnaya-obshheobrazovatelnaya-programma-nachalnogo-obshhego-obrazovaniya-obuchayushhixsya-s-rasstrojstvami-autisticheskogo-spektra" TargetMode="External"/><Relationship Id="rId10" Type="http://schemas.openxmlformats.org/officeDocument/2006/relationships/hyperlink" Target="https://fgosreestr.ru/poop/primernaya-adaptirovannaya-osnovnaya-obshheobrazovatelnaya-programma-nachalnogo-obshhego-obrazovaniya-obuchayushhixsya-s-umstvennoj-otstalostyu" TargetMode="External"/><Relationship Id="rId4" Type="http://schemas.openxmlformats.org/officeDocument/2006/relationships/hyperlink" Target="https://fgosreestr.ru/poop/primernaya-adaptirovannaya-osnovnaya-obshheobrazovatelnaya-programma-nachalnogo-obshhego-obrazovaniya-dlya-slabovidyashhix-obuchayushhixsya" TargetMode="External"/><Relationship Id="rId9" Type="http://schemas.openxmlformats.org/officeDocument/2006/relationships/hyperlink" Target="https://fgosreestr.ru/poop/primernaya-adaptirovannaya-osnovnaya-obshheobrazovatelnaya-programma-nachalnogo-obshhego-obrazovaniya-slepyx-obuchayushhixsya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fgosreestr.ru/poop/primernaya-adaptirovannaya-osnovnaya-obshheobrazovatelnaya-programma-nachalnogo-obshhego-obrazovaniya-obuchayushhixsya-s-tyazhelymi-narusheniyami-rechi" TargetMode="External"/><Relationship Id="rId3" Type="http://schemas.openxmlformats.org/officeDocument/2006/relationships/hyperlink" Target="https://fgosreestr.ru/poop/primernaya-adaptirovannaya-osnovnaya-obshheobrazovatelnaya-programma-nachalnogo-obshhego-obrazovaniya-obuchayushhixsya-s-zaderzhkoj-psixicheskogo-razvitiya" TargetMode="External"/><Relationship Id="rId7" Type="http://schemas.openxmlformats.org/officeDocument/2006/relationships/hyperlink" Target="https://fgosreestr.ru/poop/primernaya-adaptirovannaya-osnovnaya-obshheobrazovatelnaya-programma-nachalnogo-obshhego-obrazovaniya-gluxix-obuchayushhixsya" TargetMode="External"/><Relationship Id="rId2" Type="http://schemas.openxmlformats.org/officeDocument/2006/relationships/hyperlink" Target="https://fgosreestr.ru/poop/primernaya-adaptirovannaya-osnovnaya-obshheobrazovatelnaya-programma-nachalnogo-obshhego-obrazovaniya-obuchayushhixsya-s-narusheniyami-oporno-dvigatelnogo-apparata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fgosreestr.ru/poop/primernaya-adaptirovannaya-osnovnaya-obshheobrazovatelnaya-programma-nachalnogo-obshhego-obrazovaniya-slaboslyshashhix-i-pozdnoogloxshix-obuchayushhixsya" TargetMode="External"/><Relationship Id="rId5" Type="http://schemas.openxmlformats.org/officeDocument/2006/relationships/hyperlink" Target="https://fgosreestr.ru/poop/primernaya-adaptirovannaya-osnovnaya-obshheobrazovatelnaya-programma-nachalnogo-obshhego-obrazovaniya-obuchayushhixsya-s-rasstrojstvami-autisticheskogo-spektra" TargetMode="External"/><Relationship Id="rId4" Type="http://schemas.openxmlformats.org/officeDocument/2006/relationships/hyperlink" Target="https://fgosreestr.ru/poop/primernaya-adaptirovannaya-osnovnaya-obshheobrazovatelnaya-programma-nachalnogo-obshhego-obrazovaniya-dlya-slabovidyashhix-obuchayushhixsya" TargetMode="External"/><Relationship Id="rId9" Type="http://schemas.openxmlformats.org/officeDocument/2006/relationships/hyperlink" Target="https://fgosreestr.ru/poop/primernaya-adaptirovannaya-osnovnaya-obshheobrazovatelnaya-programma-nachalnogo-obshhego-obrazovaniya-slepyx-obuchayushhixsya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34441" y="2574780"/>
            <a:ext cx="936634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Организация деятельности учителя-дефектолога в ОО</a:t>
            </a:r>
          </a:p>
          <a:p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40582" y="4461164"/>
            <a:ext cx="5719964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Педагог-психолог ТПМПК,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куратор ММО учителей-дефектологов  г.Новосибирска, </a:t>
            </a:r>
          </a:p>
          <a:p>
            <a:endParaRPr lang="ru-RU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b="1" i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Боровкова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Надежда  Сергеевна</a:t>
            </a:r>
            <a:endParaRPr lang="ru-RU" sz="2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5362" name="Picture 2" descr="логотип магистра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235" y="426027"/>
            <a:ext cx="1428750" cy="14287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262312" y="524173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учреждение дополнительного профессионального образования города Новосибирска «Городской центр образования и здоровья «Магистр»</a:t>
            </a:r>
            <a:endParaRPr lang="ru-RU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4219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443344" y="2413612"/>
            <a:ext cx="11388438" cy="3405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3421063" algn="l"/>
                <a:tab pos="62103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Примерная адаптированная основная образовательная программа  дошкольного образования детей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амблиопией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 косоглазием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 </a:t>
            </a: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438186" y="4145432"/>
            <a:ext cx="11365886" cy="3405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Примерная адаптированная основная образовательная программа дошкольного образования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глухих детей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387925" y="265146"/>
            <a:ext cx="11443856" cy="5788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Примерная адаптированная основная образовательная программа дошкольного образования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диагностических групп детей раннего и дошкольного возраста 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429490" y="1380151"/>
            <a:ext cx="11402291" cy="3405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210300" algn="l"/>
              </a:tabLst>
            </a:pPr>
            <a:r>
              <a:rPr kumimoji="0" lang="ru-RU" altLang="zh-CN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Примерная адаптированная основная образовательная программа  дошкольного образования </a:t>
            </a:r>
            <a:r>
              <a:rPr kumimoji="0" lang="ru-RU" altLang="zh-CN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 с задержкой психического развития</a:t>
            </a:r>
            <a:endParaRPr kumimoji="0" lang="ru-RU" altLang="zh-CN" sz="1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415635" y="3571561"/>
            <a:ext cx="11416147" cy="5788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8255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Примерная адаптированная основная образовательная программа дошкольного образования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детей, перенесших   операцию по </a:t>
            </a:r>
            <a:r>
              <a:rPr kumimoji="0" lang="ru-RU" sz="1400" b="1" i="1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кохлеарной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имплантации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484909" y="2759975"/>
            <a:ext cx="11374582" cy="3405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Примерная адаптированная основная образовательная</a:t>
            </a:r>
            <a:r>
              <a:rPr kumimoji="0" lang="ru-RU" sz="1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дошкольного образования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слабовидящих детей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29492" y="4533360"/>
            <a:ext cx="11402290" cy="3405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Примерная адаптированная основная образовательная программа дошкольного образования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слабослышащих и позднооглохших детей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442104" y="3189468"/>
            <a:ext cx="11375823" cy="3405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Примерная адаптированная основная образовательная программа дошкольного образования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слепых детей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415635" y="5494831"/>
            <a:ext cx="11416146" cy="5788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Примерная адаптированная  основная образовательная программа дошкольного образования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детей с тяжелыми множественными нарушениями развития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443346" y="914150"/>
            <a:ext cx="11402290" cy="37457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Примерная адаптированная основная образовательная программа дошкольного образования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детей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тяжёлыми нарушениями речи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429490" y="1793588"/>
            <a:ext cx="11416146" cy="5788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Примерная адаптированная основная образовательная программа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дошкольного образования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детей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с умственной отсталостью (интеллектуальными нарушениями)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415634" y="4899085"/>
            <a:ext cx="11388437" cy="5788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Примерная адаптированная основная образовательная программа дошкольного образования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детей с нарушениями опорно-двигательного аппарата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429490" y="6092995"/>
            <a:ext cx="11388437" cy="5788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  <a:ln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Примерная адаптированная основная  образовательная программа дошкольного образования </a:t>
            </a: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детей раннего и дошкольного возраста с расстройствами аутистического спектра (18.03.2022)</a:t>
            </a:r>
            <a:endParaRPr kumimoji="0" lang="ru-RU" sz="1400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0" y="429491"/>
            <a:ext cx="387927" cy="642850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АООП</a:t>
            </a:r>
          </a:p>
          <a:p>
            <a:pPr algn="ctr"/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ДО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540327" y="114042"/>
            <a:ext cx="11180618" cy="294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761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indent="457200" algn="ctr" fontAlgn="base">
              <a:spcBef>
                <a:spcPct val="0"/>
              </a:spcBef>
              <a:spcAft>
                <a:spcPct val="0"/>
              </a:spcAft>
            </a:pPr>
            <a:r>
              <a:rPr lang="ru-RU" sz="2400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Федеральная адаптированная образовательная программа дошкольного образования для обучающихся с ограниченными возможностями здоровья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Утверждена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приказом Министерства просвещения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Российской Федерации</a:t>
            </a:r>
            <a:b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24 ноября 2022 г. № 1022</a:t>
            </a:r>
          </a:p>
          <a:p>
            <a:pPr marL="0" marR="0" lvl="0" indent="4572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720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872835" y="2149872"/>
            <a:ext cx="1039090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Зарегистрировано в Минюсте РФ 27 января 2023 г.   Регистрационный № 72149</a:t>
            </a:r>
          </a:p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Вступает в силу с 07.02.2023 г.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799" y="2926738"/>
            <a:ext cx="1130530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Организации, осуществляющие образовательную деятельность на уровне дошкольного образования  самостоятельно разрабатывают и утверждают адаптированные образовательные программы дошкольного образования для обучающихся раннего и дошкольного возраста с ограниченными возможностями здоровья:</a:t>
            </a:r>
          </a:p>
          <a:p>
            <a:pPr algn="just"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АОП ДО для обучающихся с нарушениями слуха (глухих, слабослышащих и позднооглохших, перенесших операцию по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кохлеарной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имплантации).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АОП ДО для обучающихся с нарушениями зрения (слепых, слабовидящих, с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амблиопией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и косоглазием).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АОП ДО для обучающихся с тяжелыми нарушениями речи (далее - ТНР).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АОП ДО для обучающихся с нарушениями опорно-двигательного аппарата (далее - НО ДА).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АОП ДО для обучающихся с задержкой психического развития (далее - ЗПР).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АОП ДО для обучающихся с расстройствами аутистического спектра (далее - РАС).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АОП ДО для обучающихся с умственной отсталостью (интеллектуальными нарушениями) (далее - УО).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АОП ДО для обучающихся с тяжелыми множественными нарушениями развития (далее - ТМНР).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98762" y="3043745"/>
            <a:ext cx="11388438" cy="7150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2"/>
              </a:rPr>
              <a:t>Примерная адаптированная основная общеобразовательная программа начального общего образования обучающихся с нарушениями опорно-двигательного аппарата</a:t>
            </a:r>
            <a:endParaRPr lang="ru-RU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98762" y="0"/>
            <a:ext cx="11443856" cy="7150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3"/>
              </a:rPr>
              <a:t>Примерная адаптированная основная общеобразовательная программа начального общего образования обучающихся с задержкой психического развития</a:t>
            </a:r>
            <a:endParaRPr lang="ru-RU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12617" y="1539230"/>
            <a:ext cx="11402291" cy="7150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4"/>
              </a:rPr>
              <a:t>Примерная адаптированная основная общеобразовательная программа начального общего образования слабовидящих обучающихся</a:t>
            </a:r>
            <a:endParaRPr lang="ru-RU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43345" y="5332258"/>
            <a:ext cx="11416147" cy="7150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5"/>
              </a:rPr>
              <a:t>Примерная адаптированная основная общеобразовательная программа начального общего образования обучающихся с расстройствами аутистического спектра</a:t>
            </a:r>
            <a:endParaRPr lang="ru-RU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Rectangle 6"/>
          <p:cNvSpPr>
            <a:spLocks noChangeArrowheads="1"/>
          </p:cNvSpPr>
          <p:nvPr/>
        </p:nvSpPr>
        <p:spPr bwMode="auto">
          <a:xfrm>
            <a:off x="484906" y="3833452"/>
            <a:ext cx="11374582" cy="7150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6"/>
              </a:rPr>
              <a:t>Примерная адаптированная основная общеобразовательная программа начального общего образования слабослышащих и позднооглохших обучающихся</a:t>
            </a:r>
            <a:endParaRPr lang="ru-RU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483667" y="4609311"/>
            <a:ext cx="11375823" cy="7150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7"/>
              </a:rPr>
              <a:t>Примерная адаптированная основная общеобразовательная программа начального общего образования глухих обучающихся</a:t>
            </a:r>
            <a:endParaRPr lang="ru-RU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526472" y="799310"/>
            <a:ext cx="11402290" cy="7150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8"/>
              </a:rPr>
              <a:t>Примерная адаптированная основная общеобразовательная программа начального общего образования обучающихся с тяжелыми нарушениями речи</a:t>
            </a:r>
            <a:endParaRPr lang="ru-RU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498764" y="2307378"/>
            <a:ext cx="11416146" cy="715089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9"/>
              </a:rPr>
              <a:t>Примерная адаптированная основная общеобразовательная программа начального общего образования слепых обучающихся</a:t>
            </a:r>
            <a:endParaRPr lang="ru-RU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0" y="277092"/>
            <a:ext cx="387927" cy="5721926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АООП</a:t>
            </a:r>
          </a:p>
          <a:p>
            <a:pPr algn="ctr"/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НОО</a:t>
            </a:r>
          </a:p>
          <a:p>
            <a:pPr algn="ctr"/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387927" y="6142911"/>
            <a:ext cx="11596256" cy="715089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  <a:hlinkClick r:id="rId10"/>
              </a:rPr>
              <a:t>Примерная адаптированная основная общеобразовательная программа образования обучающихся с умственной отсталостью </a:t>
            </a:r>
            <a:r>
              <a:rPr lang="ru-RU" b="1" u="sng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(интеллектуальными нарушениями)  </a:t>
            </a:r>
            <a:endParaRPr lang="ru-RU" u="sng" dirty="0">
              <a:solidFill>
                <a:srgbClr val="7030A0"/>
              </a:solidFill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2000" y="238081"/>
            <a:ext cx="1102821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Приказом Министерства просвещения РФ от 24 ноября 2022 года № 1026 была утверждена </a:t>
            </a:r>
          </a:p>
          <a:p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Федеральная адаптированная основная общеобразовательная программа обучающихся с умственной отсталостью (интеллектуальными нарушениями)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(далее – ФАООП УО)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623454" y="1610510"/>
            <a:ext cx="10737273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соответствии с ФАООП УО образовательные организации могут разрабатывать следующие адаптированные основные общеобразовательные программы образования обучающихся с умственной отсталостью (интеллектуальными нарушениями) (далее – обучающихся с УО, АООП):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АООП образования обучающихся с УО (с 1 по 4 класс, включая дополнительный класс, с 5 по 9 класс и с 10 по 12 класс);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АООП образования глухих обучающихся с УО (с 5 по 9 и с 10 по 12 класс);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АООП образования слабослышащих и позднооглохших обучающихся с УО (с 5 по 9 и с 10 по 12 класс);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АООП образования слепых обучающихся с УО (с 5 по 9 и с 10 по 12 класс);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АООП образования слабовидящих обучающихся с УО (с 5 по 9 и с 10 по 12 класс);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АООП образования обучающихся с нарушениями опорно-двигательного аппарата (далее – НОДА) с УО (с 5 по 9 и с 10 по 12 класс);</a:t>
            </a:r>
          </a:p>
          <a:p>
            <a:pPr>
              <a:buFont typeface="Wingdings" pitchFamily="2" charset="2"/>
              <a:buChar char="ü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–АООП образования обучающихся с расстройствами аутистического спектра (далее – РАС) с УО (с 5 по 9 и с 10 по 12 класс).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98762" y="3348545"/>
            <a:ext cx="11388438" cy="715089"/>
          </a:xfrm>
          <a:prstGeom prst="roundRect">
            <a:avLst/>
          </a:prstGeom>
          <a:solidFill>
            <a:srgbClr val="8BF18D"/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2"/>
              </a:rPr>
              <a:t>Примерная адаптированная основная образовательная программа основного общего образования обучающихся с нарушениями опорно-двигательного аппарата</a:t>
            </a:r>
            <a:endParaRPr lang="ru-RU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498762" y="166255"/>
            <a:ext cx="11443856" cy="715089"/>
          </a:xfrm>
          <a:prstGeom prst="roundRect">
            <a:avLst/>
          </a:prstGeom>
          <a:solidFill>
            <a:srgbClr val="8BF18D"/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ru-RU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3"/>
              </a:rPr>
              <a:t>Примерная адаптированная основная образовательная программа основного общего образования обучающихся с задержкой психического развития</a:t>
            </a:r>
            <a:endParaRPr lang="ru-RU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512617" y="1760903"/>
            <a:ext cx="11402291" cy="715089"/>
          </a:xfrm>
          <a:prstGeom prst="roundRect">
            <a:avLst/>
          </a:prstGeom>
          <a:solidFill>
            <a:srgbClr val="8BF18D"/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4"/>
              </a:rPr>
              <a:t>Примерная адаптированная основная образовательная программа основного общего образования слабовидящих обучающихся</a:t>
            </a:r>
            <a:endParaRPr lang="ru-RU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auto">
          <a:xfrm>
            <a:off x="471054" y="5789458"/>
            <a:ext cx="11416147" cy="715089"/>
          </a:xfrm>
          <a:prstGeom prst="roundRect">
            <a:avLst/>
          </a:prstGeom>
          <a:solidFill>
            <a:srgbClr val="8BF18D"/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5"/>
              </a:rPr>
              <a:t>Примерная адаптированная основная образовательная программа основного общего образования обучающихся с расстройствами аутистического спектра</a:t>
            </a:r>
            <a:endParaRPr lang="ru-RU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484906" y="4165961"/>
            <a:ext cx="11374582" cy="715089"/>
          </a:xfrm>
          <a:prstGeom prst="roundRect">
            <a:avLst/>
          </a:prstGeom>
          <a:solidFill>
            <a:srgbClr val="8BF18D"/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6"/>
              </a:rPr>
              <a:t>Примерная адаптированная основная образовательная программа основного общего образования слабослышащих и позднооглохших обучающихся</a:t>
            </a:r>
            <a:endParaRPr lang="ru-RU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7" name="Rectangle 8"/>
          <p:cNvSpPr>
            <a:spLocks noChangeArrowheads="1"/>
          </p:cNvSpPr>
          <p:nvPr/>
        </p:nvSpPr>
        <p:spPr bwMode="auto">
          <a:xfrm>
            <a:off x="483667" y="4969529"/>
            <a:ext cx="11375823" cy="715089"/>
          </a:xfrm>
          <a:prstGeom prst="roundRect">
            <a:avLst/>
          </a:prstGeom>
          <a:solidFill>
            <a:srgbClr val="8BF18D"/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7"/>
              </a:rPr>
              <a:t>Примерная адаптированная основная образовательная программа основного общего образования глухих обучающихся</a:t>
            </a:r>
            <a:endParaRPr lang="ru-RU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8" name="Rectangle 10"/>
          <p:cNvSpPr>
            <a:spLocks noChangeArrowheads="1"/>
          </p:cNvSpPr>
          <p:nvPr/>
        </p:nvSpPr>
        <p:spPr bwMode="auto">
          <a:xfrm>
            <a:off x="540327" y="979419"/>
            <a:ext cx="11402290" cy="715089"/>
          </a:xfrm>
          <a:prstGeom prst="roundRect">
            <a:avLst/>
          </a:prstGeom>
          <a:solidFill>
            <a:srgbClr val="8BF18D"/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8"/>
              </a:rPr>
              <a:t>Примерная адаптированная основная образовательная программа основного общего образования обучающихся с тяжелыми нарушениями речи</a:t>
            </a:r>
            <a:endParaRPr lang="ru-RU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98764" y="2570614"/>
            <a:ext cx="11416146" cy="715089"/>
          </a:xfrm>
          <a:prstGeom prst="roundRect">
            <a:avLst/>
          </a:prstGeom>
          <a:solidFill>
            <a:srgbClr val="8BF18D"/>
          </a:solidFill>
          <a:ln>
            <a:solidFill>
              <a:schemeClr val="accent1">
                <a:lumMod val="50000"/>
              </a:schemeClr>
            </a:solidFill>
            <a:headEnd/>
            <a:tailE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r>
              <a:rPr lang="ru-RU" b="1" dirty="0" smtClean="0">
                <a:latin typeface="Times New Roman" pitchFamily="18" charset="0"/>
                <a:ea typeface="Tahoma" pitchFamily="34" charset="0"/>
                <a:cs typeface="Times New Roman" pitchFamily="18" charset="0"/>
                <a:hlinkClick r:id="rId9"/>
              </a:rPr>
              <a:t>Примерная адаптированная основная образовательная программа основного общего образования слепых обучающихся</a:t>
            </a:r>
            <a:endParaRPr lang="ru-RU" dirty="0">
              <a:latin typeface="Times New Roman" pitchFamily="18" charset="0"/>
              <a:ea typeface="Tahoma" pitchFamily="34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0" y="277092"/>
            <a:ext cx="387927" cy="5721926"/>
          </a:xfrm>
          <a:prstGeom prst="roundRect">
            <a:avLst/>
          </a:prstGeom>
          <a:solidFill>
            <a:srgbClr val="8BF18D"/>
          </a:solidFill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АООП</a:t>
            </a:r>
          </a:p>
          <a:p>
            <a:pPr algn="ctr"/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ООО</a:t>
            </a:r>
          </a:p>
          <a:p>
            <a:pPr algn="ctr"/>
            <a:endParaRPr lang="ru-RU" b="1" i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кругленный прямоугольник 2"/>
          <p:cNvSpPr/>
          <p:nvPr/>
        </p:nvSpPr>
        <p:spPr>
          <a:xfrm>
            <a:off x="280352" y="2171352"/>
            <a:ext cx="3223611" cy="459700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pPr lvl="0" algn="just">
              <a:lnSpc>
                <a:spcPct val="150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развитие когнитивных способностей</a:t>
            </a:r>
            <a:endParaRPr lang="ru-RU" sz="1400" b="1" dirty="0">
              <a:solidFill>
                <a:srgbClr val="002060"/>
              </a:solidFill>
              <a:effectLst/>
              <a:latin typeface="Times New Roman" pitchFamily="18" charset="0"/>
              <a:ea typeface="Calibri" panose="020F0502020204030204" pitchFamily="34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414406" y="2912836"/>
            <a:ext cx="3457646" cy="37457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социально-бытовая ориентировка 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30774" y="5225533"/>
            <a:ext cx="2685231" cy="340519"/>
          </a:xfrm>
          <a:prstGeom prst="roundRect">
            <a:avLst/>
          </a:prstGeom>
          <a:solidFill>
            <a:srgbClr val="CDFC8E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ориентировка в пространстве 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244187" y="4697596"/>
            <a:ext cx="2561253" cy="340519"/>
          </a:xfrm>
          <a:prstGeom prst="roundRect">
            <a:avLst/>
          </a:prstGeom>
          <a:solidFill>
            <a:srgbClr val="CDFC8E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развитие моторных навыков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24112" y="1373957"/>
            <a:ext cx="5539379" cy="578882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развитие разных  видов восприятия, в том числе </a:t>
            </a:r>
            <a:r>
              <a:rPr lang="ru-RU" sz="1400" b="1" dirty="0" err="1" smtClean="0"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мультимодального</a:t>
            </a:r>
            <a:r>
              <a:rPr lang="ru-RU" sz="14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 восприятия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8175921" y="5848239"/>
            <a:ext cx="3735447" cy="374571"/>
          </a:xfrm>
          <a:prstGeom prst="roundRect">
            <a:avLst/>
          </a:prstGeom>
          <a:solidFill>
            <a:srgbClr val="CDFC8E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развитие коммуникативных навыков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83051" y="5783127"/>
            <a:ext cx="6096000" cy="578882"/>
          </a:xfrm>
          <a:prstGeom prst="roundRect">
            <a:avLst/>
          </a:prstGeom>
          <a:solidFill>
            <a:srgbClr val="CDFC8E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коррекция и дальнейшее развитие высших психических функций (внимание, память, мышление, восприятие).</a:t>
            </a: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236620" y="3488325"/>
            <a:ext cx="4824919" cy="1055608"/>
          </a:xfrm>
          <a:prstGeom prst="roundRect">
            <a:avLst/>
          </a:prstGeom>
          <a:solidFill>
            <a:srgbClr val="CDFC8E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>
              <a:spcAft>
                <a:spcPts val="0"/>
              </a:spcAft>
            </a:pPr>
            <a:r>
              <a:rPr lang="ru-RU" sz="14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развитие конструктивной деятельности как способа формирования обобщенного средства построения деятельности (по образцу, модели, условиям, теме, замыслу)</a:t>
            </a: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218741" y="340117"/>
            <a:ext cx="4078623" cy="81724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сенсорное развитие как основа восприятия и формирования представлений об окружающем мире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6373090" y="1994275"/>
            <a:ext cx="5488566" cy="646986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формирование целостной картины мира, представлений </a:t>
            </a:r>
          </a:p>
          <a:p>
            <a:r>
              <a:rPr lang="ru-RU" sz="16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 себе 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247694" y="2718970"/>
            <a:ext cx="6096000" cy="578882"/>
          </a:xfrm>
          <a:prstGeom prst="roundRect">
            <a:avLst/>
          </a:prstGeom>
          <a:solidFill>
            <a:srgbClr val="CDFC8E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sz="1400" b="1" dirty="0" smtClean="0"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развитие элементарных математических представлений как одного из способов формирования общих умственных действий 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8052956" y="4456834"/>
            <a:ext cx="3754157" cy="374571"/>
          </a:xfrm>
          <a:prstGeom prst="roundRect">
            <a:avLst/>
          </a:prstGeom>
          <a:solidFill>
            <a:srgbClr val="CDFC8E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навыков самообслуживания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6501246" y="5264727"/>
            <a:ext cx="5386388" cy="374571"/>
          </a:xfrm>
          <a:prstGeom prst="roundRect">
            <a:avLst/>
          </a:prstGeom>
          <a:solidFill>
            <a:srgbClr val="CDFC8E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развитие навыков взаимодействия с окружающими</a:t>
            </a: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456428" y="214313"/>
            <a:ext cx="7564122" cy="510778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ru-RU" sz="24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работы учителя-дефектолога</a:t>
            </a:r>
            <a:endParaRPr lang="ru-RU" sz="24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7300861" y="3604552"/>
            <a:ext cx="4530920" cy="374571"/>
          </a:xfrm>
          <a:prstGeom prst="roundRect">
            <a:avLst/>
          </a:prstGeom>
          <a:solidFill>
            <a:srgbClr val="CDFC8E"/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нормализация ведущей деятельности возраста</a:t>
            </a:r>
            <a:endParaRPr lang="ru-RU" sz="1600" b="1" dirty="0">
              <a:solidFill>
                <a:srgbClr val="002060"/>
              </a:solidFill>
            </a:endParaRPr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055562" y="1198785"/>
            <a:ext cx="5900911" cy="374571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alt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</a:rPr>
              <a:t>формирование готовности к восприятию учебного материала</a:t>
            </a:r>
            <a:endParaRPr lang="ru-RU" sz="16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730900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77089" y="1219200"/>
          <a:ext cx="11443855" cy="5153891"/>
        </p:xfrm>
        <a:graphic>
          <a:graphicData uri="http://schemas.openxmlformats.org/drawingml/2006/table">
            <a:tbl>
              <a:tblPr/>
              <a:tblGrid>
                <a:gridCol w="2288771"/>
                <a:gridCol w="2288771"/>
                <a:gridCol w="2288771"/>
                <a:gridCol w="2288771"/>
                <a:gridCol w="2288771"/>
              </a:tblGrid>
              <a:tr h="14725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Ознакомление с окружающим</a:t>
                      </a:r>
                      <a:endParaRPr lang="ru-RU" sz="1600" dirty="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6838" marR="3683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Развитие моторики</a:t>
                      </a: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6838" marR="36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Развитие познавательных психических процессов</a:t>
                      </a: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6838" marR="36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Развитие пространственно-временных представлений</a:t>
                      </a: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6838" marR="36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Социально-бытовая ориентировка</a:t>
                      </a:r>
                      <a:endParaRPr lang="ru-RU" sz="1600">
                        <a:solidFill>
                          <a:srgbClr val="002060"/>
                        </a:solidFill>
                        <a:latin typeface="Times New Roman"/>
                        <a:ea typeface="Times New Roman"/>
                      </a:endParaRPr>
                    </a:p>
                  </a:txBody>
                  <a:tcPr marL="36838" marR="36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81351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Живая природа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Неживая природа</a:t>
                      </a:r>
                    </a:p>
                  </a:txBody>
                  <a:tcPr marL="36838" marR="36838" marT="0" marB="0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Крупная моторика (двигательная сфера)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2. Мелкая моторика: конструирование;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лепка,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мозаика,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аппликация,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бумага,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фольга,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нити,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рисование,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 рельефы</a:t>
                      </a:r>
                    </a:p>
                  </a:txBody>
                  <a:tcPr marL="36838" marR="36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Восприятие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Мышление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Память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Внимание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Воображение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Речь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Математические представления</a:t>
                      </a:r>
                    </a:p>
                  </a:txBody>
                  <a:tcPr marL="36838" marR="36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Ориентировка на себе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Ориентировка от себя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Ориентировка от предмета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Ориентировка на плоскости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Ориентировка в свободном и замкнутом пространстве.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Лабиринты, планы-схемы</a:t>
                      </a:r>
                    </a:p>
                  </a:txBody>
                  <a:tcPr marL="36838" marR="36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Бытовой труд, орудия труда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Бытовые приборы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Ребенку о нем самом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Сюжетно-ролевая игра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Коммуникативное развитие</a:t>
                      </a:r>
                    </a:p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>
                          <a:solidFill>
                            <a:srgbClr val="002060"/>
                          </a:solidFill>
                          <a:latin typeface="Times New Roman"/>
                          <a:ea typeface="Times New Roman"/>
                        </a:rPr>
                        <a:t>Культурно-гигиенические навыки и самообслуживание</a:t>
                      </a:r>
                    </a:p>
                  </a:txBody>
                  <a:tcPr marL="36838" marR="3683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491345" y="348826"/>
            <a:ext cx="5340629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НАПРАВЛЕНИЯ КОРРЕКЦИОННОЙ РАБОТЫ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1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УЧИТЕЛЯ - ДЕФЕКТОЛОГА</a:t>
            </a:r>
            <a:endParaRPr kumimoji="0" lang="ru-RU" b="0" i="1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Теория Выготског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4229" y="330778"/>
            <a:ext cx="6674716" cy="6106679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1288472"/>
            <a:ext cx="3741409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«Чей» ребенок?</a:t>
            </a:r>
          </a:p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или  </a:t>
            </a:r>
          </a:p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«Ведущий </a:t>
            </a:r>
          </a:p>
          <a:p>
            <a:r>
              <a:rPr lang="ru-RU" sz="40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специалист»</a:t>
            </a:r>
            <a:endParaRPr lang="ru-RU" sz="40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Метафорические элементы головоломки для совместной работы PNG , команда,  Головоломка, командная работа PNG картинки и пнг рисунок для бесплатной  загрузки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rcRect l="7500" t="22955" b="10682"/>
          <a:stretch>
            <a:fillRect/>
          </a:stretch>
        </p:blipFill>
        <p:spPr bwMode="auto">
          <a:xfrm>
            <a:off x="0" y="4087091"/>
            <a:ext cx="3862192" cy="27709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51164" y="3632492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Налицо не только нарушение контакта с людьми, но и общая </a:t>
            </a:r>
            <a:r>
              <a:rPr lang="ru-RU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дезадаптация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в отношениях с миром, проявляющаяся и на базальном инстинктивном уровне, и в когнитивном развитии, в формирования произвольности, целостных и связных представлениях об окружающем.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74074" y="390667"/>
            <a:ext cx="56110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Вторичный дефект  при РАС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нарушение системы взаимоотношений, коммуникации с другими людьми,  нарушение процессов адаптации,  искажение эмоционально-аффективной сферы; нарушение психомоторики, предметного действия, предметного восприятия, внимания, специфичность речи, мышления, слабость координации между речью и мышлением.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148945" y="1496290"/>
            <a:ext cx="466044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Ведущий специалист – педагог-психолог.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Учитель-дефектолог.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Учитель-логопед.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Сопровождение тьютора,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Сопровождение ассистента.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42132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5636" y="404474"/>
            <a:ext cx="6096000" cy="2308324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Структура дефекта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 умственной отсталости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характеризуется тотальностью и иерархичностью недоразвития познавательной деятельности, в особенности мышления и личности. Тотальность проявляется в недоразвитии всех нервно-психических функций. Иерархичность - в преимущественном недоразвитии познавательных функций, и прежде всего абстрактного мышления.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26473" y="3494360"/>
            <a:ext cx="721821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Вследствие органического поражения ЦНС возникают стойкие, необратимые нарушения познавательной сферы. Это выражается в нарушении познавательных процессов (ощущений, восприятия, памяти, воображения, речи, внимания), страдает моторика, ЭВС, личность в целом. Нарушение ВПФ, познавательной деятельности и личности приводит к социальной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дезадаптации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02581" y="1593272"/>
            <a:ext cx="518174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Ведущий специалист – Учитель-дефектолог.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Учитель-логопед.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3.Педагог-психолог.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Сопровождение тьютора,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Сопровождение ассистента.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кругленный прямоугольник 5"/>
          <p:cNvSpPr/>
          <p:nvPr/>
        </p:nvSpPr>
        <p:spPr>
          <a:xfrm>
            <a:off x="215481" y="192202"/>
            <a:ext cx="11339209" cy="3779758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Цель вида профессиональной деятельности 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(по проекту</a:t>
            </a:r>
            <a:r>
              <a:rPr kumimoji="0" lang="ru-RU" alt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Профессионального стандарта педагога-дефектолога)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Организация деятельности обучающихся с ограниченными возможностями здоровья, в том числе с инвалидностью, обеспечивающей овладение содержанием адаптированной основной образовательной программы, развитие и формирование личности обучающихся в соответствии с их особыми образовательными потребностями и возможностями психофизического развития; осуществление коррекции, компенсации и профилактики нарушений развития у обучающихся, психолого-педагогической поддержки их родителей (законных представителей)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27033" y="4110145"/>
            <a:ext cx="10032458" cy="2553891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Наименование вида профессиональной деятельности </a:t>
            </a: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(по проекту</a:t>
            </a:r>
            <a:r>
              <a:rPr kumimoji="0" lang="ru-RU" altLang="ru-RU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 Профессионального стандарта педагога-дефектолога)</a:t>
            </a:r>
            <a:r>
              <a:rPr kumimoji="0" lang="ru-RU" altLang="ru-RU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: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Педагогическая деятельность по обучению и воспитанию на основе адаптированных образовательных программ, индивидуальных учебных планов; психолого-педагогическое сопровождение обучающихся с ограниченными возможностями здоровья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751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09600" y="515219"/>
            <a:ext cx="6096000" cy="1754326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структуре нарушения при ЗПР 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нет тотальности в недоразвитии всех высших психических функций, имеется фонд сохранных функций.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структуре дефекта при ЗПР на первый план выступает </a:t>
            </a:r>
            <a:r>
              <a:rPr lang="ru-RU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несформированность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познавательной деятельности, при этом часто отмечается и недоразвитие речи.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555480" y="3596171"/>
            <a:ext cx="7048499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Недостаточная сформированность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мотивационно-целевой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основы деятельности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; 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трудности в оперировании в сфере образов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представлений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(их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диффузность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ригидность, конкретность); трудности в становлении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всех видов знаково-символической деятельности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Эти особенности проявляются во всех сферах жизнедеятельности ребенка  - игре, общении, речи, представлениях о себе, моральной регуляции поведения.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5999" y="2133600"/>
            <a:ext cx="558146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Ведущий специалист – Учитель-дефектолог. 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Учитель-логопед.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3.Педагог-психолог.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Сопровождение тьютора (по рекомендации ПМПК)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517" y="720437"/>
            <a:ext cx="897893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Нарушения зрения, слуха, органов движения (ДЦП), соматические заболевания.</a:t>
            </a:r>
          </a:p>
          <a:p>
            <a:pPr algn="just"/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45358" y="1856510"/>
            <a:ext cx="849668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Первичный дефект – нарушения соответствующих анализаторных функций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36284" y="2725449"/>
            <a:ext cx="839676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Вторичный дефект – нарушение высших психических функций, речевых функций, эмоционально-волевой и личностной сферы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2410" y="428625"/>
            <a:ext cx="30025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Дефицитарное развитие</a:t>
            </a:r>
            <a:endParaRPr lang="ru-RU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1052" y="4239491"/>
            <a:ext cx="107649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Ведущий специалист –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Учитель-дефектолог(?)  - Учитель-логопед (?) - Педагог-психолог (?)  -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 зависимости от иерархии  вторичных нарушений .</a:t>
            </a:r>
          </a:p>
          <a:p>
            <a:r>
              <a:rPr lang="ru-RU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Сопровождение тьютора, сопровождение ассистента – при необходимости</a:t>
            </a:r>
            <a:endParaRPr lang="ru-RU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74618" y="332509"/>
            <a:ext cx="22721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Тьютор </a:t>
            </a:r>
            <a:endParaRPr lang="ru-RU" sz="28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758545" y="249382"/>
            <a:ext cx="20051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Ассистент</a:t>
            </a:r>
            <a:endParaRPr lang="ru-RU" sz="3200" b="1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77090" y="1039091"/>
            <a:ext cx="5417128" cy="255389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Педагогический работник.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Специалист сопровождения в инклюзивном образовании, который помогает детям с ограниченными возможностями здоровья адаптироваться в обществе. В обязанности тьютора входит организация учебного процесса, сопровождение ребенка на занятиях, нахождение сильных сторон у детей и помощь в их развитии.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66800" y="4380821"/>
            <a:ext cx="9490364" cy="2247424"/>
          </a:xfrm>
          <a:prstGeom prst="roundRect">
            <a:avLst/>
          </a:prstGeom>
          <a:gradFill flip="none" rotWithShape="1">
            <a:gsLst>
              <a:gs pos="0">
                <a:schemeClr val="lt1">
                  <a:shade val="30000"/>
                  <a:satMod val="115000"/>
                </a:schemeClr>
              </a:gs>
              <a:gs pos="50000">
                <a:schemeClr val="lt1">
                  <a:shade val="67500"/>
                  <a:satMod val="115000"/>
                </a:schemeClr>
              </a:gs>
              <a:gs pos="100000">
                <a:schemeClr val="lt1">
                  <a:shade val="100000"/>
                  <a:satMod val="115000"/>
                </a:schemeClr>
              </a:gs>
            </a:gsLst>
            <a:lin ang="5400000" scaled="1"/>
            <a:tileRect/>
          </a:gra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Эти должности вводятся в штатное расписание руководителем образовательной организации 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 рекомендации ПМПК,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 либо по решению </a:t>
            </a: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психолого-педагогического консилиума образовательной организации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 на период адаптации обучающегося в образовательной организации;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на какой-либо промежуток времени (месяц, полугодие, учебный год);</a:t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— на постоянной основе.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456218" y="817419"/>
            <a:ext cx="5001491" cy="3473291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«Технический» работник. </a:t>
            </a:r>
          </a:p>
          <a:p>
            <a:pPr algn="just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Обеспечивает сопровождение инвалида, лица с ограниченными возможностями здоровья в  ОО; оказывает помощь в соблюдении санитарно-гигиенических требований обучающимся; оказывает техническую помощь в части передвижения по ОО, в получении информации и  в ориентации; оказывает помощь в использовании технических средств реабилитации и обучения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92584" y="983672"/>
            <a:ext cx="592970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8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Спасибо за внимание!</a:t>
            </a:r>
            <a:endParaRPr lang="ru-RU" sz="48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4" name="Picture 6" descr="Piechart, командная работа. Pushes, piechart, pieces., characters,  оранжевый, мультфильм. | CanStock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554" b="12079"/>
          <a:stretch>
            <a:fillRect/>
          </a:stretch>
        </p:blipFill>
        <p:spPr bwMode="auto">
          <a:xfrm>
            <a:off x="2964873" y="2255604"/>
            <a:ext cx="5902036" cy="39096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0440932" y="3918599"/>
            <a:ext cx="457176" cy="43083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152352" rIns="91440" bIns="0" numCol="1" anchor="ctr" anchorCtr="0" compatLnSpc="1">
            <a:prstTxWarp prst="textNoShape">
              <a:avLst/>
            </a:prstTxWarp>
            <a:spAutoFit/>
          </a:bodyPr>
          <a:lstStyle>
            <a:lvl1pPr indent="269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269875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35528" y="302359"/>
            <a:ext cx="11748654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«Конвенция о правах ребенка» (одобрена Генеральной Ассамблеей ООН 20.11.1989 / вступила в силу для СССР 15.09.1990).</a:t>
            </a: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Федеральный закон «Об образовании в Российской Федерации» от 29.12.2012 N 273-ФЗ (с изменениями и дополнениями);</a:t>
            </a:r>
          </a:p>
          <a:p>
            <a:pPr algn="just">
              <a:buFont typeface="Times New Roman" pitchFamily="18" charset="0"/>
              <a:buChar char="•"/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Постановление Главного государственного санитарного врача Российской Федерации от 28.09.2020 г. № 28 "Об утверждении санитарных правил СП 2.4. 3648-20 «Санитарно-эпидемиологические требования к организациям воспитания и обучения, отдыха и оздоровления детей и молодежи».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Распоряжение Министерства просвещения РФ от 9.09.2019 г. № Р-93 «Об утверждении примерного Положения о психолого-педагогическом консилиуме образовательной организации»; </a:t>
            </a:r>
          </a:p>
          <a:p>
            <a:pPr algn="just">
              <a:buFont typeface="Arial" pitchFamily="34" charset="0"/>
              <a:buChar char="•"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Письмо Министерства просвещения РФ от 20.02.2019 г. № ТС-551/07 «О сопровождении образования обучающихся с ОВЗ и инвалидностью».</a:t>
            </a: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Примерные АООП ДО, НОО, ООО, внесенные в реестр образовательных программ.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Приказ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Минздравсоцразвития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РФ от 26.08.2010 N 761н (ред. от 31.05.2011) «Об утверждении Единого квалификационного справочника должностей руководителей, специалистов и служащих, раздел «Квалификационные характеристики должностей работников образования».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Проект Приказа Минтруда России «Об утверждении профессионального стандарта «Педагог-дефектолог (учитель-логопед, сурдопедагог, </a:t>
            </a:r>
            <a:r>
              <a:rPr kumimoji="0" lang="ru-RU" altLang="ru-RU" sz="2000" b="0" i="0" u="none" strike="noStrike" cap="none" normalizeH="0" baseline="0" dirty="0" err="1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олигофренопедагог</a:t>
            </a: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, тифлопедагог)» - не принят.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indent="2698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Приказ </a:t>
            </a:r>
            <a:r>
              <a:rPr lang="ru-RU" altLang="ru-RU" sz="2000" dirty="0" err="1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Минобрнауки</a:t>
            </a:r>
            <a:r>
              <a:rPr lang="ru-RU" altLang="ru-RU" sz="2000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России от 19.12.2014 г. № 1599 «Об утверждении федерального государственного образовательного стандарта образования обучающихся с умственной отсталостью (интеллектуальными нарушениями)».</a:t>
            </a: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kumimoji="0" lang="ru-RU" altLang="ru-RU" sz="2000" b="0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Локальные акты ОО.</a:t>
            </a:r>
            <a:endParaRPr kumimoji="0" lang="ru-RU" altLang="ru-RU" sz="20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-526473" y="0"/>
            <a:ext cx="131895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9875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altLang="ru-RU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Свою деятельность учитель-дефектолог ОО организует в соответствии со следующей нормативно-правовой базой:</a:t>
            </a:r>
          </a:p>
        </p:txBody>
      </p:sp>
    </p:spTree>
    <p:extLst>
      <p:ext uri="{BB962C8B-B14F-4D97-AF65-F5344CB8AC3E}">
        <p14:creationId xmlns="" xmlns:p14="http://schemas.microsoft.com/office/powerpoint/2010/main" val="3675341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01780" y="496415"/>
            <a:ext cx="11457709" cy="57092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sz="17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Свою деятельность учитель-дефектолог ОО организует в соответствии со следующей нормативно-правовой базой:</a:t>
            </a:r>
          </a:p>
          <a:p>
            <a:pPr algn="ctr"/>
            <a:r>
              <a:rPr lang="ru-RU" altLang="ru-RU" sz="1700" b="1" dirty="0" smtClean="0">
                <a:solidFill>
                  <a:srgbClr val="00206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</a:t>
            </a: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 smtClean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Приказ </a:t>
            </a:r>
            <a:r>
              <a:rPr lang="ru-RU" altLang="ru-RU" sz="1600" dirty="0" err="1" smtClean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Минобрнауки</a:t>
            </a:r>
            <a:r>
              <a:rPr lang="ru-RU" altLang="ru-RU" sz="1600" dirty="0" smtClean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России от 17.10.2013 N 1155 «Об утверждении федерального государственного образовательного стандарта дошкольного образования».</a:t>
            </a:r>
            <a:endParaRPr lang="ru-RU" alt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269875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ru-RU" altLang="ru-RU" sz="1600" dirty="0" smtClean="0">
                <a:solidFill>
                  <a:srgbClr val="C00000"/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Приказ Министерства просвещения РФ от 31 июля 2020 г. № 373 «Об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образования».</a:t>
            </a:r>
            <a:endParaRPr lang="ru-RU" altLang="ru-RU" sz="16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 РФ от 22 марта 2021 г. № 115 "Об утверждении Порядка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образования”</a:t>
            </a:r>
          </a:p>
          <a:p>
            <a:pPr algn="just" fontAlgn="base">
              <a:buFont typeface="Arial" pitchFamily="34" charset="0"/>
              <a:buChar char="•"/>
            </a:pP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</a:t>
            </a:r>
            <a:r>
              <a:rPr lang="ru-RU" sz="17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Минпросвещения</a:t>
            </a: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России от 11.02.2022 N 69 "О внесении изменений в Порядок организации и осуществления образовательной деятельности по основным общеобразовательным программам - образовательным программам начального общего, основного общего и среднего общего образования, утвержденный приказом Министерства просвещения Российской Федерации от 22 марта 2021 г. N 115"</a:t>
            </a:r>
          </a:p>
          <a:p>
            <a:pPr algn="just" fontAlgn="base">
              <a:buFont typeface="Arial" pitchFamily="34" charset="0"/>
              <a:buChar char="•"/>
            </a:pPr>
            <a:r>
              <a:rPr lang="ru-RU" alt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Приказ </a:t>
            </a:r>
            <a:r>
              <a:rPr lang="ru-RU" altLang="ru-RU" sz="1600" dirty="0" err="1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Минобрнауки</a:t>
            </a:r>
            <a:r>
              <a:rPr lang="ru-RU" alt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 России от 19.12.2014 г. № 1598 «Об утверждении федерального государственного образовательного стандарта начального общего образования обучающихся с ограниченными возможностями здоровья».</a:t>
            </a:r>
            <a:endParaRPr lang="ru-RU" altLang="ru-RU" sz="1600" u="sng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algn="just" fontAlgn="base">
              <a:buFont typeface="Arial" pitchFamily="34" charset="0"/>
              <a:buChar char="•"/>
            </a:pPr>
            <a:r>
              <a:rPr lang="ru-RU" altLang="ru-RU" sz="16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Приказ Министерства просвещения Российской Федерации от 31.05.2021 № 286 «Об утверждении федерального государственного образовательного стандарта начального общего образования».</a:t>
            </a:r>
          </a:p>
          <a:p>
            <a:pPr algn="just">
              <a:buFont typeface="Times New Roman" pitchFamily="18" charset="0"/>
              <a:buChar char="•"/>
            </a:pPr>
            <a:r>
              <a:rPr lang="ru-RU" altLang="ru-RU" sz="1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ea typeface="Calibri" panose="020F0502020204030204" pitchFamily="34" charset="0"/>
                <a:cs typeface="Times New Roman" pitchFamily="18" charset="0"/>
              </a:rPr>
              <a:t>Приказ Министерства просвещения Российской Федерации от 31.05.2021 № 287 «Об утверждении федерального государственного образовательного стандарта основного общего образования».</a:t>
            </a:r>
          </a:p>
          <a:p>
            <a:pPr algn="just">
              <a:buFont typeface="Times New Roman" pitchFamily="18" charset="0"/>
              <a:buChar char="•"/>
            </a:pPr>
            <a:r>
              <a:rPr lang="ru-RU" sz="1700" dirty="0" smtClean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Приказ Министерства образования и науки Российской Федерации от 17.05.2012 г. № 413 «Об утверждении федерального государственного образовательного стандарта среднего общего образования».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08053" y="196676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СФЕРА КОМПЕТЕНЦИЙ ПЕДАГОГА-ДЕФЕКТОЛОГА В  ЗАВИСИМОСТИ ОТ КАТЕГОРИИ ДЕТЕЙ</a:t>
            </a:r>
            <a:endParaRPr lang="ru-RU" b="1" dirty="0">
              <a:solidFill>
                <a:schemeClr val="tx2">
                  <a:lumMod val="75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367786380"/>
              </p:ext>
            </p:extLst>
          </p:nvPr>
        </p:nvGraphicFramePr>
        <p:xfrm>
          <a:off x="401782" y="1773382"/>
          <a:ext cx="11402292" cy="4318194"/>
        </p:xfrm>
        <a:graphic>
          <a:graphicData uri="http://schemas.openxmlformats.org/drawingml/2006/table">
            <a:tbl>
              <a:tblPr firstRow="1" firstCol="1" bandRow="1">
                <a:tableStyleId>{C4B1156A-380E-4F78-BDF5-A606A8083BF9}</a:tableStyleId>
              </a:tblPr>
              <a:tblGrid>
                <a:gridCol w="3800764"/>
                <a:gridCol w="3800764"/>
                <a:gridCol w="3800764"/>
              </a:tblGrid>
              <a:tr h="568036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Педагог-дефектолог</a:t>
                      </a:r>
                      <a:r>
                        <a:rPr lang="ru-RU" sz="2000" i="1" baseline="0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(</a:t>
                      </a:r>
                      <a:r>
                        <a:rPr lang="ru-RU" sz="2000" i="1" dirty="0" smtClean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Учитель-дефектолог)</a:t>
                      </a:r>
                      <a:endParaRPr lang="ru-RU" sz="2000" i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127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Олигофренопедагог</a:t>
                      </a:r>
                      <a:endParaRPr lang="ru-RU" sz="2000" b="1" i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Сурдопедагог</a:t>
                      </a:r>
                      <a:endParaRPr lang="ru-RU" sz="2000" b="1" i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Тифлопедагог</a:t>
                      </a:r>
                      <a:endParaRPr lang="ru-RU" sz="2000" b="1" i="1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  <a:tr h="342402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b="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осуществление деятельности с лицами с задержкой психического развития, с умственной отсталостью (интеллектуальными нарушениями), в том числе дети с РАС, НОДА и другие категории воспитанников с ОВЗ, имеющие указанные выше нарушения развития.</a:t>
                      </a:r>
                      <a:endParaRPr lang="ru-RU" sz="2000" b="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осуществление работы с лицами с нарушением слуха (глухие, слабослышащие, позднооглохшие, дети с </a:t>
                      </a: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кохлеарными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2000" dirty="0" err="1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имплантами</a:t>
                      </a: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а также прочие категории детей с ОВЗ, имеющие в том числе соответствующие нарушения).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206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осуществление работы с лицами с нарушением зрения (слепые, слабовидящие, дети с функциональными расстройствами зрения, а также прочие категории детей с ОВЗ, имеющие в том числе соответствующие нарушения).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58982" y="860865"/>
            <a:ext cx="1043247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Коррекция недостатков в развитии, воспитание и обучение, социальная адаптация и интеграция в общество детей с ограниченными возможностями здоровья</a:t>
            </a:r>
            <a:endParaRPr lang="ru-RU" sz="20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11007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1"/>
          <p:cNvSpPr/>
          <p:nvPr/>
        </p:nvSpPr>
        <p:spPr>
          <a:xfrm>
            <a:off x="263237" y="498850"/>
            <a:ext cx="9130145" cy="1940957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</a:rPr>
              <a:t>Основной целью работы учителя-дефектолога является осуществление коррекционно-развивающей работы, направленной на преодоление (уменьшение степени выраженности) нарушений развития у воспитанников дошкольного возраста, профилактику и преодоление вторичных отклонений.</a:t>
            </a:r>
            <a:endParaRPr lang="ru-RU" b="1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5129130" y="5347159"/>
            <a:ext cx="6096000" cy="71508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Организация деятельности воспитанников по освоению адаптированных образовательных программ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737239" y="3958659"/>
            <a:ext cx="6096000" cy="102155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Разработка программно-методического обеспечения образовательных программ для лиц с ограниченными возможностями здоровья</a:t>
            </a:r>
            <a:endParaRPr lang="ru-RU" b="1" dirty="0">
              <a:solidFill>
                <a:srgbClr val="00206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4686668" y="2871775"/>
            <a:ext cx="6096000" cy="71508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Осуществление диагностической и консультативной помощи участникам образовательных отношений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62771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>
          <a:xfrm>
            <a:off x="1992313" y="620713"/>
            <a:ext cx="8229600" cy="1143000"/>
          </a:xfrm>
        </p:spPr>
        <p:txBody>
          <a:bodyPr>
            <a:noAutofit/>
          </a:bodyPr>
          <a:lstStyle/>
          <a:p>
            <a:r>
              <a:rPr lang="ru-RU" alt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1" y="526473"/>
            <a:ext cx="11291454" cy="6095999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Должностная инструкция;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Паспорт кабинета;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График работы 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Циклограмма рабочего времени;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Расписание занятий;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Список детей;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Годовой план работы;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Перспективный план фронтальной и подгрупповой коррекционно-развивающей работы;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Перспективный план индивидуальной  коррекционно-развивающей работы;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Журнал (табель) учёта посещаемости  подгрупповых и индивидуальных занятий;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Журнал движения детей или лист занятости;</a:t>
            </a:r>
          </a:p>
          <a:p>
            <a:pPr lvl="0"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Журнал взаимодействия с воспитателем/учителем (учитель-дефектолог отражает свои рекомендации по работе с детьми с ОВЗ в группе как продолжение своих коррекционно-развивающих занятий, как индивидуальных, так и подгрупповых);</a:t>
            </a:r>
          </a:p>
          <a:p>
            <a:pPr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Журнал взаимодействия с другими специалистами ОО;</a:t>
            </a:r>
          </a:p>
          <a:p>
            <a:pPr lvl="0">
              <a:buFont typeface="Wingdings" pitchFamily="2" charset="2"/>
              <a:buChar char="ü"/>
              <a:defRPr/>
            </a:pPr>
            <a:r>
              <a:rPr lang="ru-RU" sz="1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Журнал учета консультаций;</a:t>
            </a:r>
          </a:p>
          <a:p>
            <a:pPr>
              <a:defRPr/>
            </a:pPr>
            <a:endParaRPr lang="ru-RU" sz="1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682836" y="0"/>
            <a:ext cx="7509164" cy="2621994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Документация учителя-дефектолога</a:t>
            </a:r>
          </a:p>
          <a:p>
            <a:r>
              <a:rPr lang="ru-RU" alt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утверждается на уровне </a:t>
            </a:r>
            <a:r>
              <a:rPr lang="ru-RU" sz="2000" i="1" dirty="0" smtClean="0">
                <a:solidFill>
                  <a:srgbClr val="002060"/>
                </a:solidFill>
              </a:rPr>
              <a:t>образовательной организации </a:t>
            </a:r>
            <a:r>
              <a:rPr lang="ru-RU" sz="2000" i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соответствующим положением о деятельности учителя-дефектолога (дефектологической службы / специалистов сопровождения и т.п. в соответствии с особенностями структуры и организации коррекционной работы в ОО) или приказом руководителя</a:t>
            </a:r>
            <a:endParaRPr lang="ru-RU" sz="2400" i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9788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32509" y="526473"/>
            <a:ext cx="11526982" cy="5999018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pPr>
              <a:buFont typeface="Wingdings" pitchFamily="2" charset="2"/>
              <a:buChar char="ü"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Тетради индивидуальных занятий, тетради взаимодействия с воспитанниками (содержат рекомендации по организации доступной для родителей коррекционно-развивающей помощи ребенку в домашних условиях: совместная и самостоятельная продуктивная и игровая деятельность детей, упражнения и задания на закрепление отработанного на занятиях с учителем-дефектологом материала и т.п.);</a:t>
            </a:r>
          </a:p>
          <a:p>
            <a:pPr>
              <a:buFont typeface="Wingdings" pitchFamily="2" charset="2"/>
              <a:buChar char="ü"/>
              <a:defRPr/>
            </a:pP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Годовой отчёт учителя – дефектолога (отчетная документация по результатам работы учителя-дефектолога, форма и периодичность предоставления которой утверждается ОО);</a:t>
            </a:r>
          </a:p>
          <a:p>
            <a:pPr>
              <a:buFont typeface="Wingdings" pitchFamily="2" charset="2"/>
              <a:buChar char="ü"/>
              <a:defRPr/>
            </a:pPr>
            <a:endParaRPr lang="ru-RU" sz="22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Индивидуальная карта развития ребёнка с ОВЗ и ребёнка – инвалида</a:t>
            </a:r>
            <a:r>
              <a:rPr lang="en-US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ИОМ, Индивидуальная карта развития ребёнка с дневником  динамического наблюдения, или любой иной документ, включающий результаты ежегодного диагностического обследования ребенка, динамику его развития и прочие значимые аналитические материалы, касающиеся пребывания ребенка в ОО).</a:t>
            </a:r>
          </a:p>
          <a:p>
            <a:pPr>
              <a:buFont typeface="Wingdings" pitchFamily="2" charset="2"/>
              <a:buChar char="ü"/>
              <a:defRPr/>
            </a:pP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  <a:defRPr/>
            </a:pPr>
            <a:endParaRPr lang="ru-RU" sz="22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  <a:defRPr/>
            </a:pPr>
            <a:endParaRPr lang="ru-RU" sz="22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826216" y="0"/>
            <a:ext cx="52797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2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Документация учителя-дефектолога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25388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66800" y="778938"/>
            <a:ext cx="9919855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just">
              <a:lnSpc>
                <a:spcPct val="150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Кроме того, в ОО в обязательном порядке должна быть разработана </a:t>
            </a:r>
            <a:r>
              <a:rPr lang="ru-RU" sz="2400" b="1" i="1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адаптированная образовательная программа  дошкольного образования</a:t>
            </a:r>
            <a:r>
              <a:rPr lang="ru-RU" sz="2400" dirty="0" smtClean="0">
                <a:solidFill>
                  <a:srgbClr val="00206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описывающая целевой, содержательный и организационный аспекты работы с соответствующей категорией детей с ОВЗ. АОП ДО сама по себе не является частью документации учителя-дефектолога, но во многом регламентирует и определяет его деятельность, разрабатывается не каким-либо одним специалистом учреждения, а утвержденной приказом ОО рабочей группой, в которую чаще всего входят специалисты сопровождения детей с ОВЗ.</a:t>
            </a:r>
            <a:endParaRPr lang="ru-RU" dirty="0">
              <a:solidFill>
                <a:srgbClr val="00206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65610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1013</TotalTime>
  <Words>2348</Words>
  <Application>Microsoft Office PowerPoint</Application>
  <PresentationFormat>Произвольный</PresentationFormat>
  <Paragraphs>237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 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Надежда</cp:lastModifiedBy>
  <cp:revision>33</cp:revision>
  <dcterms:created xsi:type="dcterms:W3CDTF">2022-11-28T03:35:14Z</dcterms:created>
  <dcterms:modified xsi:type="dcterms:W3CDTF">2023-03-01T17:34:20Z</dcterms:modified>
</cp:coreProperties>
</file>