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handoutMasterIdLst>
    <p:handoutMasterId r:id="rId34"/>
  </p:handoutMasterIdLst>
  <p:sldIdLst>
    <p:sldId id="256" r:id="rId2"/>
    <p:sldId id="339" r:id="rId3"/>
    <p:sldId id="343" r:id="rId4"/>
    <p:sldId id="362" r:id="rId5"/>
    <p:sldId id="361" r:id="rId6"/>
    <p:sldId id="363" r:id="rId7"/>
    <p:sldId id="353" r:id="rId8"/>
    <p:sldId id="352" r:id="rId9"/>
    <p:sldId id="344" r:id="rId10"/>
    <p:sldId id="257" r:id="rId11"/>
    <p:sldId id="348" r:id="rId12"/>
    <p:sldId id="346" r:id="rId13"/>
    <p:sldId id="364" r:id="rId14"/>
    <p:sldId id="369" r:id="rId15"/>
    <p:sldId id="370" r:id="rId16"/>
    <p:sldId id="371" r:id="rId17"/>
    <p:sldId id="372" r:id="rId18"/>
    <p:sldId id="373" r:id="rId19"/>
    <p:sldId id="374" r:id="rId20"/>
    <p:sldId id="329" r:id="rId21"/>
    <p:sldId id="381" r:id="rId22"/>
    <p:sldId id="375" r:id="rId23"/>
    <p:sldId id="377" r:id="rId24"/>
    <p:sldId id="379" r:id="rId25"/>
    <p:sldId id="335" r:id="rId26"/>
    <p:sldId id="380" r:id="rId27"/>
    <p:sldId id="338" r:id="rId28"/>
    <p:sldId id="382" r:id="rId29"/>
    <p:sldId id="383" r:id="rId30"/>
    <p:sldId id="384" r:id="rId31"/>
    <p:sldId id="293" r:id="rId32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F882B50-5619-4CCA-A108-8113F589B5C6}">
          <p14:sldIdLst>
            <p14:sldId id="256"/>
            <p14:sldId id="339"/>
            <p14:sldId id="343"/>
            <p14:sldId id="362"/>
            <p14:sldId id="361"/>
            <p14:sldId id="363"/>
            <p14:sldId id="353"/>
            <p14:sldId id="352"/>
            <p14:sldId id="344"/>
            <p14:sldId id="257"/>
            <p14:sldId id="348"/>
            <p14:sldId id="346"/>
            <p14:sldId id="364"/>
            <p14:sldId id="369"/>
            <p14:sldId id="370"/>
            <p14:sldId id="371"/>
            <p14:sldId id="372"/>
            <p14:sldId id="373"/>
            <p14:sldId id="374"/>
            <p14:sldId id="329"/>
            <p14:sldId id="381"/>
            <p14:sldId id="375"/>
            <p14:sldId id="377"/>
            <p14:sldId id="379"/>
            <p14:sldId id="335"/>
            <p14:sldId id="380"/>
            <p14:sldId id="338"/>
            <p14:sldId id="382"/>
            <p14:sldId id="383"/>
            <p14:sldId id="384"/>
          </p14:sldIdLst>
        </p14:section>
        <p14:section name="Раздел без заголовка" id="{0EE5DAB9-4F68-40DF-8231-BF2298242A2A}">
          <p14:sldIdLst>
            <p14:sldId id="29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58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усийко Оксана Николаевна" initials="МОН" lastIdx="1" clrIdx="0">
    <p:extLst>
      <p:ext uri="{19B8F6BF-5375-455C-9EA6-DF929625EA0E}">
        <p15:presenceInfo xmlns:p15="http://schemas.microsoft.com/office/powerpoint/2012/main" userId="Мусийко Оксана Николаевн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5252"/>
    <a:srgbClr val="EAC4E7"/>
    <a:srgbClr val="C57ED8"/>
    <a:srgbClr val="5B05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4E90C144-425D-43D6-A315-C36DDC3802C1}" styleName="Generic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lt1"/>
            </a:lnRef>
          </a:left>
          <a:right>
            <a:lnRef idx="1">
              <a:schemeClr val="lt1"/>
            </a:lnRef>
          </a:right>
          <a:top>
            <a:lnRef idx="1">
              <a:schemeClr val="lt1"/>
            </a:lnRef>
          </a:top>
          <a:bottom>
            <a:lnRef idx="1">
              <a:schemeClr val="lt1"/>
            </a:lnRef>
          </a:bottom>
          <a:insideH>
            <a:lnRef idx="1">
              <a:schemeClr val="lt1"/>
            </a:lnRef>
          </a:insideH>
          <a:insideV>
            <a:lnRef idx="1">
              <a:schemeClr val="lt1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6">
              <a:alpha val="7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lt1"/>
            </a:lnRef>
          </a:top>
          <a:bottom>
            <a:lnRef idx="1">
              <a:schemeClr val="lt1"/>
            </a:lnRef>
          </a:bottom>
        </a:tcBdr>
        <a:fill>
          <a:solidFill>
            <a:schemeClr val="accent6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lt1"/>
            </a:lnRef>
          </a:left>
          <a:right>
            <a:lnRef idx="1">
              <a:schemeClr val="lt1"/>
            </a:lnRef>
          </a:right>
          <a:top>
            <a:lnRef idx="1">
              <a:schemeClr val="lt1"/>
            </a:lnRef>
          </a:top>
          <a:bottom>
            <a:lnRef idx="1">
              <a:schemeClr val="lt1"/>
            </a:lnRef>
          </a:bottom>
          <a:insideH>
            <a:lnRef idx="1">
              <a:schemeClr val="l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lt1"/>
            </a:lnRef>
          </a:left>
          <a:right>
            <a:lnRef idx="2">
              <a:schemeClr val="lt1"/>
            </a:lnRef>
          </a:right>
          <a:top>
            <a:lnRef idx="1">
              <a:schemeClr val="lt1"/>
            </a:lnRef>
          </a:top>
          <a:bottom>
            <a:lnRef idx="1">
              <a:schemeClr val="lt1"/>
            </a:lnRef>
          </a:bottom>
          <a:insideH>
            <a:lnRef idx="1">
              <a:schemeClr val="l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lt1"/>
            </a:lnRef>
          </a:left>
          <a:right>
            <a:lnRef idx="1">
              <a:schemeClr val="lt1"/>
            </a:lnRef>
          </a:right>
          <a:top>
            <a:lnRef idx="2">
              <a:schemeClr val="l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3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gradFill rotWithShape="1">
            <a:gsLst>
              <a:gs pos="0">
                <a:schemeClr val="accent6">
                  <a:shade val="61000"/>
                  <a:satMod val="130000"/>
                </a:schemeClr>
              </a:gs>
              <a:gs pos="50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9000"/>
                  <a:satMod val="135000"/>
                </a:schemeClr>
              </a:gs>
            </a:gsLst>
            <a:lin ang="16200000" scaled="0"/>
          </a:gra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TxStyle/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07" autoAdjust="0"/>
    <p:restoredTop sz="98674"/>
  </p:normalViewPr>
  <p:slideViewPr>
    <p:cSldViewPr>
      <p:cViewPr varScale="1">
        <p:scale>
          <a:sx n="65" d="100"/>
          <a:sy n="65" d="100"/>
        </p:scale>
        <p:origin x="72" y="546"/>
      </p:cViewPr>
      <p:guideLst>
        <p:guide orient="horz" pos="2158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9C21C7-68C4-4A2E-B0CB-2244F0A9D6C6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96D6C3-0CD9-486B-A1BC-35A314DEAB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576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ru-RU" alt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3CF4611F-440C-4FE8-91CD-8B19530A2EC0}" type="datetime1">
              <a:rPr lang="ru-RU"/>
              <a:pPr lvl="0">
                <a:defRPr/>
              </a:pPr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5C8C59CA-5C15-4459-B1C6-0DBF834F26DE}" type="slidenum">
              <a:rPr lang="ru-RU"/>
              <a:pPr lvl="0"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lvl="0"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>
              <a:defRPr/>
            </a:pPr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62FC4433-D2C1-4621-BA1E-BEF6CCE94761}" type="datetime1">
              <a:rPr lang="ru-RU"/>
              <a:pPr lvl="0">
                <a:defRPr/>
              </a:pPr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7EDBD6E0-73B9-43AF-A265-7AF64C45FC1A}" type="slidenum">
              <a:rPr lang="ru-RU"/>
              <a:pPr lvl="0"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140B4A-26A8-42F5-AFE4-EC8AA2A41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C02A89F-0551-48B2-8CD1-5774C7FB87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83AABD-CBC9-4283-A3AE-118807CD7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C4433-D2C1-4621-BA1E-BEF6CCE94761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8747C6E-91C4-410C-9A67-687815BBA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9A19DD-E6BF-43A0-BA1C-EA531D410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BD6E0-73B9-43AF-A265-7AF64C45F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3058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 lvl="0"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62FC4433-D2C1-4621-BA1E-BEF6CCE94761}" type="datetime1">
              <a:rPr lang="ru-RU"/>
              <a:pPr lvl="0">
                <a:defRPr/>
              </a:pPr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7EDBD6E0-73B9-43AF-A265-7AF64C45FC1A}" type="slidenum">
              <a:rPr lang="ru-RU"/>
              <a:pPr lvl="0"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62FC4433-D2C1-4621-BA1E-BEF6CCE94761}" type="datetime1">
              <a:rPr lang="ru-RU"/>
              <a:pPr lvl="0">
                <a:defRPr/>
              </a:pPr>
              <a:t>29.09.2026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7EDBD6E0-73B9-43AF-A265-7AF64C45FC1A}" type="slidenum">
              <a:rPr lang="ru-RU"/>
              <a:pPr lvl="0"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62FC4433-D2C1-4621-BA1E-BEF6CCE94761}" type="datetime1">
              <a:rPr lang="ru-RU"/>
              <a:pPr lvl="0">
                <a:defRPr/>
              </a:pPr>
              <a:t>29.09.2026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ru-RU" alt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7EDBD6E0-73B9-43AF-A265-7AF64C45FC1A}" type="slidenum">
              <a:rPr lang="ru-RU"/>
              <a:pPr lvl="0"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62FC4433-D2C1-4621-BA1E-BEF6CCE94761}" type="datetime1">
              <a:rPr lang="ru-RU"/>
              <a:pPr lvl="0">
                <a:defRPr/>
              </a:pPr>
              <a:t>29.09.2026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ru-RU" alt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7EDBD6E0-73B9-43AF-A265-7AF64C45FC1A}" type="slidenum">
              <a:rPr lang="ru-RU"/>
              <a:pPr lvl="0"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62FC4433-D2C1-4621-BA1E-BEF6CCE94761}" type="datetime1">
              <a:rPr lang="ru-RU"/>
              <a:pPr lvl="0">
                <a:defRPr/>
              </a:pPr>
              <a:t>29.09.2026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ru-RU" alt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7EDBD6E0-73B9-43AF-A265-7AF64C45FC1A}" type="slidenum">
              <a:rPr lang="ru-RU"/>
              <a:pPr lvl="0"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62FC4433-D2C1-4621-BA1E-BEF6CCE94761}" type="datetime1">
              <a:rPr lang="ru-RU"/>
              <a:pPr lvl="0">
                <a:defRPr/>
              </a:pPr>
              <a:t>29.09.2026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7EDBD6E0-73B9-43AF-A265-7AF64C45FC1A}" type="slidenum">
              <a:rPr lang="ru-RU"/>
              <a:pPr lvl="0"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/>
            </a:pPr>
            <a:endParaRPr lang="ru-RU" alt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62FC4433-D2C1-4621-BA1E-BEF6CCE94761}" type="datetime1">
              <a:rPr lang="ru-RU"/>
              <a:pPr lvl="0">
                <a:defRPr/>
              </a:pPr>
              <a:t>29.09.2026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7EDBD6E0-73B9-43AF-A265-7AF64C45FC1A}" type="slidenum">
              <a:rPr lang="ru-RU"/>
              <a:pPr lvl="0"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62FC4433-D2C1-4621-BA1E-BEF6CCE94761}" type="datetime1">
              <a:rPr lang="ru-RU"/>
              <a:pPr lvl="0">
                <a:defRPr/>
              </a:pPr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7EDBD6E0-73B9-43AF-A265-7AF64C45FC1A}" type="slidenum">
              <a:rPr lang="ru-RU"/>
              <a:pPr lvl="0"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62FC4433-D2C1-4621-BA1E-BEF6CCE94761}" type="datetime1">
              <a:rPr lang="ru-RU"/>
              <a:pPr lvl="0">
                <a:defRPr/>
              </a:pPr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7EDBD6E0-73B9-43AF-A265-7AF64C45FC1A}" type="slidenum">
              <a:rPr lang="ru-RU"/>
              <a:pPr lvl="0"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E1F1BE-E44A-449D-A799-7EB96E32B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9EEB84-975F-448C-9C3F-A58F730B30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B346F5-1348-40C7-83DF-1CE0CCB755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FC4433-D2C1-4621-BA1E-BEF6CCE94761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B1AB63-788D-42DA-9217-F40287F3C5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725B62-BDF8-4B99-9F88-FEED06716E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BD6E0-73B9-43AF-A265-7AF64C45F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4375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niso54.ru/metodsoprod/metod-chas/metodicheskaya-rabota-v-obrazovatelnoy-organizacii-vchera-segodnya-zavtra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edu54.ru/videocast/view/1713685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/>
          <p:nvPr/>
        </p:nvSpPr>
        <p:spPr>
          <a:xfrm>
            <a:off x="6456040" y="1268760"/>
            <a:ext cx="5400600" cy="2772308"/>
          </a:xfrm>
          <a:prstGeom prst="rect">
            <a:avLst/>
          </a:prstGeom>
        </p:spPr>
        <p:txBody>
          <a:bodyPr vert="horz" lIns="91440" tIns="45720" rIns="91440" bIns="4572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5600" b="1">
                <a:latin typeface="Myriad Pro"/>
                <a:cs typeface="Arial"/>
              </a:rPr>
              <a:t> </a:t>
            </a:r>
          </a:p>
        </p:txBody>
      </p:sp>
      <p:sp>
        <p:nvSpPr>
          <p:cNvPr id="5" name="Заголовок 1"/>
          <p:cNvSpPr txBox="1"/>
          <p:nvPr/>
        </p:nvSpPr>
        <p:spPr>
          <a:xfrm>
            <a:off x="6456040" y="5589240"/>
            <a:ext cx="5400600" cy="765000"/>
          </a:xfrm>
          <a:prstGeom prst="rect">
            <a:avLst/>
          </a:prstGeom>
        </p:spPr>
        <p:txBody>
          <a:bodyPr vert="horz" lIns="91440" tIns="45720" rIns="91440" bIns="4572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ru-RU" altLang="en-US" sz="2400" b="1" dirty="0" smtClean="0">
                <a:solidFill>
                  <a:schemeClr val="accent1">
                    <a:lumMod val="50000"/>
                  </a:schemeClr>
                </a:solidFill>
                <a:latin typeface="Myriad Pro"/>
                <a:cs typeface="Times New Roman"/>
              </a:rPr>
              <a:t>Мусийко Оксана Николаевна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Myriad Pro"/>
                <a:cs typeface="Times New Roman"/>
              </a:rPr>
              <a:t>,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Myriad Pro"/>
                <a:cs typeface="Times New Roman"/>
              </a:rPr>
              <a:t>старший методист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312024" y="908720"/>
            <a:ext cx="565262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defRPr/>
            </a:pP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Myriad Pro"/>
                <a:cs typeface="Times New Roman"/>
              </a:rPr>
              <a:t>Основные направления деятельности ШМО, РМО/ОМО в 2026/2027 учебном году</a:t>
            </a:r>
            <a:endParaRPr lang="ru-RU" sz="4000" b="1" dirty="0">
              <a:solidFill>
                <a:schemeClr val="accent1">
                  <a:lumMod val="75000"/>
                </a:schemeClr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idx="1"/>
          </p:nvPr>
        </p:nvSpPr>
        <p:spPr>
          <a:xfrm>
            <a:off x="695325" y="584684"/>
            <a:ext cx="10801350" cy="5484813"/>
          </a:xfrm>
        </p:spPr>
        <p:txBody>
          <a:bodyPr/>
          <a:lstStyle/>
          <a:p>
            <a:pPr marL="0" indent="0" algn="just">
              <a:buNone/>
            </a:pPr>
            <a:endParaRPr lang="ru-RU" sz="3200" b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32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Myriad Pro"/>
                <a:cs typeface="Times New Roman" pitchFamily="18" charset="0"/>
              </a:rPr>
              <a:t>«Важная задача стоит по развитию методических служб. Мы планируем, что в России будет выстроена единая система методического сопровождения системы образования», - сказал министр просвещения 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Myriad Pro"/>
                <a:cs typeface="Times New Roman" pitchFamily="18" charset="0"/>
              </a:rPr>
              <a:t>РФ 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Myriad Pro"/>
                <a:cs typeface="Times New Roman" pitchFamily="18" charset="0"/>
              </a:rPr>
              <a:t>Сергей 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Myriad Pro"/>
                <a:cs typeface="Times New Roman" pitchFamily="18" charset="0"/>
              </a:rPr>
              <a:t>Кравцов</a:t>
            </a:r>
          </a:p>
          <a:p>
            <a:pPr marL="0" indent="0" algn="just">
              <a:buNone/>
            </a:pPr>
            <a:endParaRPr lang="ru-RU" sz="3200" b="1" dirty="0" smtClean="0">
              <a:solidFill>
                <a:schemeClr val="accent3">
                  <a:lumMod val="50000"/>
                </a:schemeClr>
              </a:solidFill>
              <a:latin typeface="Myriad Pro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Myriad Pro"/>
                <a:cs typeface="Times New Roman" pitchFamily="18" charset="0"/>
              </a:rPr>
              <a:t>28 марта 2026 года</a:t>
            </a:r>
          </a:p>
          <a:p>
            <a:pPr marL="0" indent="0" algn="ctr">
              <a:buNone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Myriad Pro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8035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2" y="-1764"/>
            <a:ext cx="11773308" cy="1198516"/>
          </a:xfrm>
        </p:spPr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</a:pPr>
            <a:r>
              <a:rPr lang="ru-RU" sz="4000" b="1" dirty="0" smtClean="0">
                <a:solidFill>
                  <a:srgbClr val="525252"/>
                </a:solidFill>
              </a:rPr>
              <a:t>Нормативно-правовые основы деятельности МО</a:t>
            </a:r>
            <a:endParaRPr lang="ru-RU" sz="4000" b="1" dirty="0">
              <a:solidFill>
                <a:srgbClr val="525252"/>
              </a:solidFill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idx="1"/>
          </p:nvPr>
        </p:nvSpPr>
        <p:spPr>
          <a:xfrm>
            <a:off x="263352" y="1052736"/>
            <a:ext cx="11090448" cy="561662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Федеральный уровень</a:t>
            </a:r>
          </a:p>
          <a:p>
            <a:pPr marL="0" indent="0" algn="just">
              <a:buNone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Закон Российской Федерации от 10.07.1992 г. №3266-1 «Об образовании» (статьи 28, 29, 32, 55)</a:t>
            </a:r>
            <a:endParaRPr lang="ru-RU" dirty="0" smtClean="0">
              <a:solidFill>
                <a:schemeClr val="accent3">
                  <a:lumMod val="50000"/>
                </a:schemeClr>
              </a:solidFill>
              <a:latin typeface="Myriad Pro" pitchFamily="34" charset="0"/>
            </a:endParaRPr>
          </a:p>
          <a:p>
            <a:pPr marL="0" indent="0" algn="just">
              <a:buNone/>
            </a:pPr>
            <a:endParaRPr lang="ru-RU" dirty="0">
              <a:solidFill>
                <a:schemeClr val="accent3">
                  <a:lumMod val="50000"/>
                </a:schemeClr>
              </a:solidFill>
              <a:latin typeface="Myriad Pro" pitchFamily="34" charset="0"/>
            </a:endParaRPr>
          </a:p>
          <a:p>
            <a:pPr marL="0" indent="0" algn="just">
              <a:buNone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Федеральный закон от 26.07.2019 г. №232-ФЗ «О внесении изменений в Федеральный закон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«Об образовании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в Российской Федерации» и отдельные законодательные акты Российской Федерации в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связи с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изменением структуры федеральных органов исполнительной власти, осуществляющих полномочия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в сфере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образования и науки»</a:t>
            </a:r>
            <a:endParaRPr lang="ru-RU" dirty="0" smtClean="0">
              <a:solidFill>
                <a:schemeClr val="accent3">
                  <a:lumMod val="50000"/>
                </a:schemeClr>
              </a:solidFill>
              <a:latin typeface="Myriad Pro" pitchFamily="34" charset="0"/>
            </a:endParaRPr>
          </a:p>
          <a:p>
            <a:pPr marL="0" indent="0" algn="just">
              <a:buNone/>
            </a:pPr>
            <a:endParaRPr lang="ru-RU" dirty="0" smtClean="0">
              <a:solidFill>
                <a:schemeClr val="accent3">
                  <a:lumMod val="50000"/>
                </a:schemeClr>
              </a:solidFill>
              <a:latin typeface="Myriad Pro" pitchFamily="34" charset="0"/>
            </a:endParaRPr>
          </a:p>
          <a:p>
            <a:pPr marL="0" indent="0" algn="just">
              <a:buNone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Приказ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Министерства просвещения РФ от 27 ноября 2018 г. N 247 "Об утверждении Типового положения об учебно-методических объединениях в системе общего образования» ( изменения, приказ Министерства просвещения РФ от 30.09.2022 г. № 875) </a:t>
            </a:r>
            <a:endParaRPr lang="ru-RU" dirty="0" smtClean="0">
              <a:solidFill>
                <a:schemeClr val="accent3">
                  <a:lumMod val="50000"/>
                </a:schemeClr>
              </a:solidFill>
              <a:latin typeface="Myriad Pro" pitchFamily="34" charset="0"/>
            </a:endParaRPr>
          </a:p>
          <a:p>
            <a:pPr marL="0" indent="0">
              <a:buNone/>
            </a:pPr>
            <a:endParaRPr lang="ru-RU" dirty="0">
              <a:solidFill>
                <a:schemeClr val="accent3">
                  <a:lumMod val="50000"/>
                </a:schemeClr>
              </a:solidFill>
              <a:latin typeface="Myriad Pro" pitchFamily="34" charset="0"/>
            </a:endParaRPr>
          </a:p>
          <a:p>
            <a:endParaRPr lang="ru-RU" dirty="0"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65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340" y="-1764"/>
            <a:ext cx="11624090" cy="766468"/>
          </a:xfrm>
        </p:spPr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</a:pPr>
            <a:r>
              <a:rPr lang="ru-RU" sz="4000" b="1" dirty="0" smtClean="0">
                <a:solidFill>
                  <a:srgbClr val="525252"/>
                </a:solidFill>
              </a:rPr>
              <a:t>Нормативно-правовые основы деятельности МО</a:t>
            </a:r>
            <a:endParaRPr lang="ru-RU" sz="4000" b="1" dirty="0">
              <a:solidFill>
                <a:srgbClr val="525252"/>
              </a:solidFill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idx="1"/>
          </p:nvPr>
        </p:nvSpPr>
        <p:spPr>
          <a:xfrm>
            <a:off x="263352" y="764704"/>
            <a:ext cx="11737304" cy="609329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dirty="0" smtClean="0">
                <a:latin typeface="Myriad Pro" pitchFamily="34" charset="0"/>
              </a:rPr>
              <a:t>Региональный уровень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распоряжение Правительства Новосибирской области от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02.07. 2019 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№ 245-рп «О реализации мероприятий по созданию центров непрерывного повышения профессионального мастерства педагогических работников и центра оценки профессионального мастерства и квалификаций педагогов в рамках федерального проекта «Учитель будущего» национального проекта «Образование» на территории Новосибирской области»;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приказ Минобразования Новосибирской области от 23.07.2021 № 1813 «Об утверждении положения о создании и функционирования региональной системы научно-методического сопровождения педагогических работников и управленческих кадров Новосибирской области» (с изменениями от 03.12.2021 № 2736) 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приказ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министерства образования Новосибирской области от 28.03.2024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No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 521 «О создании регионального учебно-методического объединения  в  системе  общего  образования  Новосибирской  области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»;</a:t>
            </a:r>
            <a:endParaRPr lang="ru-RU" sz="2000" dirty="0">
              <a:solidFill>
                <a:schemeClr val="accent3">
                  <a:lumMod val="50000"/>
                </a:schemeClr>
              </a:solidFill>
              <a:latin typeface="Myriad Pro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письмо Минобразования НСО от 14.12.2021 г. № 13015-07/25 «О деятельности ММО»;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приказ ректора  ГАУ ДПО НСО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НИПКиПРО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 от 07.12.2021 № 1918 «О научно-методическом сопровождении муниципальных методических объединений в сфере образования Новосибирской области»;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«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План-график («дорожная карта») деятельности регионального  учебно-методического  объединения  в  системе  общего образования Новосибирской области» (утверждается ежегодно приказом ректора ГАУ ДПО НСО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НИПКиПРО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).</a:t>
            </a:r>
            <a:endParaRPr lang="ru-RU" sz="2000" dirty="0">
              <a:solidFill>
                <a:schemeClr val="accent3">
                  <a:lumMod val="50000"/>
                </a:schemeClr>
              </a:solidFill>
              <a:latin typeface="Myriad Pro" pitchFamily="34" charset="0"/>
            </a:endParaRPr>
          </a:p>
          <a:p>
            <a:endParaRPr lang="ru-RU" sz="2000" dirty="0"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428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2" y="-1764"/>
            <a:ext cx="11773308" cy="1198516"/>
          </a:xfrm>
        </p:spPr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</a:pPr>
            <a:r>
              <a:rPr lang="ru-RU" sz="4000" b="1" dirty="0" smtClean="0">
                <a:solidFill>
                  <a:srgbClr val="525252"/>
                </a:solidFill>
              </a:rPr>
              <a:t>Нормативно-правовые основы деятельности МО</a:t>
            </a:r>
            <a:endParaRPr lang="ru-RU" sz="4000" b="1" dirty="0">
              <a:solidFill>
                <a:srgbClr val="525252"/>
              </a:solidFill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idx="1"/>
          </p:nvPr>
        </p:nvSpPr>
        <p:spPr>
          <a:xfrm>
            <a:off x="335360" y="1052736"/>
            <a:ext cx="11018440" cy="5124227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yriad Pro" pitchFamily="34" charset="0"/>
              </a:rPr>
              <a:t>Муниципальный уровень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3000" b="1" dirty="0">
                <a:solidFill>
                  <a:srgbClr val="525252"/>
                </a:solidFill>
                <a:latin typeface="Myriad Pro" pitchFamily="34" charset="0"/>
              </a:rPr>
              <a:t>приказ департамента образования мэрии города Новосибирска от 31.05.2022 № 0482-од «Об утверждении Положения о муниципальной методической службе»;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3000" b="1" dirty="0" smtClean="0">
              <a:solidFill>
                <a:srgbClr val="525252"/>
              </a:solidFill>
              <a:latin typeface="Myriad Pro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3000" b="1" dirty="0" smtClean="0">
                <a:solidFill>
                  <a:srgbClr val="525252"/>
                </a:solidFill>
                <a:latin typeface="Myriad Pro" pitchFamily="34" charset="0"/>
              </a:rPr>
              <a:t>приказ </a:t>
            </a:r>
            <a:r>
              <a:rPr lang="ru-RU" sz="3000" b="1" dirty="0">
                <a:solidFill>
                  <a:srgbClr val="525252"/>
                </a:solidFill>
                <a:latin typeface="Myriad Pro" pitchFamily="34" charset="0"/>
              </a:rPr>
              <a:t>департамента образования мэрии города Новосибирска от 02.06.2022 № 0487-од «Об утверждении Положения о профессиональных объединениях педагогических работников и управленческих кадров муниципальных образовательных организаций»;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ru-RU" sz="3000" b="1" dirty="0" smtClean="0">
              <a:solidFill>
                <a:srgbClr val="525252"/>
              </a:solidFill>
              <a:latin typeface="Myriad Pro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3000" b="1" dirty="0" smtClean="0">
                <a:solidFill>
                  <a:srgbClr val="525252"/>
                </a:solidFill>
                <a:latin typeface="Myriad Pro" pitchFamily="34" charset="0"/>
              </a:rPr>
              <a:t>приказы </a:t>
            </a:r>
            <a:r>
              <a:rPr lang="ru-RU" sz="3000" b="1" dirty="0">
                <a:solidFill>
                  <a:srgbClr val="525252"/>
                </a:solidFill>
                <a:latin typeface="Myriad Pro" pitchFamily="34" charset="0"/>
              </a:rPr>
              <a:t>департамента образования мэрии города Новосибирска о муниципальных методических объединениях на …учебный год (ежегодно</a:t>
            </a:r>
            <a:r>
              <a:rPr lang="ru-RU" sz="3000" b="1" dirty="0" smtClean="0">
                <a:solidFill>
                  <a:srgbClr val="525252"/>
                </a:solidFill>
                <a:latin typeface="Myriad Pro" pitchFamily="34" charset="0"/>
              </a:rPr>
              <a:t>).</a:t>
            </a:r>
            <a:endParaRPr lang="ru-RU" sz="3000" b="1" dirty="0">
              <a:solidFill>
                <a:srgbClr val="525252"/>
              </a:solidFill>
              <a:latin typeface="Myriad Pro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3000" b="1" dirty="0" smtClean="0">
              <a:latin typeface="Myriad Pro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000" b="1" dirty="0" smtClean="0">
                <a:latin typeface="Myriad Pro" pitchFamily="34" charset="0"/>
              </a:rPr>
              <a:t>Институциональный уровень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3000" b="1" dirty="0">
                <a:solidFill>
                  <a:srgbClr val="525252"/>
                </a:solidFill>
                <a:latin typeface="Myriad Pro" pitchFamily="34" charset="0"/>
              </a:rPr>
              <a:t>ЛА ОО</a:t>
            </a:r>
          </a:p>
          <a:p>
            <a:pPr marL="0" indent="0" algn="just">
              <a:buNone/>
            </a:pPr>
            <a:endParaRPr lang="ru-RU" b="1" dirty="0" smtClean="0">
              <a:latin typeface="Myriad Pro" pitchFamily="34" charset="0"/>
            </a:endParaRPr>
          </a:p>
          <a:p>
            <a:endParaRPr lang="ru-RU" dirty="0"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72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idx="1"/>
          </p:nvPr>
        </p:nvSpPr>
        <p:spPr>
          <a:xfrm>
            <a:off x="695325" y="584684"/>
            <a:ext cx="10801350" cy="548481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Региональное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учебно-методическое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объединение</a:t>
            </a:r>
          </a:p>
          <a:p>
            <a:pPr marL="0" indent="0" algn="ctr">
              <a:buNone/>
            </a:pPr>
            <a:endParaRPr lang="ru-RU" dirty="0" smtClean="0">
              <a:latin typeface="Myriad Pro" pitchFamily="34" charset="0"/>
            </a:endParaRPr>
          </a:p>
          <a:p>
            <a:pPr marL="0" indent="0" algn="ctr">
              <a:buNone/>
            </a:pPr>
            <a:endParaRPr lang="ru-RU" dirty="0" smtClean="0">
              <a:latin typeface="Myriad Pro" pitchFamily="34" charset="0"/>
            </a:endParaRPr>
          </a:p>
          <a:p>
            <a:pPr marL="0" indent="0" algn="ctr">
              <a:buNone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Муниципальное методическое объединение (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ММО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)</a:t>
            </a:r>
          </a:p>
          <a:p>
            <a:pPr marL="0" indent="0" algn="ctr">
              <a:buNone/>
            </a:pPr>
            <a:endParaRPr lang="ru-RU" dirty="0" smtClean="0">
              <a:latin typeface="Myriad Pro" pitchFamily="34" charset="0"/>
            </a:endParaRPr>
          </a:p>
          <a:p>
            <a:pPr marL="0" indent="0" algn="ctr">
              <a:buNone/>
            </a:pPr>
            <a:endParaRPr lang="ru-RU" dirty="0" smtClean="0">
              <a:latin typeface="Myriad Pro" pitchFamily="34" charset="0"/>
            </a:endParaRPr>
          </a:p>
          <a:p>
            <a:pPr marL="0" indent="0" algn="ctr">
              <a:buNone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Районное/окружное методическое объединение (РМО)</a:t>
            </a:r>
          </a:p>
          <a:p>
            <a:pPr marL="0" indent="0" algn="ctr">
              <a:buNone/>
            </a:pPr>
            <a:endParaRPr lang="ru-RU" dirty="0" smtClean="0">
              <a:latin typeface="Myriad Pro" pitchFamily="34" charset="0"/>
            </a:endParaRPr>
          </a:p>
          <a:p>
            <a:pPr marL="0" indent="0" algn="ctr">
              <a:buNone/>
            </a:pPr>
            <a:endParaRPr lang="ru-RU" dirty="0" smtClean="0">
              <a:latin typeface="Myriad Pro" pitchFamily="34" charset="0"/>
            </a:endParaRPr>
          </a:p>
          <a:p>
            <a:pPr marL="0" indent="0" algn="ctr">
              <a:buNone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Школьное методическое объединение (ШМО)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Myriad Pro" pitchFamily="34" charset="0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5354136" y="1145797"/>
            <a:ext cx="484632" cy="5400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5354136" y="2787030"/>
            <a:ext cx="484632" cy="5400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5354136" y="4517232"/>
            <a:ext cx="484632" cy="5140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117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idx="4294967295"/>
          </p:nvPr>
        </p:nvSpPr>
        <p:spPr>
          <a:xfrm>
            <a:off x="0" y="1825625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Myriad Pro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6188754"/>
              </p:ext>
            </p:extLst>
          </p:nvPr>
        </p:nvGraphicFramePr>
        <p:xfrm>
          <a:off x="155340" y="152637"/>
          <a:ext cx="12241360" cy="6705365"/>
        </p:xfrm>
        <a:graphic>
          <a:graphicData uri="http://schemas.openxmlformats.org/drawingml/2006/table">
            <a:tbl>
              <a:tblPr firstRow="1" firstCol="1" bandRow="1"/>
              <a:tblGrid>
                <a:gridCol w="2759163">
                  <a:extLst>
                    <a:ext uri="{9D8B030D-6E8A-4147-A177-3AD203B41FA5}">
                      <a16:colId xmlns:a16="http://schemas.microsoft.com/office/drawing/2014/main" val="464994142"/>
                    </a:ext>
                  </a:extLst>
                </a:gridCol>
                <a:gridCol w="6023527">
                  <a:extLst>
                    <a:ext uri="{9D8B030D-6E8A-4147-A177-3AD203B41FA5}">
                      <a16:colId xmlns:a16="http://schemas.microsoft.com/office/drawing/2014/main" val="1926957159"/>
                    </a:ext>
                  </a:extLst>
                </a:gridCol>
                <a:gridCol w="3458670">
                  <a:extLst>
                    <a:ext uri="{9D8B030D-6E8A-4147-A177-3AD203B41FA5}">
                      <a16:colId xmlns:a16="http://schemas.microsoft.com/office/drawing/2014/main" val="1426629229"/>
                    </a:ext>
                  </a:extLst>
                </a:gridCol>
              </a:tblGrid>
              <a:tr h="56381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Мусийко Оксана </a:t>
                      </a:r>
                      <a:r>
                        <a:rPr lang="ru-RU" sz="16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Николаевна</a:t>
                      </a: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 </a:t>
                      </a:r>
                      <a:endParaRPr lang="ru-RU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98" marR="32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старший методист МАУ</a:t>
                      </a:r>
                      <a:r>
                        <a:rPr lang="ru-RU" sz="1600" b="1" spc="-2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ДПО</a:t>
                      </a:r>
                      <a:r>
                        <a:rPr lang="ru-RU" sz="1600" b="1" spc="-2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«НИСО»</a:t>
                      </a:r>
                      <a:endParaRPr lang="ru-RU" sz="1600" b="1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98" marR="32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куратор ММО</a:t>
                      </a:r>
                      <a:endParaRPr lang="ru-RU" sz="1600" b="1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98" marR="32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2350702"/>
                  </a:ext>
                </a:extLst>
              </a:tr>
              <a:tr h="6745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Кузьмина Наталья </a:t>
                      </a:r>
                      <a:r>
                        <a:rPr lang="ru-RU" sz="16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Александровна</a:t>
                      </a: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98" marR="32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учитель русского языка и литературы МАОУ «Гимназия № 1»</a:t>
                      </a:r>
                      <a:endParaRPr lang="ru-RU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98" marR="32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руководитель ММО</a:t>
                      </a:r>
                      <a:endParaRPr lang="ru-RU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98" marR="32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6687673"/>
                  </a:ext>
                </a:extLst>
              </a:tr>
              <a:tr h="56381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Таран Ольга Викторовна</a:t>
                      </a:r>
                      <a:endParaRPr lang="ru-RU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98" marR="32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учитель </a:t>
                      </a:r>
                      <a:r>
                        <a:rPr lang="ru-RU" sz="16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русского языка </a:t>
                      </a: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 литературы</a:t>
                      </a:r>
                      <a:endParaRPr lang="ru-RU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МБОУ</a:t>
                      </a:r>
                      <a:r>
                        <a:rPr lang="ru-RU" sz="1600" b="1" spc="-15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</a:t>
                      </a:r>
                      <a:r>
                        <a:rPr lang="ru-RU" sz="1600" b="1" spc="5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</a:t>
                      </a:r>
                      <a:r>
                        <a:rPr lang="ru-RU" sz="1600" b="1" spc="-1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98" marR="32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руководитель РМО Дзержинского района</a:t>
                      </a:r>
                      <a:endParaRPr lang="ru-RU" sz="1600" b="1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98" marR="32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9402461"/>
                  </a:ext>
                </a:extLst>
              </a:tr>
              <a:tr h="56381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Кимстач</a:t>
                      </a: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Ольга Александровна</a:t>
                      </a:r>
                      <a:endParaRPr lang="ru-RU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98" marR="32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учитель </a:t>
                      </a:r>
                      <a:r>
                        <a:rPr lang="ru-RU" sz="16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русского языка </a:t>
                      </a: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 литературы</a:t>
                      </a:r>
                      <a:endParaRPr lang="ru-RU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ОАНО СОШ «</a:t>
                      </a:r>
                      <a:r>
                        <a:rPr lang="ru-RU" sz="1600" b="1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Веритас</a:t>
                      </a: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98" marR="32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руководитель РМО Калининского района</a:t>
                      </a:r>
                      <a:endParaRPr lang="ru-RU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98" marR="32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5587799"/>
                  </a:ext>
                </a:extLst>
              </a:tr>
              <a:tr h="56381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Фроловская</a:t>
                      </a: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Екатерина Александровна</a:t>
                      </a:r>
                      <a:endParaRPr lang="ru-RU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98" marR="32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учитель </a:t>
                      </a:r>
                      <a:r>
                        <a:rPr lang="ru-RU" sz="16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русского языка </a:t>
                      </a: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 литературы МБОУ</a:t>
                      </a:r>
                      <a:r>
                        <a:rPr lang="ru-RU" sz="1600" b="1" spc="-15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</a:t>
                      </a:r>
                      <a:r>
                        <a:rPr lang="ru-RU" sz="1600" b="1" spc="5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</a:t>
                      </a:r>
                      <a:r>
                        <a:rPr lang="ru-RU" sz="1600" b="1" spc="-5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109</a:t>
                      </a:r>
                      <a:endParaRPr lang="ru-RU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98" marR="32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руководитель РМО Кировского района</a:t>
                      </a:r>
                      <a:endParaRPr lang="ru-RU" sz="1600" b="1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98" marR="32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600272"/>
                  </a:ext>
                </a:extLst>
              </a:tr>
              <a:tr h="56381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Захарова Наталья </a:t>
                      </a:r>
                      <a:r>
                        <a:rPr lang="ru-RU" sz="16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Владимировна</a:t>
                      </a: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98" marR="32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учитель </a:t>
                      </a:r>
                      <a:r>
                        <a:rPr lang="ru-RU" sz="16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русского языка </a:t>
                      </a: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 литературы МБОУ</a:t>
                      </a:r>
                      <a:r>
                        <a:rPr lang="ru-RU" sz="1600" b="1" spc="-1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spc="-1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6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Лицей</a:t>
                      </a:r>
                      <a:r>
                        <a:rPr lang="ru-RU" sz="1600" b="1" spc="5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6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136»</a:t>
                      </a:r>
                      <a:endParaRPr lang="ru-RU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98" marR="32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руководитель РМО </a:t>
                      </a:r>
                      <a:r>
                        <a:rPr lang="ru-RU" sz="16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Ленинского района</a:t>
                      </a:r>
                      <a:endParaRPr lang="ru-RU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98" marR="32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2415526"/>
                  </a:ext>
                </a:extLst>
              </a:tr>
              <a:tr h="56381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Ольховик Ольга Константиновна</a:t>
                      </a:r>
                      <a:endParaRPr lang="ru-RU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98" marR="32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учитель </a:t>
                      </a:r>
                      <a:r>
                        <a:rPr lang="ru-RU" sz="16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русского языка </a:t>
                      </a: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 литературы,</a:t>
                      </a:r>
                      <a:endParaRPr lang="ru-RU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зам.</a:t>
                      </a:r>
                      <a:r>
                        <a:rPr lang="ru-RU" sz="1600" b="1" spc="-1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директора</a:t>
                      </a:r>
                      <a:r>
                        <a:rPr lang="ru-RU" sz="1600" b="1" spc="16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УВР МАОУ</a:t>
                      </a:r>
                      <a:r>
                        <a:rPr lang="ru-RU" sz="1600" b="1" spc="-15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 №</a:t>
                      </a:r>
                      <a:r>
                        <a:rPr lang="ru-RU" sz="1600" b="1" spc="-1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216</a:t>
                      </a:r>
                      <a:endParaRPr lang="ru-RU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98" marR="32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руководитель РМО </a:t>
                      </a:r>
                      <a:endParaRPr lang="ru-RU" sz="1600" b="1" dirty="0" smtClean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Октябрьского района</a:t>
                      </a:r>
                      <a:endParaRPr lang="ru-RU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98" marR="32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2232519"/>
                  </a:ext>
                </a:extLst>
              </a:tr>
              <a:tr h="6745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Теплова Галина Александровна</a:t>
                      </a:r>
                      <a:endParaRPr lang="ru-RU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98" marR="32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учитель </a:t>
                      </a:r>
                      <a:r>
                        <a:rPr lang="ru-RU" sz="16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русского языка </a:t>
                      </a: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ru-RU" sz="16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литературы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МБОУ</a:t>
                      </a:r>
                      <a:r>
                        <a:rPr lang="ru-RU" sz="1600" b="1" spc="-1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Технический лицей</a:t>
                      </a:r>
                      <a:r>
                        <a:rPr lang="ru-RU" sz="1600" b="1" spc="-5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</a:t>
                      </a:r>
                      <a:r>
                        <a:rPr lang="ru-RU" sz="1600" b="1" spc="-5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128</a:t>
                      </a: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98" marR="32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руководитель РМО </a:t>
                      </a:r>
                      <a:endParaRPr lang="ru-RU" sz="1600" b="1" dirty="0" smtClean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Первомайского </a:t>
                      </a: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района</a:t>
                      </a:r>
                      <a:endParaRPr lang="ru-RU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98" marR="32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0660365"/>
                  </a:ext>
                </a:extLst>
              </a:tr>
              <a:tr h="56381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Вашкевич</a:t>
                      </a: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Елена Владимировна</a:t>
                      </a:r>
                      <a:endParaRPr lang="ru-RU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98" marR="32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учитель </a:t>
                      </a:r>
                      <a:r>
                        <a:rPr lang="ru-RU" sz="16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русского языка </a:t>
                      </a: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 литературы МБОУ</a:t>
                      </a:r>
                      <a:r>
                        <a:rPr lang="ru-RU" sz="1600" b="1" spc="-15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«Гимназия</a:t>
                      </a:r>
                      <a:r>
                        <a:rPr lang="ru-RU" sz="1600" b="1" spc="-5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</a:t>
                      </a:r>
                      <a:r>
                        <a:rPr lang="ru-RU" sz="1600" b="1" spc="-5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5»</a:t>
                      </a:r>
                      <a:endParaRPr lang="ru-RU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98" marR="32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руководитель РМО Советского района</a:t>
                      </a:r>
                      <a:endParaRPr lang="ru-RU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98" marR="32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4571633"/>
                  </a:ext>
                </a:extLst>
              </a:tr>
              <a:tr h="84571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Тищенко Елена </a:t>
                      </a:r>
                      <a:r>
                        <a:rPr lang="ru-RU" sz="16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Николаевна</a:t>
                      </a: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98" marR="32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учитель </a:t>
                      </a:r>
                      <a:r>
                        <a:rPr lang="ru-RU" sz="16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русского языка </a:t>
                      </a: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 литературы МАОУ «Гимназия № 1»</a:t>
                      </a:r>
                      <a:endParaRPr lang="ru-RU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98" marR="32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руководитель </a:t>
                      </a:r>
                      <a:r>
                        <a:rPr lang="ru-RU" sz="16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РМО ЦО</a:t>
                      </a:r>
                      <a:endParaRPr lang="ru-RU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98" marR="32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0262596"/>
                  </a:ext>
                </a:extLst>
              </a:tr>
              <a:tr h="56381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Донцова Мария </a:t>
                      </a:r>
                      <a:r>
                        <a:rPr lang="ru-RU" sz="16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Сергеевна</a:t>
                      </a: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98" marR="32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учитель </a:t>
                      </a:r>
                      <a:r>
                        <a:rPr lang="ru-RU" sz="16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русского языка </a:t>
                      </a: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 литературы МБОУ «СОШ № 159»</a:t>
                      </a:r>
                      <a:endParaRPr lang="ru-RU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98" marR="32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руководитель </a:t>
                      </a:r>
                      <a:r>
                        <a:rPr lang="ru-RU" sz="16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РМО ЦО</a:t>
                      </a:r>
                      <a:endParaRPr lang="ru-RU" sz="1600" b="1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998" marR="329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2077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43586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</a:pPr>
            <a:r>
              <a:rPr lang="ru-RU" sz="4800" b="1" dirty="0">
                <a:solidFill>
                  <a:schemeClr val="accent3">
                    <a:lumMod val="50000"/>
                  </a:schemeClr>
                </a:solidFill>
                <a:latin typeface="Calibri"/>
                <a:ea typeface="+mn-ea"/>
                <a:cs typeface="+mn-cs"/>
              </a:rPr>
              <a:t>ММО в системе </a:t>
            </a:r>
            <a:br>
              <a:rPr lang="ru-RU" sz="4800" b="1" dirty="0">
                <a:solidFill>
                  <a:schemeClr val="accent3">
                    <a:lumMod val="50000"/>
                  </a:schemeClr>
                </a:solidFill>
                <a:latin typeface="Calibri"/>
                <a:ea typeface="+mn-ea"/>
                <a:cs typeface="+mn-cs"/>
              </a:rPr>
            </a:br>
            <a:r>
              <a:rPr lang="ru-RU" sz="4800" b="1" dirty="0">
                <a:solidFill>
                  <a:schemeClr val="accent3">
                    <a:lumMod val="50000"/>
                  </a:schemeClr>
                </a:solidFill>
                <a:latin typeface="Calibri"/>
                <a:ea typeface="+mn-ea"/>
                <a:cs typeface="+mn-cs"/>
              </a:rPr>
              <a:t>муниципальной методической службы</a:t>
            </a:r>
            <a:r>
              <a:rPr lang="ru-RU" sz="4800" b="1" dirty="0">
                <a:solidFill>
                  <a:srgbClr val="7030A0"/>
                </a:solidFill>
                <a:latin typeface="Calibri"/>
                <a:ea typeface="+mn-ea"/>
                <a:cs typeface="+mn-cs"/>
              </a:rPr>
              <a:t/>
            </a:r>
            <a:br>
              <a:rPr lang="ru-RU" sz="4800" b="1" dirty="0">
                <a:solidFill>
                  <a:srgbClr val="7030A0"/>
                </a:solidFill>
                <a:latin typeface="Calibri"/>
                <a:ea typeface="+mn-ea"/>
                <a:cs typeface="+mn-cs"/>
              </a:rPr>
            </a:b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idx="1"/>
          </p:nvPr>
        </p:nvSpPr>
        <p:spPr>
          <a:xfrm>
            <a:off x="515380" y="1690688"/>
            <a:ext cx="10838420" cy="4942668"/>
          </a:xfrm>
        </p:spPr>
        <p:txBody>
          <a:bodyPr>
            <a:noAutofit/>
          </a:bodyPr>
          <a:lstStyle/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</a:rPr>
              <a:t>Профессиональные 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</a:rPr>
              <a:t>объединения педагогических работников и управленческих кадров муниципальной системы образования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</a:rPr>
              <a:t> – 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</a:rPr>
              <a:t>это общественно-профессиональные сообщества педагогических работников и управленческих кадров образовательных организаций, осуществляющие свою деятельность в рамках муниципальной методической службы (ММС) города Новосибирска и являющиеся ее структурными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</a:rPr>
              <a:t>компонентами.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Муниципальные 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методические объединения </a:t>
            </a:r>
            <a:r>
              <a:rPr lang="ru-RU" b="1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педагогических работников 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 управленческих кадров (ММО)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–  </a:t>
            </a:r>
            <a:r>
              <a:rPr lang="ru-RU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профессиональные объединения педагогов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и руководителей муниципальных образовательных организаций </a:t>
            </a:r>
            <a:r>
              <a:rPr lang="ru-RU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 целью повышения качества образования и роста профессионального мастерства.  </a:t>
            </a:r>
          </a:p>
          <a:p>
            <a:endParaRPr lang="ru-RU" dirty="0"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91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4800" b="1" dirty="0">
                <a:solidFill>
                  <a:schemeClr val="accent3">
                    <a:lumMod val="50000"/>
                  </a:schemeClr>
                </a:solidFill>
              </a:rPr>
              <a:t>Основные направления деятельности ММО </a:t>
            </a:r>
            <a:br>
              <a:rPr lang="ru-RU" sz="4800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4800" b="1" dirty="0">
                <a:solidFill>
                  <a:srgbClr val="002060"/>
                </a:solidFill>
                <a:latin typeface="Calibri"/>
                <a:ea typeface="+mn-ea"/>
                <a:cs typeface="+mn-cs"/>
              </a:rPr>
              <a:t/>
            </a:r>
            <a:br>
              <a:rPr lang="ru-RU" sz="4800" b="1" dirty="0">
                <a:solidFill>
                  <a:srgbClr val="002060"/>
                </a:solidFill>
                <a:latin typeface="Calibri"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6" name="Заголовок 1"/>
          <p:cNvSpPr>
            <a:spLocks noGrp="1"/>
          </p:cNvSpPr>
          <p:nvPr>
            <p:ph idx="1"/>
          </p:nvPr>
        </p:nvSpPr>
        <p:spPr>
          <a:xfrm>
            <a:off x="838200" y="1016732"/>
            <a:ext cx="10515600" cy="516023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 smtClean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Целью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деятельности профессиональных объединений является </a:t>
            </a:r>
            <a:r>
              <a:rPr lang="ru-RU" sz="2400" b="1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обеспечение условий для эффективного профессионального взаимодействия педагогических работников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муниципальной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системы образования, </a:t>
            </a:r>
            <a:r>
              <a:rPr lang="ru-RU" sz="2400" b="1" dirty="0" smtClean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повышения </a:t>
            </a:r>
            <a:r>
              <a:rPr lang="ru-RU" sz="2400" b="1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профессионального мастерства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b="1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распространение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творческих, инновационных </a:t>
            </a:r>
            <a:r>
              <a:rPr lang="ru-RU" sz="2400" b="1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инициатив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 целью </a:t>
            </a:r>
            <a:r>
              <a:rPr lang="ru-RU" sz="2400" b="1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повышения качества образования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а также </a:t>
            </a:r>
            <a:r>
              <a:rPr lang="ru-RU" sz="2400" b="1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синхронизация методической работы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 соответствии с задачами модернизации муниципальной системы образования.  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Определены 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основные направления деятельности ММО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: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Myriad Pro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EFF6923-4FD5-41AF-BDA6-3257EE61AD12}"/>
              </a:ext>
            </a:extLst>
          </p:cNvPr>
          <p:cNvSpPr/>
          <p:nvPr/>
        </p:nvSpPr>
        <p:spPr>
          <a:xfrm>
            <a:off x="335360" y="4258200"/>
            <a:ext cx="4230000" cy="765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u="sng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Информационно-методическое</a:t>
            </a:r>
            <a:r>
              <a:rPr lang="ru-RU" b="1" i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направление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C39CF0B-A915-4AA1-85DD-28EFAFB3CBF7}"/>
              </a:ext>
            </a:extLst>
          </p:cNvPr>
          <p:cNvSpPr/>
          <p:nvPr/>
        </p:nvSpPr>
        <p:spPr>
          <a:xfrm>
            <a:off x="1451484" y="5609282"/>
            <a:ext cx="4230000" cy="765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Экспертно-аналитическое </a:t>
            </a:r>
            <a:r>
              <a:rPr lang="ru-RU" b="1" i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направление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56274F5-508B-4C0B-A2B8-AD5F1200B9B8}"/>
              </a:ext>
            </a:extLst>
          </p:cNvPr>
          <p:cNvSpPr/>
          <p:nvPr/>
        </p:nvSpPr>
        <p:spPr>
          <a:xfrm>
            <a:off x="7624040" y="4252200"/>
            <a:ext cx="4230000" cy="765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Организационно-методическое направление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FAC8A9C-AECF-4300-A80C-9F38C2414A09}"/>
              </a:ext>
            </a:extLst>
          </p:cNvPr>
          <p:cNvSpPr/>
          <p:nvPr/>
        </p:nvSpPr>
        <p:spPr>
          <a:xfrm>
            <a:off x="6600056" y="5605706"/>
            <a:ext cx="4230000" cy="765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Консультационное направление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449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idx="1"/>
          </p:nvPr>
        </p:nvSpPr>
        <p:spPr>
          <a:xfrm>
            <a:off x="119336" y="138500"/>
            <a:ext cx="12072664" cy="6530860"/>
          </a:xfrm>
        </p:spPr>
        <p:txBody>
          <a:bodyPr>
            <a:norm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Деятельность 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ММО включает: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solidFill>
                  <a:srgbClr val="525252"/>
                </a:solidFill>
              </a:rPr>
              <a:t>направления и форматы, заданные региональным оператором </a:t>
            </a:r>
            <a:br>
              <a:rPr lang="ru-RU" dirty="0">
                <a:solidFill>
                  <a:srgbClr val="525252"/>
                </a:solidFill>
              </a:rPr>
            </a:br>
            <a:r>
              <a:rPr lang="ru-RU" dirty="0">
                <a:solidFill>
                  <a:srgbClr val="525252"/>
                </a:solidFill>
              </a:rPr>
              <a:t>(ГАУ ДПО НСО </a:t>
            </a:r>
            <a:r>
              <a:rPr lang="ru-RU" dirty="0" err="1">
                <a:solidFill>
                  <a:srgbClr val="525252"/>
                </a:solidFill>
              </a:rPr>
              <a:t>НИПКиПРО</a:t>
            </a:r>
            <a:r>
              <a:rPr lang="ru-RU" dirty="0">
                <a:solidFill>
                  <a:srgbClr val="525252"/>
                </a:solidFill>
              </a:rPr>
              <a:t>);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solidFill>
                  <a:srgbClr val="525252"/>
                </a:solidFill>
              </a:rPr>
              <a:t>направления и форматы, заданные Учредителем  </a:t>
            </a:r>
            <a:endParaRPr lang="ru-RU" dirty="0" smtClean="0">
              <a:solidFill>
                <a:srgbClr val="525252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525252"/>
                </a:solidFill>
              </a:rPr>
              <a:t>(</a:t>
            </a:r>
            <a:r>
              <a:rPr lang="ru-RU" dirty="0">
                <a:solidFill>
                  <a:srgbClr val="525252"/>
                </a:solidFill>
              </a:rPr>
              <a:t>ДО мэрии г. Новосибирска);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dirty="0" smtClean="0">
                <a:solidFill>
                  <a:srgbClr val="525252"/>
                </a:solidFill>
              </a:rPr>
              <a:t>направления </a:t>
            </a:r>
            <a:r>
              <a:rPr lang="ru-RU" dirty="0">
                <a:solidFill>
                  <a:srgbClr val="525252"/>
                </a:solidFill>
              </a:rPr>
              <a:t>и форматы, определенные спецификой ММО.</a:t>
            </a:r>
            <a:endParaRPr lang="ru-RU" sz="3200" b="1" dirty="0" smtClean="0">
              <a:solidFill>
                <a:srgbClr val="525252"/>
              </a:solidFill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3200" b="1" dirty="0">
              <a:solidFill>
                <a:schemeClr val="accent3">
                  <a:lumMod val="50000"/>
                </a:schemeClr>
              </a:solidFill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Для 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>эффективной организации деятельности ММО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единые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подходы </a:t>
            </a:r>
            <a:r>
              <a:rPr lang="ru-RU" dirty="0">
                <a:solidFill>
                  <a:srgbClr val="C00000"/>
                </a:solidFill>
              </a:rPr>
              <a:t>к структуре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ММО, РМО, МО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ОО;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единые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подходы </a:t>
            </a:r>
            <a:r>
              <a:rPr lang="ru-RU" dirty="0">
                <a:solidFill>
                  <a:srgbClr val="C00000"/>
                </a:solidFill>
              </a:rPr>
              <a:t>к планированию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деятельности ММО, РМО, МО ОО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(каскадная система планирования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);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dirty="0" smtClean="0">
                <a:solidFill>
                  <a:srgbClr val="C00000"/>
                </a:solidFill>
              </a:rPr>
              <a:t>поддержка </a:t>
            </a:r>
            <a:r>
              <a:rPr lang="ru-RU" dirty="0">
                <a:solidFill>
                  <a:srgbClr val="C00000"/>
                </a:solidFill>
              </a:rPr>
              <a:t>деятельности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РМО на уровне района, МО на уровне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ОО;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создание </a:t>
            </a:r>
            <a:r>
              <a:rPr lang="ru-RU" dirty="0">
                <a:solidFill>
                  <a:srgbClr val="525252"/>
                </a:solidFill>
              </a:rPr>
              <a:t>кустовых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 МО для ОО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с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малой численностью педагогических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работников.</a:t>
            </a:r>
            <a:endParaRPr lang="ru-RU" sz="2400" dirty="0">
              <a:solidFill>
                <a:schemeClr val="accent3">
                  <a:lumMod val="50000"/>
                </a:schemeClr>
              </a:solidFill>
              <a:latin typeface="Myriad Pro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676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idx="1"/>
          </p:nvPr>
        </p:nvSpPr>
        <p:spPr>
          <a:xfrm>
            <a:off x="695325" y="584684"/>
            <a:ext cx="10801350" cy="5484813"/>
          </a:xfrm>
        </p:spPr>
        <p:txBody>
          <a:bodyPr/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Myriad Pro"/>
              </a:rPr>
              <a:t>Каскадная система планирования</a:t>
            </a:r>
          </a:p>
          <a:p>
            <a:pPr marL="0" indent="0" algn="ctr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1000" y="1352448"/>
            <a:ext cx="216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План работы ММО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396000" y="1272946"/>
            <a:ext cx="7452528" cy="49500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Направления и мероприятия, заданные регионом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96000" y="1767946"/>
            <a:ext cx="7452528" cy="671053"/>
          </a:xfrm>
          <a:prstGeom prst="rect">
            <a:avLst/>
          </a:prstGeom>
          <a:solidFill>
            <a:schemeClr val="bg2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Направления и мероприятия, заданные Учредителем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1000" y="3621001"/>
            <a:ext cx="216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План работы РМО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396000" y="3699000"/>
            <a:ext cx="7452528" cy="752998"/>
          </a:xfrm>
          <a:prstGeom prst="rect">
            <a:avLst/>
          </a:prstGeom>
          <a:solidFill>
            <a:schemeClr val="bg2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Направления и мероприятия, учитывающие специфику района (округа)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1000" y="5474055"/>
            <a:ext cx="216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План работы МО ОО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396000" y="5552052"/>
            <a:ext cx="7452528" cy="752999"/>
          </a:xfrm>
          <a:prstGeom prst="rect">
            <a:avLst/>
          </a:prstGeom>
          <a:solidFill>
            <a:schemeClr val="bg2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Направления и мероприятия, учитывающие специфику образовательной организации</a:t>
            </a:r>
          </a:p>
        </p:txBody>
      </p:sp>
    </p:spTree>
    <p:extLst>
      <p:ext uri="{BB962C8B-B14F-4D97-AF65-F5344CB8AC3E}">
        <p14:creationId xmlns:p14="http://schemas.microsoft.com/office/powerpoint/2010/main" val="117891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idx="1"/>
          </p:nvPr>
        </p:nvSpPr>
        <p:spPr>
          <a:xfrm>
            <a:off x="695325" y="584684"/>
            <a:ext cx="10801350" cy="5484813"/>
          </a:xfrm>
        </p:spPr>
        <p:txBody>
          <a:bodyPr>
            <a:normAutofit fontScale="92500" lnSpcReduction="10000"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Myriad Pro"/>
              </a:rPr>
              <a:t>Важно учесть при планировании работы:</a:t>
            </a:r>
          </a:p>
          <a:p>
            <a:pPr marL="342900" lvl="0" indent="-342900" algn="just">
              <a:lnSpc>
                <a:spcPct val="100000"/>
              </a:lnSpc>
              <a:spcBef>
                <a:spcPts val="0"/>
              </a:spcBef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Myriad Pro"/>
                <a:ea typeface="Times New Roman" panose="02020603050405020304" pitchFamily="18" charset="0"/>
              </a:rPr>
              <a:t>План мероприятий («дорожная карта») по повышению качества образования в муниципальных общеобразовательных организациях, подведомственных департаменту образования мэрии города Новосибирска, на 2025-2027 гг. , утвержденный министром образования Новосибирской области и  заместителем мэра города Новосибирска 31.03.2025 г. </a:t>
            </a:r>
          </a:p>
          <a:p>
            <a:pPr marL="342900" lvl="0" indent="-342900" algn="just">
              <a:lnSpc>
                <a:spcPct val="100000"/>
              </a:lnSpc>
              <a:spcBef>
                <a:spcPts val="0"/>
              </a:spcBef>
            </a:pPr>
            <a:endParaRPr lang="ru-RU" sz="2400" b="1" dirty="0">
              <a:solidFill>
                <a:schemeClr val="accent3">
                  <a:lumMod val="50000"/>
                </a:schemeClr>
              </a:solidFill>
              <a:latin typeface="Myriad Pro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Bef>
                <a:spcPts val="0"/>
              </a:spcBef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Myriad Pro"/>
                <a:ea typeface="Times New Roman" panose="02020603050405020304" pitchFamily="18" charset="0"/>
              </a:rPr>
              <a:t>План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Myriad Pro"/>
                <a:ea typeface="Times New Roman" panose="02020603050405020304" pitchFamily="18" charset="0"/>
              </a:rPr>
              <a:t>мероприятий по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Myriad Pro"/>
                <a:ea typeface="Times New Roman" panose="02020603050405020304" pitchFamily="18" charset="0"/>
              </a:rPr>
              <a:t>реализации Основ государственной языковой политики Российской Федерации на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Myriad Pro"/>
                <a:ea typeface="Times New Roman" panose="02020603050405020304" pitchFamily="18" charset="0"/>
              </a:rPr>
              <a:t>территории Новосибирской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Myriad Pro"/>
                <a:ea typeface="Times New Roman" panose="02020603050405020304" pitchFamily="18" charset="0"/>
              </a:rPr>
              <a:t>области на 2026-2030 годы,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Myriad Pro"/>
                <a:ea typeface="Times New Roman" panose="02020603050405020304" pitchFamily="18" charset="0"/>
              </a:rPr>
              <a:t>утвержденный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Myriad Pro"/>
                <a:ea typeface="Times New Roman" panose="02020603050405020304" pitchFamily="18" charset="0"/>
              </a:rPr>
              <a:t>заместителем губернатора Новосибирской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Myriad Pro"/>
                <a:ea typeface="Times New Roman" panose="02020603050405020304" pitchFamily="18" charset="0"/>
              </a:rPr>
              <a:t>области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Myriad Pro"/>
                <a:ea typeface="Times New Roman" panose="02020603050405020304" pitchFamily="18" charset="0"/>
              </a:rPr>
              <a:t>03.07.2026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Myriad Pro"/>
                <a:ea typeface="Times New Roman" panose="02020603050405020304" pitchFamily="18" charset="0"/>
              </a:rPr>
              <a:t>г.</a:t>
            </a:r>
          </a:p>
          <a:p>
            <a:pPr marL="342900" lvl="0" indent="-342900" algn="just">
              <a:lnSpc>
                <a:spcPct val="100000"/>
              </a:lnSpc>
              <a:spcBef>
                <a:spcPts val="0"/>
              </a:spcBef>
            </a:pPr>
            <a:endParaRPr lang="ru-RU" sz="2400" b="1" dirty="0">
              <a:solidFill>
                <a:schemeClr val="accent3">
                  <a:lumMod val="50000"/>
                </a:schemeClr>
              </a:solidFill>
              <a:latin typeface="Myriad Pro"/>
            </a:endParaRPr>
          </a:p>
          <a:p>
            <a:pPr marL="342900" lvl="0" indent="-342900" algn="just">
              <a:lnSpc>
                <a:spcPct val="100000"/>
              </a:lnSpc>
              <a:spcBef>
                <a:spcPts val="0"/>
              </a:spcBef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Myriad Pro"/>
                <a:ea typeface="Times New Roman" panose="02020603050405020304" pitchFamily="18" charset="0"/>
              </a:rPr>
              <a:t>Реализация Концепции исторического просвещения.</a:t>
            </a:r>
            <a:endParaRPr lang="ru-RU" sz="2400" b="1" dirty="0" smtClean="0">
              <a:solidFill>
                <a:schemeClr val="accent3">
                  <a:lumMod val="50000"/>
                </a:schemeClr>
              </a:solidFill>
              <a:latin typeface="Myriad Pro"/>
              <a:ea typeface="Times New Roman" panose="02020603050405020304" pitchFamily="18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400" b="1" dirty="0" smtClean="0">
              <a:solidFill>
                <a:schemeClr val="accent3">
                  <a:lumMod val="50000"/>
                </a:schemeClr>
              </a:solidFill>
              <a:latin typeface="Myriad Pro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Bef>
                <a:spcPts val="0"/>
              </a:spcBef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Myriad Pro"/>
              </a:rPr>
              <a:t>Реализация единой модели профориентации.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latin typeface="Myriad Pro"/>
            </a:endParaRPr>
          </a:p>
          <a:p>
            <a:pPr marL="0" indent="0" algn="ctr">
              <a:buNone/>
            </a:pPr>
            <a:endParaRPr lang="ru-RU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957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idx="1"/>
          </p:nvPr>
        </p:nvSpPr>
        <p:spPr>
          <a:xfrm>
            <a:off x="695325" y="584684"/>
            <a:ext cx="10801350" cy="548481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>
                <a:solidFill>
                  <a:srgbClr val="525252"/>
                </a:solidFill>
                <a:latin typeface="Myriad Pro"/>
                <a:cs typeface="Times New Roman" pitchFamily="18" charset="0"/>
              </a:rPr>
              <a:t>План мероприятий («дорожная карта») по повышению качества образования в муниципальных общеобразовательных организациях, подведомственных департаменту образования мэрии города Новосибирска, на 2025-2027 гг. , утвержденный министром образования Новосибирской области и  заместителем мэра города Новосибирска 31.03.2025 г. </a:t>
            </a:r>
          </a:p>
          <a:p>
            <a:pPr marL="0" indent="0" algn="just">
              <a:buNone/>
            </a:pPr>
            <a:endParaRPr lang="ru-RU" sz="2400" dirty="0" smtClean="0">
              <a:solidFill>
                <a:srgbClr val="525252"/>
              </a:solidFill>
              <a:latin typeface="Myriad Pro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2400" dirty="0" smtClean="0">
              <a:solidFill>
                <a:srgbClr val="525252"/>
              </a:solidFill>
              <a:latin typeface="Myriad Pro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2400" dirty="0">
              <a:solidFill>
                <a:srgbClr val="525252"/>
              </a:solidFill>
              <a:latin typeface="Myriad Pro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400" dirty="0" smtClean="0">
                <a:solidFill>
                  <a:srgbClr val="525252"/>
                </a:solidFill>
                <a:latin typeface="Myriad Pro"/>
                <a:cs typeface="Times New Roman" pitchFamily="18" charset="0"/>
              </a:rPr>
              <a:t>Проект </a:t>
            </a:r>
            <a:r>
              <a:rPr lang="ru-RU" sz="2400" dirty="0">
                <a:solidFill>
                  <a:srgbClr val="525252"/>
                </a:solidFill>
                <a:latin typeface="Myriad Pro"/>
                <a:cs typeface="Times New Roman" pitchFamily="18" charset="0"/>
              </a:rPr>
              <a:t>документа, содержащего </a:t>
            </a:r>
            <a:r>
              <a:rPr lang="ru-RU" sz="2400" u="sng" dirty="0">
                <a:solidFill>
                  <a:srgbClr val="C00000"/>
                </a:solidFill>
                <a:latin typeface="Myriad Pro"/>
                <a:cs typeface="Times New Roman" pitchFamily="18" charset="0"/>
              </a:rPr>
              <a:t>целевые </a:t>
            </a:r>
            <a:r>
              <a:rPr lang="ru-RU" sz="2400" u="sng" dirty="0" smtClean="0">
                <a:solidFill>
                  <a:srgbClr val="C00000"/>
                </a:solidFill>
                <a:latin typeface="Myriad Pro"/>
                <a:cs typeface="Times New Roman" pitchFamily="18" charset="0"/>
              </a:rPr>
              <a:t>показатели </a:t>
            </a:r>
            <a:r>
              <a:rPr lang="ru-RU" sz="2400" dirty="0" smtClean="0">
                <a:solidFill>
                  <a:srgbClr val="525252"/>
                </a:solidFill>
                <a:latin typeface="Myriad Pro"/>
                <a:cs typeface="Times New Roman" pitchFamily="18" charset="0"/>
              </a:rPr>
              <a:t>организации </a:t>
            </a:r>
            <a:r>
              <a:rPr lang="ru-RU" sz="2400" dirty="0">
                <a:solidFill>
                  <a:srgbClr val="525252"/>
                </a:solidFill>
                <a:latin typeface="Myriad Pro"/>
                <a:cs typeface="Times New Roman" pitchFamily="18" charset="0"/>
              </a:rPr>
              <a:t>на уровне ОО и муниципалитета в </a:t>
            </a:r>
            <a:r>
              <a:rPr lang="ru-RU" sz="2400" dirty="0" smtClean="0">
                <a:solidFill>
                  <a:srgbClr val="525252"/>
                </a:solidFill>
                <a:latin typeface="Myriad Pro"/>
                <a:cs typeface="Times New Roman" pitchFamily="18" charset="0"/>
              </a:rPr>
              <a:t>целом системной </a:t>
            </a:r>
            <a:r>
              <a:rPr lang="ru-RU" sz="2400" dirty="0">
                <a:solidFill>
                  <a:srgbClr val="525252"/>
                </a:solidFill>
                <a:latin typeface="Myriad Pro"/>
                <a:cs typeface="Times New Roman" pitchFamily="18" charset="0"/>
              </a:rPr>
              <a:t>методической работы по учебным </a:t>
            </a:r>
            <a:r>
              <a:rPr lang="ru-RU" sz="2400" dirty="0" smtClean="0">
                <a:solidFill>
                  <a:srgbClr val="525252"/>
                </a:solidFill>
                <a:latin typeface="Myriad Pro"/>
                <a:cs typeface="Times New Roman" pitchFamily="18" charset="0"/>
              </a:rPr>
              <a:t>предметам и </a:t>
            </a:r>
            <a:r>
              <a:rPr lang="ru-RU" sz="2400" dirty="0">
                <a:solidFill>
                  <a:srgbClr val="525252"/>
                </a:solidFill>
                <a:latin typeface="Myriad Pro"/>
                <a:cs typeface="Times New Roman" pitchFamily="18" charset="0"/>
              </a:rPr>
              <a:t>профессиональному развитию педагогических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rgbClr val="525252"/>
                </a:solidFill>
                <a:latin typeface="Myriad Pro"/>
                <a:cs typeface="Times New Roman" pitchFamily="18" charset="0"/>
              </a:rPr>
              <a:t>работников, включающий </a:t>
            </a:r>
            <a:r>
              <a:rPr lang="ru-RU" sz="2400" u="sng" dirty="0" smtClean="0">
                <a:solidFill>
                  <a:srgbClr val="C00000"/>
                </a:solidFill>
                <a:latin typeface="Myriad Pro"/>
                <a:cs typeface="Times New Roman" pitchFamily="18" charset="0"/>
              </a:rPr>
              <a:t>алгоритм</a:t>
            </a:r>
            <a:r>
              <a:rPr lang="ru-RU" sz="2400" dirty="0" smtClean="0">
                <a:solidFill>
                  <a:srgbClr val="C00000"/>
                </a:solidFill>
                <a:latin typeface="Myriad Pro"/>
                <a:cs typeface="Times New Roman" pitchFamily="18" charset="0"/>
              </a:rPr>
              <a:t> совершенствования качества </a:t>
            </a:r>
            <a:r>
              <a:rPr lang="ru-RU" sz="2400" dirty="0">
                <a:solidFill>
                  <a:srgbClr val="C00000"/>
                </a:solidFill>
                <a:latin typeface="Myriad Pro"/>
                <a:cs typeface="Times New Roman" pitchFamily="18" charset="0"/>
              </a:rPr>
              <a:t>урока</a:t>
            </a:r>
            <a:r>
              <a:rPr lang="ru-RU" sz="2400" dirty="0">
                <a:solidFill>
                  <a:srgbClr val="525252"/>
                </a:solidFill>
                <a:latin typeface="Myriad Pro"/>
                <a:cs typeface="Times New Roman" pitchFamily="18" charset="0"/>
              </a:rPr>
              <a:t>* в ОО муниципального </a:t>
            </a:r>
            <a:r>
              <a:rPr lang="ru-RU" sz="2400" dirty="0" smtClean="0">
                <a:solidFill>
                  <a:srgbClr val="525252"/>
                </a:solidFill>
                <a:latin typeface="Myriad Pro"/>
                <a:cs typeface="Times New Roman" pitchFamily="18" charset="0"/>
              </a:rPr>
              <a:t>образования.</a:t>
            </a:r>
            <a:endParaRPr lang="ru-RU" sz="2400" dirty="0">
              <a:solidFill>
                <a:srgbClr val="525252"/>
              </a:solidFill>
              <a:latin typeface="Myriad Pro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582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E2B475D0-B01B-4906-BC64-412EC0B9BB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408" y="512676"/>
            <a:ext cx="10549172" cy="5880311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000" b="1" dirty="0" smtClean="0">
                <a:solidFill>
                  <a:srgbClr val="525252"/>
                </a:solidFill>
                <a:latin typeface="Myriad Pro" pitchFamily="34" charset="0"/>
                <a:cs typeface="Times New Roman" panose="02020603050405020304" pitchFamily="18" charset="0"/>
              </a:rPr>
              <a:t>Изучение </a:t>
            </a:r>
            <a:r>
              <a:rPr lang="ru-RU" sz="3000" b="1" dirty="0">
                <a:solidFill>
                  <a:srgbClr val="525252"/>
                </a:solidFill>
                <a:latin typeface="Myriad Pro" pitchFamily="34" charset="0"/>
                <a:cs typeface="Times New Roman" panose="02020603050405020304" pitchFamily="18" charset="0"/>
              </a:rPr>
              <a:t>открытых и доступных информационных ресурсов по организации методической </a:t>
            </a:r>
            <a:r>
              <a:rPr lang="ru-RU" sz="3000" b="1" dirty="0" smtClean="0">
                <a:solidFill>
                  <a:srgbClr val="525252"/>
                </a:solidFill>
                <a:latin typeface="Myriad Pro" pitchFamily="34" charset="0"/>
                <a:cs typeface="Times New Roman" panose="02020603050405020304" pitchFamily="18" charset="0"/>
              </a:rPr>
              <a:t>работы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000" b="1" dirty="0" smtClean="0">
                <a:solidFill>
                  <a:srgbClr val="525252"/>
                </a:solidFill>
                <a:latin typeface="Myriad Pro" pitchFamily="34" charset="0"/>
                <a:cs typeface="Times New Roman" panose="02020603050405020304" pitchFamily="18" charset="0"/>
              </a:rPr>
              <a:t> </a:t>
            </a:r>
            <a:r>
              <a:rPr lang="ru-RU" sz="3000" b="1" dirty="0">
                <a:solidFill>
                  <a:srgbClr val="525252"/>
                </a:solidFill>
                <a:latin typeface="Myriad Pro" pitchFamily="34" charset="0"/>
                <a:cs typeface="Times New Roman" panose="02020603050405020304" pitchFamily="18" charset="0"/>
              </a:rPr>
              <a:t>в ОО города </a:t>
            </a:r>
            <a:r>
              <a:rPr lang="ru-RU" sz="3000" b="1" dirty="0" smtClean="0">
                <a:solidFill>
                  <a:srgbClr val="525252"/>
                </a:solidFill>
                <a:latin typeface="Myriad Pro" pitchFamily="34" charset="0"/>
                <a:cs typeface="Times New Roman" panose="02020603050405020304" pitchFamily="18" charset="0"/>
              </a:rPr>
              <a:t>Новосибирска 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3000" dirty="0">
              <a:solidFill>
                <a:srgbClr val="525252"/>
              </a:solidFill>
              <a:latin typeface="Myriad Pro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000" dirty="0" smtClean="0">
                <a:solidFill>
                  <a:srgbClr val="525252"/>
                </a:solidFill>
                <a:latin typeface="Myriad Pro" pitchFamily="34" charset="0"/>
                <a:cs typeface="Times New Roman" panose="02020603050405020304" pitchFamily="18" charset="0"/>
              </a:rPr>
              <a:t>Цель изучения: оценка открытых информационных ресурсов по организации методической системы в ОО  г. Новосибирска.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000" dirty="0" smtClean="0">
                <a:solidFill>
                  <a:srgbClr val="525252"/>
                </a:solidFill>
                <a:latin typeface="Myriad Pro" pitchFamily="34" charset="0"/>
                <a:cs typeface="Times New Roman" panose="02020603050405020304" pitchFamily="18" charset="0"/>
              </a:rPr>
              <a:t>Период проведения: апрель 2026 г.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3000" dirty="0">
              <a:solidFill>
                <a:srgbClr val="525252"/>
              </a:solidFill>
              <a:latin typeface="Myriad Pro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000" dirty="0" smtClean="0">
                <a:solidFill>
                  <a:srgbClr val="525252"/>
                </a:solidFill>
                <a:latin typeface="Myriad Pro" pitchFamily="34" charset="0"/>
                <a:cs typeface="Times New Roman" panose="02020603050405020304" pitchFamily="18" charset="0"/>
              </a:rPr>
              <a:t>Выводы: 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000" dirty="0" smtClean="0">
                <a:solidFill>
                  <a:srgbClr val="525252"/>
                </a:solidFill>
                <a:latin typeface="Myriad Pro" pitchFamily="34" charset="0"/>
                <a:cs typeface="Times New Roman" panose="02020603050405020304" pitchFamily="18" charset="0"/>
              </a:rPr>
              <a:t>в 59 (28%) ОО созданы страницы, посвященные методической работе;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000" dirty="0" smtClean="0">
                <a:solidFill>
                  <a:srgbClr val="525252"/>
                </a:solidFill>
                <a:latin typeface="Myriad Pro" pitchFamily="34" charset="0"/>
                <a:cs typeface="Times New Roman" panose="02020603050405020304" pitchFamily="18" charset="0"/>
              </a:rPr>
              <a:t>в 96 (46%) ОО представлена информация о профессиональных объединениях педагогов. </a:t>
            </a:r>
            <a:endParaRPr lang="ru-RU" sz="3000" dirty="0">
              <a:solidFill>
                <a:srgbClr val="525252"/>
              </a:solidFill>
              <a:latin typeface="Myriad Pro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653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5556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E2B475D0-B01B-4906-BC64-412EC0B9BB1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ru-RU" sz="2200" b="1" dirty="0">
              <a:ln w="11430"/>
              <a:solidFill>
                <a:srgbClr val="C00000"/>
              </a:solidFill>
              <a:latin typeface="Myriad Pro" pitchFamily="34" charset="0"/>
              <a:cs typeface="Times New Roman" pitchFamily="18" charset="0"/>
            </a:endParaRPr>
          </a:p>
          <a:p>
            <a:pPr algn="ctr">
              <a:buNone/>
            </a:pPr>
            <a:endParaRPr lang="ru-RU" sz="3200" dirty="0">
              <a:ln w="11430"/>
              <a:solidFill>
                <a:srgbClr val="C00000"/>
              </a:solidFill>
              <a:latin typeface="Myriad Pro" pitchFamily="34" charset="0"/>
              <a:cs typeface="Times New Roman" pitchFamily="18" charset="0"/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ru-RU" sz="2400" b="1" dirty="0">
              <a:solidFill>
                <a:srgbClr val="FF0000"/>
              </a:solidFill>
              <a:latin typeface="Myriad Pro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4000" dirty="0">
                <a:latin typeface="Myriad Pro" pitchFamily="34" charset="0"/>
                <a:hlinkClick r:id="rId3"/>
              </a:rPr>
              <a:t>https</a:t>
            </a:r>
            <a:r>
              <a:rPr lang="en-US" sz="4000" dirty="0" smtClean="0">
                <a:latin typeface="Myriad Pro" pitchFamily="34" charset="0"/>
                <a:hlinkClick r:id="rId3"/>
              </a:rPr>
              <a:t>://</a:t>
            </a:r>
            <a:endParaRPr lang="ru-RU" sz="4000" dirty="0">
              <a:latin typeface="Myriad Pro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5843972" y="620688"/>
            <a:ext cx="5509828" cy="55562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>
              <a:latin typeface="Myriad Pro" pitchFamily="34" charset="0"/>
              <a:hlinkClick r:id="rId3"/>
            </a:endParaRPr>
          </a:p>
          <a:p>
            <a:pPr marL="0" indent="0">
              <a:buNone/>
            </a:pPr>
            <a:r>
              <a:rPr lang="ru-RU" sz="2400" b="1" dirty="0" smtClean="0">
                <a:solidFill>
                  <a:srgbClr val="525252"/>
                </a:solidFill>
              </a:rPr>
              <a:t>17.06.2026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525252"/>
                </a:solidFill>
              </a:rPr>
              <a:t>«Методическая </a:t>
            </a:r>
            <a:r>
              <a:rPr lang="ru-RU" sz="2400" b="1" dirty="0">
                <a:solidFill>
                  <a:srgbClr val="525252"/>
                </a:solidFill>
              </a:rPr>
              <a:t>работа в образовательной организации: вчера, сегодня, завтра»</a:t>
            </a:r>
          </a:p>
          <a:p>
            <a:pPr marL="0" indent="0">
              <a:buNone/>
            </a:pPr>
            <a:r>
              <a:rPr lang="en-US" sz="2400" dirty="0" smtClean="0">
                <a:latin typeface="Myriad Pro" pitchFamily="34" charset="0"/>
                <a:hlinkClick r:id="rId3"/>
              </a:rPr>
              <a:t>niso54.ru/</a:t>
            </a:r>
            <a:r>
              <a:rPr lang="en-US" sz="2400" dirty="0" err="1" smtClean="0">
                <a:latin typeface="Myriad Pro" pitchFamily="34" charset="0"/>
                <a:hlinkClick r:id="rId3"/>
              </a:rPr>
              <a:t>metodsoprod</a:t>
            </a:r>
            <a:r>
              <a:rPr lang="en-US" sz="2400" dirty="0" smtClean="0">
                <a:latin typeface="Myriad Pro" pitchFamily="34" charset="0"/>
                <a:hlinkClick r:id="rId3"/>
              </a:rPr>
              <a:t>/</a:t>
            </a:r>
            <a:r>
              <a:rPr lang="en-US" sz="2400" dirty="0" err="1" smtClean="0">
                <a:latin typeface="Myriad Pro" pitchFamily="34" charset="0"/>
                <a:hlinkClick r:id="rId3"/>
              </a:rPr>
              <a:t>metod-chas</a:t>
            </a:r>
            <a:r>
              <a:rPr lang="en-US" sz="2400" dirty="0" smtClean="0">
                <a:latin typeface="Myriad Pro" pitchFamily="34" charset="0"/>
                <a:hlinkClick r:id="rId3"/>
              </a:rPr>
              <a:t>/metodicheskaya-rabota-v-obrazovatelnoy-organizacii-vchera-segodnya-zavtra</a:t>
            </a:r>
            <a:endParaRPr lang="en-US" sz="2400" dirty="0">
              <a:latin typeface="Myriad Pro" pitchFamily="34" charset="0"/>
            </a:endParaRP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08" y="152636"/>
            <a:ext cx="40785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0891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4384" cy="687611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 b="1" kern="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/>
              </a:rPr>
              <a:t>Дорожная карта по повышению качества образования в ОО г. </a:t>
            </a:r>
            <a:r>
              <a:rPr lang="ru-RU" sz="3200" b="1" kern="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/>
              </a:rPr>
              <a:t>Новосибирска</a:t>
            </a:r>
            <a:endParaRPr lang="ru-RU" sz="3200" b="1" dirty="0">
              <a:solidFill>
                <a:schemeClr val="accent3">
                  <a:lumMod val="50000"/>
                </a:schemeClr>
              </a:solidFill>
              <a:latin typeface="Myriad Pro"/>
              <a:cs typeface="Times New Roman"/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idx="1"/>
          </p:nvPr>
        </p:nvSpPr>
        <p:spPr>
          <a:xfrm>
            <a:off x="299356" y="1340767"/>
            <a:ext cx="11215854" cy="1080121"/>
          </a:xfrm>
        </p:spPr>
        <p:txBody>
          <a:bodyPr>
            <a:normAutofit lnSpcReduction="10000"/>
          </a:bodyPr>
          <a:lstStyle/>
          <a:p>
            <a:pPr marL="0" lvl="0" indent="0" algn="just">
              <a:buNone/>
            </a:pPr>
            <a:r>
              <a:rPr lang="ru-RU" sz="2600" b="1" dirty="0" smtClean="0">
                <a:solidFill>
                  <a:schemeClr val="accent3">
                    <a:lumMod val="50000"/>
                  </a:schemeClr>
                </a:solidFill>
                <a:latin typeface="Myriad Pro"/>
              </a:rPr>
              <a:t>п.5  </a:t>
            </a:r>
            <a:r>
              <a:rPr lang="ru-RU" sz="2600" b="1" dirty="0" smtClean="0">
                <a:solidFill>
                  <a:schemeClr val="accent3">
                    <a:lumMod val="50000"/>
                  </a:schemeClr>
                </a:solidFill>
                <a:latin typeface="Myriad Pro"/>
                <a:ea typeface="Arial" panose="020B0604020202020204" pitchFamily="34" charset="0"/>
                <a:cs typeface="Arial" panose="020B0604020202020204" pitchFamily="34" charset="0"/>
              </a:rPr>
              <a:t>Организация </a:t>
            </a:r>
            <a:r>
              <a:rPr lang="ru-RU" sz="2600" b="1" dirty="0">
                <a:solidFill>
                  <a:schemeClr val="accent3">
                    <a:lumMod val="50000"/>
                  </a:schemeClr>
                </a:solidFill>
                <a:latin typeface="Myriad Pro"/>
                <a:ea typeface="Arial" panose="020B0604020202020204" pitchFamily="34" charset="0"/>
                <a:cs typeface="Arial" panose="020B0604020202020204" pitchFamily="34" charset="0"/>
              </a:rPr>
              <a:t>на уровне ОО и муниципалитета в целом системной методической работы по учебным предметам и профессиональному развитию педагогических работников</a:t>
            </a:r>
            <a:r>
              <a:rPr lang="ru-RU" sz="2600" b="1" dirty="0">
                <a:solidFill>
                  <a:schemeClr val="accent3">
                    <a:lumMod val="50000"/>
                  </a:schemeClr>
                </a:solidFill>
                <a:latin typeface="Myriad Pro"/>
                <a:ea typeface="Times New Roman" panose="02020603050405020304" pitchFamily="18" charset="0"/>
              </a:rPr>
              <a:t> </a:t>
            </a:r>
            <a:endParaRPr lang="ru-RU" sz="2600" dirty="0">
              <a:solidFill>
                <a:schemeClr val="accent3">
                  <a:lumMod val="50000"/>
                </a:schemeClr>
              </a:solidFill>
              <a:latin typeface="Myriad Pro"/>
            </a:endParaRPr>
          </a:p>
          <a:p>
            <a:pPr marL="0" indent="0">
              <a:buNone/>
              <a:defRPr/>
            </a:pP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43672" y="2420889"/>
            <a:ext cx="600032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Myriad Pro"/>
                <a:ea typeface="+mn-ea"/>
                <a:cs typeface="Arial"/>
              </a:rPr>
              <a:t>Целевые показатели </a:t>
            </a:r>
            <a:r>
              <a:rPr kumimoji="0" lang="ru-RU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Myriad Pro"/>
                <a:ea typeface="+mn-ea"/>
                <a:cs typeface="Arial"/>
              </a:rPr>
              <a:t>п</a:t>
            </a:r>
            <a:r>
              <a:rPr kumimoji="0" lang="ru-RU" sz="2600" b="1" i="0" u="none" strike="noStrike" kern="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Myriad Pro"/>
                <a:ea typeface="+mn-ea"/>
                <a:cs typeface="Arial"/>
              </a:rPr>
              <a:t>. </a:t>
            </a:r>
            <a:r>
              <a:rPr kumimoji="0" lang="ru-RU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Myriad Pro"/>
                <a:ea typeface="+mn-ea"/>
                <a:cs typeface="Arial"/>
              </a:rPr>
              <a:t>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A5A5A5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5453" y="2708919"/>
            <a:ext cx="11721207" cy="3913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Myriad Pro"/>
                <a:ea typeface="+mn-ea"/>
                <a:cs typeface="Arial"/>
              </a:rPr>
              <a:t>8. Доля педагогов, имеющих базовое </a:t>
            </a:r>
            <a:r>
              <a:rPr kumimoji="0" lang="ru-RU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Myriad Pro"/>
                <a:ea typeface="+mn-ea"/>
                <a:cs typeface="Arial"/>
              </a:rPr>
              <a:t>педагогическое </a:t>
            </a:r>
            <a:r>
              <a:rPr kumimoji="0" lang="ru-RU" sz="2200" b="1" i="0" u="none" strike="noStrike" kern="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Myriad Pro"/>
                <a:ea typeface="+mn-ea"/>
                <a:cs typeface="Arial"/>
              </a:rPr>
              <a:t>образование по </a:t>
            </a:r>
            <a:r>
              <a:rPr kumimoji="0" lang="ru-RU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Myriad Pro"/>
                <a:ea typeface="+mn-ea"/>
                <a:cs typeface="Arial"/>
              </a:rPr>
              <a:t>предмету.</a:t>
            </a:r>
            <a:endParaRPr kumimoji="0" lang="ru-RU" sz="2200" b="1" i="0" u="none" strike="noStrike" kern="0" cap="none" spc="0" normalizeH="0" baseline="0" noProof="0" dirty="0">
              <a:ln>
                <a:noFill/>
              </a:ln>
              <a:solidFill>
                <a:srgbClr val="A5A5A5">
                  <a:lumMod val="50000"/>
                </a:srgbClr>
              </a:solidFill>
              <a:effectLst/>
              <a:uLnTx/>
              <a:uFillTx/>
              <a:latin typeface="Myriad Pro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Myriad Pro"/>
                <a:ea typeface="+mn-ea"/>
                <a:cs typeface="Arial"/>
              </a:rPr>
              <a:t>9. Доля педагогов, имеющих непедагогическое образование, соответствующее </a:t>
            </a:r>
            <a:r>
              <a:rPr kumimoji="0" lang="ru-RU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Myriad Pro"/>
                <a:ea typeface="+mn-ea"/>
                <a:cs typeface="Arial"/>
              </a:rPr>
              <a:t>предмету.</a:t>
            </a:r>
            <a:endParaRPr kumimoji="0" lang="ru-RU" sz="2200" b="1" i="0" u="none" strike="noStrike" kern="0" cap="none" spc="0" normalizeH="0" baseline="0" noProof="0" dirty="0">
              <a:ln>
                <a:noFill/>
              </a:ln>
              <a:solidFill>
                <a:srgbClr val="A5A5A5">
                  <a:lumMod val="50000"/>
                </a:srgbClr>
              </a:solidFill>
              <a:effectLst/>
              <a:uLnTx/>
              <a:uFillTx/>
              <a:latin typeface="Myriad Pro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Myriad Pro"/>
                <a:ea typeface="+mn-ea"/>
                <a:cs typeface="Arial"/>
              </a:rPr>
              <a:t>10. Доля педагогов, имеющих образование, не соответствующее предмету (переподготовка</a:t>
            </a:r>
            <a:r>
              <a:rPr kumimoji="0" lang="ru-RU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Myriad Pro"/>
                <a:ea typeface="+mn-ea"/>
                <a:cs typeface="Arial"/>
              </a:rPr>
              <a:t>).</a:t>
            </a:r>
            <a:endParaRPr kumimoji="0" lang="ru-RU" sz="2200" b="1" i="0" u="none" strike="noStrike" kern="0" cap="none" spc="0" normalizeH="0" baseline="0" noProof="0" dirty="0">
              <a:ln>
                <a:noFill/>
              </a:ln>
              <a:solidFill>
                <a:srgbClr val="A5A5A5">
                  <a:lumMod val="50000"/>
                </a:srgbClr>
              </a:solidFill>
              <a:effectLst/>
              <a:uLnTx/>
              <a:uFillTx/>
              <a:latin typeface="Myriad Pro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sng" strike="noStrike" kern="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Myriad Pro"/>
                <a:ea typeface="+mn-ea"/>
                <a:cs typeface="Arial"/>
              </a:rPr>
              <a:t>11. Уровень организации методической работы в муниципальной системе образования, реализуемой по алгоритмам, определяемый с учётом выборочной </a:t>
            </a:r>
            <a:r>
              <a:rPr kumimoji="0" lang="ru-RU" sz="2200" b="1" i="0" u="sng" strike="noStrike" kern="0" cap="none" spc="0" normalizeH="0" baseline="0" noProof="0" dirty="0" smtClean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Myriad Pro"/>
                <a:ea typeface="+mn-ea"/>
                <a:cs typeface="Arial"/>
              </a:rPr>
              <a:t>проверки.</a:t>
            </a:r>
            <a:endParaRPr kumimoji="0" lang="ru-RU" sz="2200" b="1" i="0" u="sng" strike="noStrike" kern="0" cap="none" spc="0" normalizeH="0" baseline="0" noProof="0" dirty="0">
              <a:ln>
                <a:noFill/>
              </a:ln>
              <a:solidFill>
                <a:srgbClr val="A5A5A5">
                  <a:lumMod val="50000"/>
                </a:srgbClr>
              </a:solidFill>
              <a:effectLst/>
              <a:uLnTx/>
              <a:uFillTx/>
              <a:latin typeface="Myriad Pro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strike="noStrike" kern="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Myriad Pro"/>
                <a:ea typeface="+mn-ea"/>
                <a:cs typeface="Arial"/>
              </a:rPr>
              <a:t>12. Доля ОО, которые по результатам оценки эффективности методической работы и профессионального развития </a:t>
            </a:r>
            <a:r>
              <a:rPr kumimoji="0" lang="ru-RU" sz="2200" b="1" i="0" strike="noStrike" kern="0" cap="none" spc="0" normalizeH="0" baseline="0" noProof="0" dirty="0" smtClean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Myriad Pro"/>
                <a:ea typeface="+mn-ea"/>
                <a:cs typeface="Arial"/>
              </a:rPr>
              <a:t>педагогических </a:t>
            </a:r>
            <a:r>
              <a:rPr kumimoji="0" lang="ru-RU" sz="2200" b="1" i="0" strike="noStrike" kern="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Myriad Pro"/>
                <a:ea typeface="+mn-ea"/>
                <a:cs typeface="Arial"/>
              </a:rPr>
              <a:t>работников подтвердили высокую </a:t>
            </a:r>
            <a:r>
              <a:rPr kumimoji="0" lang="ru-RU" sz="2200" b="1" i="0" strike="noStrike" kern="0" cap="none" spc="0" normalizeH="0" baseline="0" noProof="0" dirty="0" smtClean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Myriad Pro"/>
                <a:ea typeface="+mn-ea"/>
                <a:cs typeface="Arial"/>
              </a:rPr>
              <a:t>эффективность.</a:t>
            </a:r>
            <a:endParaRPr kumimoji="0" lang="ru-RU" sz="2200" b="1" i="0" strike="noStrike" kern="0" cap="none" spc="0" normalizeH="0" baseline="0" noProof="0" dirty="0">
              <a:ln>
                <a:noFill/>
              </a:ln>
              <a:solidFill>
                <a:srgbClr val="A5A5A5">
                  <a:lumMod val="50000"/>
                </a:srgbClr>
              </a:solidFill>
              <a:effectLst/>
              <a:uLnTx/>
              <a:uFillTx/>
              <a:latin typeface="Myriad Pro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0316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152637"/>
            <a:ext cx="10515600" cy="1116123"/>
          </a:xfrm>
        </p:spPr>
        <p:txBody>
          <a:bodyPr>
            <a:normAutofit/>
          </a:bodyPr>
          <a:lstStyle/>
          <a:p>
            <a:pPr algn="ctr"/>
            <a:r>
              <a:rPr lang="ru-RU" sz="3200" b="1" kern="0" dirty="0" smtClean="0">
                <a:solidFill>
                  <a:schemeClr val="accent3">
                    <a:lumMod val="50000"/>
                  </a:schemeClr>
                </a:solidFill>
                <a:latin typeface="Calibri"/>
                <a:cs typeface="Arial"/>
              </a:rPr>
              <a:t>Определение уровня </a:t>
            </a:r>
            <a:r>
              <a:rPr lang="ru-RU" sz="3200" b="1" kern="0" dirty="0">
                <a:solidFill>
                  <a:schemeClr val="accent3">
                    <a:lumMod val="50000"/>
                  </a:schemeClr>
                </a:solidFill>
                <a:latin typeface="Calibri"/>
                <a:cs typeface="Arial"/>
              </a:rPr>
              <a:t>организации методической работы (высокий, средний, низкий</a:t>
            </a:r>
            <a:r>
              <a:rPr lang="ru-RU" sz="3200" b="1" kern="0" dirty="0" smtClean="0">
                <a:solidFill>
                  <a:schemeClr val="accent3">
                    <a:lumMod val="50000"/>
                  </a:schemeClr>
                </a:solidFill>
                <a:latin typeface="Calibri"/>
                <a:cs typeface="Arial"/>
              </a:rPr>
              <a:t>)</a:t>
            </a:r>
            <a:endParaRPr lang="ru-RU" sz="3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E2B475D0-B01B-4906-BC64-412EC0B9BB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717740" cy="4351338"/>
          </a:xfrm>
        </p:spPr>
        <p:txBody>
          <a:bodyPr>
            <a:normAutofit fontScale="92500" lnSpcReduction="10000"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u="sng" kern="0" dirty="0" smtClean="0">
                <a:solidFill>
                  <a:schemeClr val="accent3">
                    <a:lumMod val="50000"/>
                  </a:schemeClr>
                </a:solidFill>
                <a:cs typeface="Arial"/>
              </a:rPr>
              <a:t>1. Обеспечение </a:t>
            </a:r>
            <a:r>
              <a:rPr lang="ru-RU" sz="2400" b="1" u="sng" kern="0" dirty="0">
                <a:solidFill>
                  <a:schemeClr val="accent3">
                    <a:lumMod val="50000"/>
                  </a:schemeClr>
                </a:solidFill>
                <a:cs typeface="Arial"/>
              </a:rPr>
              <a:t>работы ММО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u="sng" kern="0" dirty="0">
                <a:solidFill>
                  <a:schemeClr val="accent3">
                    <a:lumMod val="50000"/>
                  </a:schemeClr>
                </a:solidFill>
                <a:cs typeface="Arial"/>
              </a:rPr>
              <a:t> и ШМО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2400" b="1" kern="0" dirty="0">
              <a:solidFill>
                <a:schemeClr val="accent3">
                  <a:lumMod val="50000"/>
                </a:schemeClr>
              </a:solidFill>
              <a:cs typeface="Arial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kern="0" dirty="0" smtClean="0">
                <a:solidFill>
                  <a:schemeClr val="accent3">
                    <a:lumMod val="50000"/>
                  </a:schemeClr>
                </a:solidFill>
                <a:cs typeface="Arial"/>
              </a:rPr>
              <a:t>1.1</a:t>
            </a:r>
            <a:r>
              <a:rPr lang="ru-RU" sz="2400" b="1" kern="0" dirty="0">
                <a:solidFill>
                  <a:schemeClr val="accent3">
                    <a:lumMod val="50000"/>
                  </a:schemeClr>
                </a:solidFill>
                <a:cs typeface="Arial"/>
              </a:rPr>
              <a:t>. Созданы и эффективно работают </a:t>
            </a:r>
            <a:r>
              <a:rPr lang="ru-RU" sz="2400" b="1" kern="0" dirty="0" smtClean="0">
                <a:solidFill>
                  <a:schemeClr val="accent3">
                    <a:lumMod val="50000"/>
                  </a:schemeClr>
                </a:solidFill>
                <a:cs typeface="Arial"/>
              </a:rPr>
              <a:t>ММО.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2400" b="1" kern="0" dirty="0">
              <a:solidFill>
                <a:schemeClr val="accent3">
                  <a:lumMod val="50000"/>
                </a:schemeClr>
              </a:solidFill>
              <a:cs typeface="Arial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kern="0" dirty="0">
                <a:solidFill>
                  <a:schemeClr val="accent3">
                    <a:lumMod val="50000"/>
                  </a:schemeClr>
                </a:solidFill>
                <a:cs typeface="Arial"/>
              </a:rPr>
              <a:t>1.2. Созданы и эффективно работают </a:t>
            </a:r>
            <a:r>
              <a:rPr lang="ru-RU" sz="2400" b="1" kern="0" dirty="0" smtClean="0">
                <a:solidFill>
                  <a:schemeClr val="accent3">
                    <a:lumMod val="50000"/>
                  </a:schemeClr>
                </a:solidFill>
                <a:cs typeface="Arial"/>
              </a:rPr>
              <a:t>ШМО. </a:t>
            </a:r>
            <a:endParaRPr lang="ru-RU" sz="2400" b="1" kern="0" dirty="0">
              <a:solidFill>
                <a:schemeClr val="accent3">
                  <a:lumMod val="50000"/>
                </a:schemeClr>
              </a:solidFill>
              <a:cs typeface="Arial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2400" b="1" kern="0" dirty="0">
              <a:solidFill>
                <a:schemeClr val="accent3">
                  <a:lumMod val="50000"/>
                </a:schemeClr>
              </a:solidFill>
              <a:cs typeface="Arial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2400" b="1" kern="0" dirty="0">
              <a:solidFill>
                <a:schemeClr val="accent3">
                  <a:lumMod val="50000"/>
                </a:schemeClr>
              </a:solidFill>
              <a:cs typeface="Arial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i="1" kern="0" dirty="0">
                <a:solidFill>
                  <a:schemeClr val="accent3">
                    <a:lumMod val="50000"/>
                  </a:schemeClr>
                </a:solidFill>
                <a:cs typeface="Arial"/>
              </a:rPr>
              <a:t>Реализуется Алгоритм совершенствования урока (ОО)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ru-RU" sz="2200" dirty="0" smtClean="0">
              <a:ln w="11430"/>
              <a:solidFill>
                <a:schemeClr val="accent3">
                  <a:lumMod val="50000"/>
                </a:schemeClr>
              </a:solidFill>
              <a:latin typeface="Myriad Pro" pitchFamily="34" charset="0"/>
              <a:cs typeface="Times New Roman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4000" b="1" dirty="0">
              <a:ln w="11430"/>
              <a:solidFill>
                <a:schemeClr val="accent3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yriad Pro" pitchFamily="34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4000" dirty="0">
              <a:latin typeface="Myriad Pro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u="sng" kern="0" dirty="0">
                <a:solidFill>
                  <a:schemeClr val="accent3">
                    <a:lumMod val="50000"/>
                  </a:schemeClr>
                </a:solidFill>
                <a:latin typeface="Myriad Pro"/>
                <a:cs typeface="Arial"/>
              </a:rPr>
              <a:t>2. Обеспечение непрерывного профессионального развития </a:t>
            </a:r>
            <a:r>
              <a:rPr lang="ru-RU" sz="2400" b="1" u="sng" kern="0" dirty="0" err="1">
                <a:solidFill>
                  <a:schemeClr val="accent3">
                    <a:lumMod val="50000"/>
                  </a:schemeClr>
                </a:solidFill>
                <a:latin typeface="Myriad Pro"/>
                <a:cs typeface="Arial"/>
              </a:rPr>
              <a:t>пед</a:t>
            </a:r>
            <a:r>
              <a:rPr lang="ru-RU" sz="2400" b="1" u="sng" kern="0" dirty="0">
                <a:solidFill>
                  <a:schemeClr val="accent3">
                    <a:lumMod val="50000"/>
                  </a:schemeClr>
                </a:solidFill>
                <a:latin typeface="Myriad Pro"/>
                <a:cs typeface="Arial"/>
              </a:rPr>
              <a:t>. работников в ОО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2400" b="1" kern="0" dirty="0">
              <a:solidFill>
                <a:schemeClr val="accent3">
                  <a:lumMod val="50000"/>
                </a:schemeClr>
              </a:solidFill>
              <a:latin typeface="Myriad Pro"/>
              <a:cs typeface="Arial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kern="0" dirty="0">
                <a:solidFill>
                  <a:schemeClr val="accent3">
                    <a:lumMod val="50000"/>
                  </a:schemeClr>
                </a:solidFill>
                <a:latin typeface="Myriad Pro"/>
                <a:cs typeface="Arial"/>
              </a:rPr>
              <a:t>2.1. Диагностика и устранение профессиональных дефицитов педагогических </a:t>
            </a:r>
            <a:r>
              <a:rPr lang="ru-RU" sz="2400" b="1" kern="0" dirty="0" smtClean="0">
                <a:solidFill>
                  <a:schemeClr val="accent3">
                    <a:lumMod val="50000"/>
                  </a:schemeClr>
                </a:solidFill>
                <a:latin typeface="Myriad Pro"/>
                <a:cs typeface="Arial"/>
              </a:rPr>
              <a:t>работников.</a:t>
            </a:r>
            <a:endParaRPr lang="ru-RU" sz="2400" b="1" kern="0" dirty="0">
              <a:solidFill>
                <a:schemeClr val="accent3">
                  <a:lumMod val="50000"/>
                </a:schemeClr>
              </a:solidFill>
              <a:latin typeface="Myriad Pro"/>
              <a:cs typeface="Arial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2400" b="1" kern="0" dirty="0" smtClean="0">
              <a:solidFill>
                <a:schemeClr val="accent3">
                  <a:lumMod val="50000"/>
                </a:schemeClr>
              </a:solidFill>
              <a:latin typeface="Myriad Pro"/>
              <a:cs typeface="Arial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kern="0" dirty="0" smtClean="0">
                <a:solidFill>
                  <a:schemeClr val="accent3">
                    <a:lumMod val="50000"/>
                  </a:schemeClr>
                </a:solidFill>
                <a:latin typeface="Myriad Pro"/>
                <a:cs typeface="Arial"/>
              </a:rPr>
              <a:t>2.2</a:t>
            </a:r>
            <a:r>
              <a:rPr lang="ru-RU" sz="2400" b="1" kern="0" dirty="0">
                <a:solidFill>
                  <a:schemeClr val="accent3">
                    <a:lumMod val="50000"/>
                  </a:schemeClr>
                </a:solidFill>
                <a:latin typeface="Myriad Pro"/>
                <a:cs typeface="Arial"/>
              </a:rPr>
              <a:t>. Обеспечено совершенствование качества образования во всех </a:t>
            </a:r>
            <a:r>
              <a:rPr lang="ru-RU" sz="2400" b="1" kern="0" dirty="0" smtClean="0">
                <a:solidFill>
                  <a:schemeClr val="accent3">
                    <a:lumMod val="50000"/>
                  </a:schemeClr>
                </a:solidFill>
                <a:latin typeface="Myriad Pro"/>
                <a:cs typeface="Arial"/>
              </a:rPr>
              <a:t>ОО.</a:t>
            </a:r>
            <a:endParaRPr lang="ru-RU" sz="2400" b="1" kern="0" dirty="0">
              <a:solidFill>
                <a:schemeClr val="accent3">
                  <a:lumMod val="50000"/>
                </a:schemeClr>
              </a:solidFill>
              <a:latin typeface="Myriad Pro"/>
              <a:cs typeface="Arial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2400" b="1" i="1" kern="0" dirty="0" smtClean="0">
              <a:solidFill>
                <a:schemeClr val="accent3">
                  <a:lumMod val="50000"/>
                </a:schemeClr>
              </a:solidFill>
              <a:latin typeface="Myriad Pro"/>
              <a:cs typeface="Arial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i="1" kern="0" dirty="0" smtClean="0">
                <a:solidFill>
                  <a:schemeClr val="accent3">
                    <a:lumMod val="50000"/>
                  </a:schemeClr>
                </a:solidFill>
                <a:latin typeface="Myriad Pro"/>
                <a:cs typeface="Arial"/>
              </a:rPr>
              <a:t>Реализуется </a:t>
            </a:r>
            <a:r>
              <a:rPr lang="ru-RU" sz="2400" b="1" i="1" kern="0" dirty="0">
                <a:solidFill>
                  <a:schemeClr val="accent3">
                    <a:lumMod val="50000"/>
                  </a:schemeClr>
                </a:solidFill>
                <a:latin typeface="Myriad Pro"/>
                <a:cs typeface="Arial"/>
              </a:rPr>
              <a:t>Алгоритм совершенствования урока (МОУО)</a:t>
            </a:r>
          </a:p>
          <a:p>
            <a:endParaRPr lang="ru-RU" dirty="0">
              <a:solidFill>
                <a:schemeClr val="accent3">
                  <a:lumMod val="50000"/>
                </a:schemeClr>
              </a:solidFill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10914903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kern="0" dirty="0" smtClean="0">
                <a:solidFill>
                  <a:srgbClr val="A5A5A5">
                    <a:lumMod val="50000"/>
                  </a:srgbClr>
                </a:solidFill>
                <a:latin typeface="Calibri"/>
                <a:ea typeface="+mn-ea"/>
                <a:cs typeface="Arial"/>
              </a:rPr>
              <a:t>Созданы </a:t>
            </a:r>
            <a:r>
              <a:rPr lang="ru-RU" sz="3200" b="1" kern="0" dirty="0">
                <a:solidFill>
                  <a:srgbClr val="A5A5A5">
                    <a:lumMod val="50000"/>
                  </a:srgbClr>
                </a:solidFill>
                <a:latin typeface="Calibri"/>
                <a:ea typeface="+mn-ea"/>
                <a:cs typeface="Arial"/>
              </a:rPr>
              <a:t>и эффективно работают </a:t>
            </a:r>
            <a:r>
              <a:rPr lang="ru-RU" sz="3200" b="1" kern="0" dirty="0" smtClean="0">
                <a:solidFill>
                  <a:srgbClr val="A5A5A5">
                    <a:lumMod val="50000"/>
                  </a:srgbClr>
                </a:solidFill>
                <a:latin typeface="Calibri"/>
                <a:ea typeface="+mn-ea"/>
                <a:cs typeface="Arial"/>
              </a:rPr>
              <a:t>ММО:</a:t>
            </a:r>
            <a:endParaRPr lang="ru-RU" sz="3200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E2B475D0-B01B-4906-BC64-412EC0B9BB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ru-RU" sz="2400" b="1" kern="0" dirty="0" smtClean="0">
                <a:solidFill>
                  <a:srgbClr val="525252"/>
                </a:solidFill>
                <a:cs typeface="Arial"/>
              </a:rPr>
              <a:t>1</a:t>
            </a:r>
            <a:r>
              <a:rPr lang="ru-RU" sz="2400" b="1" kern="0" dirty="0">
                <a:solidFill>
                  <a:srgbClr val="525252"/>
                </a:solidFill>
                <a:cs typeface="Arial"/>
              </a:rPr>
              <a:t>) </a:t>
            </a:r>
            <a:r>
              <a:rPr lang="ru-RU" sz="2400" b="1" dirty="0" smtClean="0">
                <a:solidFill>
                  <a:srgbClr val="A5A5A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согласованы планы </a:t>
            </a:r>
            <a:r>
              <a:rPr lang="ru-RU" sz="2400" b="1" dirty="0">
                <a:solidFill>
                  <a:srgbClr val="A5A5A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методической работы с кафедрами </a:t>
            </a:r>
            <a:r>
              <a:rPr lang="ru-RU" sz="2400" b="1" dirty="0" err="1">
                <a:solidFill>
                  <a:srgbClr val="A5A5A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НИПКиПРО</a:t>
            </a:r>
            <a:r>
              <a:rPr lang="ru-RU" sz="2400" b="1" dirty="0">
                <a:solidFill>
                  <a:srgbClr val="A5A5A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lvl="0" indent="0" algn="just">
              <a:buNone/>
            </a:pPr>
            <a:r>
              <a:rPr lang="ru-RU" sz="2400" b="1" dirty="0" smtClean="0">
                <a:solidFill>
                  <a:srgbClr val="A5A5A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2) руководители </a:t>
            </a:r>
            <a:r>
              <a:rPr lang="ru-RU" sz="2400" b="1" dirty="0">
                <a:solidFill>
                  <a:srgbClr val="A5A5A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ММО, РМО посещают ежегодный цикл сессий в </a:t>
            </a:r>
            <a:r>
              <a:rPr lang="ru-RU" sz="2400" b="1" dirty="0" err="1" smtClean="0">
                <a:solidFill>
                  <a:srgbClr val="A5A5A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НИПКиПРО</a:t>
            </a:r>
            <a:r>
              <a:rPr lang="ru-RU" sz="2400" b="1" dirty="0" smtClean="0">
                <a:solidFill>
                  <a:srgbClr val="A5A5A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lvl="0" indent="0" algn="just">
              <a:buNone/>
            </a:pPr>
            <a:r>
              <a:rPr lang="ru-RU" sz="2400" b="1" dirty="0" smtClean="0">
                <a:solidFill>
                  <a:srgbClr val="A5A5A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3) руководители </a:t>
            </a:r>
            <a:r>
              <a:rPr lang="ru-RU" sz="2400" b="1" dirty="0">
                <a:solidFill>
                  <a:srgbClr val="A5A5A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ММО/РМО проводят заседания ММО/РМО, используя материалы сессий;</a:t>
            </a:r>
          </a:p>
          <a:p>
            <a:pPr marL="0" lvl="0" indent="0" algn="just">
              <a:buNone/>
            </a:pPr>
            <a:r>
              <a:rPr lang="ru-RU" sz="2400" b="1" dirty="0" smtClean="0">
                <a:solidFill>
                  <a:srgbClr val="A5A5A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4) руководители </a:t>
            </a:r>
            <a:r>
              <a:rPr lang="ru-RU" sz="2400" b="1" dirty="0">
                <a:solidFill>
                  <a:srgbClr val="A5A5A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ММО/РМО проводят </a:t>
            </a:r>
            <a:r>
              <a:rPr lang="ru-RU" sz="2400" b="1" dirty="0" err="1">
                <a:solidFill>
                  <a:srgbClr val="A5A5A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самообследование</a:t>
            </a:r>
            <a:r>
              <a:rPr lang="ru-RU" sz="2400" b="1" dirty="0">
                <a:solidFill>
                  <a:srgbClr val="A5A5A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по итогам методической работы за </a:t>
            </a:r>
            <a:r>
              <a:rPr lang="ru-RU" sz="2400" b="1" dirty="0" smtClean="0">
                <a:solidFill>
                  <a:srgbClr val="A5A5A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год.</a:t>
            </a:r>
            <a:endParaRPr lang="ru-RU" sz="2400" b="1" dirty="0">
              <a:solidFill>
                <a:srgbClr val="A5A5A5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1800" b="1" kern="0" dirty="0" smtClean="0">
              <a:solidFill>
                <a:srgbClr val="525252"/>
              </a:solidFill>
              <a:cs typeface="Arial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yriad Pro" pitchFamily="34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4000" dirty="0"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94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3432" y="365125"/>
            <a:ext cx="10370368" cy="543595"/>
          </a:xfrm>
        </p:spPr>
        <p:txBody>
          <a:bodyPr>
            <a:normAutofit/>
          </a:bodyPr>
          <a:lstStyle/>
          <a:p>
            <a:pPr algn="ctr"/>
            <a:r>
              <a:rPr lang="ru-RU" sz="3200" b="1" kern="0" dirty="0" smtClean="0">
                <a:solidFill>
                  <a:srgbClr val="A5A5A5">
                    <a:lumMod val="50000"/>
                  </a:srgbClr>
                </a:solidFill>
                <a:latin typeface="Myriad Pro"/>
                <a:ea typeface="+mn-ea"/>
                <a:cs typeface="Arial"/>
              </a:rPr>
              <a:t>Созданы </a:t>
            </a:r>
            <a:r>
              <a:rPr lang="ru-RU" sz="3200" b="1" kern="0" dirty="0">
                <a:solidFill>
                  <a:srgbClr val="A5A5A5">
                    <a:lumMod val="50000"/>
                  </a:srgbClr>
                </a:solidFill>
                <a:latin typeface="Myriad Pro"/>
                <a:ea typeface="+mn-ea"/>
                <a:cs typeface="Arial"/>
              </a:rPr>
              <a:t>и эффективно работают </a:t>
            </a:r>
            <a:r>
              <a:rPr lang="ru-RU" sz="3200" b="1" kern="0" dirty="0" smtClean="0">
                <a:solidFill>
                  <a:srgbClr val="A5A5A5">
                    <a:lumMod val="50000"/>
                  </a:srgbClr>
                </a:solidFill>
                <a:latin typeface="Myriad Pro"/>
                <a:ea typeface="+mn-ea"/>
                <a:cs typeface="Arial"/>
              </a:rPr>
              <a:t>ШМО:</a:t>
            </a:r>
            <a:endParaRPr lang="ru-RU" sz="3200" dirty="0">
              <a:latin typeface="Myriad Pro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E2B475D0-B01B-4906-BC64-412EC0B9BB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344" y="908720"/>
            <a:ext cx="11521280" cy="5652628"/>
          </a:xfrm>
        </p:spPr>
        <p:txBody>
          <a:bodyPr>
            <a:normAutofit fontScale="92500"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kern="0" dirty="0" smtClean="0">
                <a:solidFill>
                  <a:srgbClr val="525252"/>
                </a:solidFill>
                <a:cs typeface="Arial"/>
              </a:rPr>
              <a:t>1</a:t>
            </a:r>
            <a:r>
              <a:rPr lang="ru-RU" sz="2400" b="1" kern="0" dirty="0">
                <a:solidFill>
                  <a:srgbClr val="525252"/>
                </a:solidFill>
                <a:cs typeface="Arial"/>
              </a:rPr>
              <a:t>) в ОО созданы ШМО, организована методическая работа по всем актуальным направлениям, фиксируются и анализируются результаты </a:t>
            </a:r>
            <a:r>
              <a:rPr lang="ru-RU" sz="2400" b="1" kern="0" dirty="0" smtClean="0">
                <a:solidFill>
                  <a:srgbClr val="525252"/>
                </a:solidFill>
                <a:cs typeface="Arial"/>
              </a:rPr>
              <a:t>деятельности;</a:t>
            </a:r>
            <a:endParaRPr lang="ru-RU" sz="2400" b="1" kern="0" dirty="0">
              <a:solidFill>
                <a:srgbClr val="525252"/>
              </a:solidFill>
              <a:cs typeface="Arial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kern="0" dirty="0">
                <a:solidFill>
                  <a:srgbClr val="525252"/>
                </a:solidFill>
                <a:cs typeface="Arial"/>
              </a:rPr>
              <a:t>2) планы методической работы ШМО согласованы с руководителями </a:t>
            </a:r>
            <a:r>
              <a:rPr lang="ru-RU" sz="2400" b="1" kern="0" dirty="0" smtClean="0">
                <a:solidFill>
                  <a:srgbClr val="525252"/>
                </a:solidFill>
                <a:cs typeface="Arial"/>
              </a:rPr>
              <a:t>РМО;</a:t>
            </a:r>
            <a:endParaRPr lang="ru-RU" sz="2400" b="1" kern="0" dirty="0">
              <a:solidFill>
                <a:srgbClr val="525252"/>
              </a:solidFill>
              <a:cs typeface="Arial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kern="0" dirty="0">
                <a:solidFill>
                  <a:srgbClr val="525252"/>
                </a:solidFill>
                <a:cs typeface="Arial"/>
              </a:rPr>
              <a:t>3) руководители ШМО посещают заседания </a:t>
            </a:r>
            <a:r>
              <a:rPr lang="ru-RU" sz="2400" b="1" kern="0" dirty="0" smtClean="0">
                <a:solidFill>
                  <a:srgbClr val="525252"/>
                </a:solidFill>
                <a:cs typeface="Arial"/>
              </a:rPr>
              <a:t>РМО, </a:t>
            </a:r>
            <a:r>
              <a:rPr lang="ru-RU" sz="2400" b="1" kern="0" dirty="0">
                <a:solidFill>
                  <a:srgbClr val="525252"/>
                </a:solidFill>
                <a:cs typeface="Arial"/>
              </a:rPr>
              <a:t>используют переданные руководителем </a:t>
            </a:r>
            <a:r>
              <a:rPr lang="ru-RU" sz="2400" b="1" kern="0" dirty="0" smtClean="0">
                <a:solidFill>
                  <a:srgbClr val="525252"/>
                </a:solidFill>
                <a:cs typeface="Arial"/>
              </a:rPr>
              <a:t>РМО </a:t>
            </a:r>
            <a:r>
              <a:rPr lang="ru-RU" sz="2400" b="1" kern="0" dirty="0">
                <a:solidFill>
                  <a:srgbClr val="525252"/>
                </a:solidFill>
                <a:cs typeface="Arial"/>
              </a:rPr>
              <a:t>методические материалы для проведения заседаний </a:t>
            </a:r>
            <a:r>
              <a:rPr lang="ru-RU" sz="2400" b="1" kern="0" dirty="0" smtClean="0">
                <a:solidFill>
                  <a:srgbClr val="525252"/>
                </a:solidFill>
                <a:cs typeface="Arial"/>
              </a:rPr>
              <a:t>ШМО;</a:t>
            </a:r>
            <a:endParaRPr lang="ru-RU" sz="2400" b="1" kern="0" dirty="0">
              <a:solidFill>
                <a:srgbClr val="525252"/>
              </a:solidFill>
              <a:cs typeface="Arial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kern="0" dirty="0">
                <a:solidFill>
                  <a:srgbClr val="525252"/>
                </a:solidFill>
                <a:cs typeface="Arial"/>
              </a:rPr>
              <a:t>4) в ОО организовано профессиональное взаимодействие и горизонтальное </a:t>
            </a:r>
            <a:r>
              <a:rPr lang="ru-RU" sz="2400" b="1" kern="0" dirty="0" err="1">
                <a:solidFill>
                  <a:srgbClr val="525252"/>
                </a:solidFill>
                <a:cs typeface="Arial"/>
              </a:rPr>
              <a:t>взаимообучение</a:t>
            </a:r>
            <a:r>
              <a:rPr lang="ru-RU" sz="2400" b="1" kern="0" dirty="0">
                <a:solidFill>
                  <a:srgbClr val="525252"/>
                </a:solidFill>
                <a:cs typeface="Arial"/>
              </a:rPr>
              <a:t> педагогов, обмен опытом </a:t>
            </a:r>
            <a:r>
              <a:rPr lang="ru-RU" sz="2400" b="1" u="sng" kern="0" dirty="0">
                <a:solidFill>
                  <a:srgbClr val="525252"/>
                </a:solidFill>
                <a:cs typeface="Arial"/>
              </a:rPr>
              <a:t>в ходе проектирования, проведения и анализа открытых уроков</a:t>
            </a:r>
            <a:r>
              <a:rPr lang="ru-RU" sz="2400" b="1" kern="0" dirty="0">
                <a:solidFill>
                  <a:srgbClr val="525252"/>
                </a:solidFill>
                <a:cs typeface="Arial"/>
              </a:rPr>
              <a:t>, занятий и </a:t>
            </a:r>
            <a:r>
              <a:rPr lang="ru-RU" sz="2400" b="1" kern="0" dirty="0" smtClean="0">
                <a:solidFill>
                  <a:srgbClr val="525252"/>
                </a:solidFill>
                <a:cs typeface="Arial"/>
              </a:rPr>
              <a:t>мероприятий;</a:t>
            </a:r>
            <a:endParaRPr lang="ru-RU" sz="2400" b="1" kern="0" dirty="0">
              <a:solidFill>
                <a:srgbClr val="525252"/>
              </a:solidFill>
              <a:cs typeface="Arial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kern="0" dirty="0">
                <a:solidFill>
                  <a:srgbClr val="525252"/>
                </a:solidFill>
                <a:cs typeface="Arial"/>
              </a:rPr>
              <a:t>5) руководители ШМО вносят предложения в план методической работы </a:t>
            </a:r>
            <a:r>
              <a:rPr lang="ru-RU" sz="2400" b="1" kern="0" dirty="0" smtClean="0">
                <a:solidFill>
                  <a:srgbClr val="525252"/>
                </a:solidFill>
                <a:cs typeface="Arial"/>
              </a:rPr>
              <a:t>РМО </a:t>
            </a:r>
            <a:r>
              <a:rPr lang="ru-RU" sz="2400" b="1" kern="0" dirty="0">
                <a:solidFill>
                  <a:srgbClr val="525252"/>
                </a:solidFill>
                <a:cs typeface="Arial"/>
              </a:rPr>
              <a:t>(вариативная часть) в части проведения мастер-классов, открытых уроков, методических мастерских, участвуют в экспертной деятельности, конкурсах профессионального мастерства и проч</a:t>
            </a:r>
            <a:r>
              <a:rPr lang="ru-RU" sz="2400" b="1" kern="0" dirty="0" smtClean="0">
                <a:solidFill>
                  <a:srgbClr val="525252"/>
                </a:solidFill>
                <a:cs typeface="Arial"/>
              </a:rPr>
              <a:t>.;</a:t>
            </a:r>
            <a:endParaRPr lang="ru-RU" sz="2400" b="1" kern="0" dirty="0">
              <a:solidFill>
                <a:srgbClr val="525252"/>
              </a:solidFill>
              <a:cs typeface="Arial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kern="0" dirty="0">
                <a:solidFill>
                  <a:srgbClr val="525252"/>
                </a:solidFill>
                <a:cs typeface="Arial"/>
              </a:rPr>
              <a:t>6) руководители ШМО проводят </a:t>
            </a:r>
            <a:r>
              <a:rPr lang="ru-RU" sz="2400" b="1" kern="0" dirty="0" err="1">
                <a:solidFill>
                  <a:srgbClr val="525252"/>
                </a:solidFill>
                <a:cs typeface="Arial"/>
              </a:rPr>
              <a:t>самообследование</a:t>
            </a:r>
            <a:r>
              <a:rPr lang="ru-RU" sz="2400" b="1" kern="0" dirty="0">
                <a:solidFill>
                  <a:srgbClr val="525252"/>
                </a:solidFill>
                <a:cs typeface="Arial"/>
              </a:rPr>
              <a:t> по итогам методической работы за </a:t>
            </a:r>
            <a:r>
              <a:rPr lang="ru-RU" sz="2400" b="1" kern="0" dirty="0" smtClean="0">
                <a:solidFill>
                  <a:srgbClr val="525252"/>
                </a:solidFill>
                <a:cs typeface="Arial"/>
              </a:rPr>
              <a:t>год.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2400" b="1" kern="0" dirty="0" smtClean="0">
              <a:solidFill>
                <a:srgbClr val="525252"/>
              </a:solidFill>
              <a:cs typeface="Arial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kern="0" dirty="0" smtClean="0">
                <a:solidFill>
                  <a:srgbClr val="525252"/>
                </a:solidFill>
                <a:cs typeface="Arial"/>
              </a:rPr>
              <a:t>Индикаторы</a:t>
            </a:r>
            <a:r>
              <a:rPr lang="ru-RU" sz="2400" b="1" kern="0" dirty="0">
                <a:solidFill>
                  <a:srgbClr val="525252"/>
                </a:solidFill>
                <a:cs typeface="Arial"/>
              </a:rPr>
              <a:t>: локальные акты, информация/ Источники информации: официальный сайт ОО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2400" b="1" kern="0" dirty="0">
              <a:solidFill>
                <a:srgbClr val="525252"/>
              </a:solidFill>
              <a:cs typeface="Arial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yriad Pro" pitchFamily="34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4000" dirty="0"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045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idx="1"/>
          </p:nvPr>
        </p:nvSpPr>
        <p:spPr>
          <a:xfrm>
            <a:off x="623392" y="44624"/>
            <a:ext cx="10873283" cy="602487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3000" b="1" dirty="0" smtClean="0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Показатели обеспечения непрерывного  профессионального развития педагогических работников в ОО/муниципалитете:</a:t>
            </a:r>
          </a:p>
          <a:p>
            <a:pPr marL="0" indent="0" algn="ctr">
              <a:buNone/>
            </a:pPr>
            <a:endParaRPr lang="ru-RU" sz="3000" b="1" dirty="0" smtClean="0">
              <a:solidFill>
                <a:schemeClr val="accent3">
                  <a:lumMod val="50000"/>
                </a:schemeClr>
              </a:solidFill>
              <a:latin typeface="Myriad Pro" pitchFamily="34" charset="0"/>
            </a:endParaRPr>
          </a:p>
          <a:p>
            <a:pPr algn="just"/>
            <a:r>
              <a:rPr lang="ru-RU" sz="2600" dirty="0" smtClean="0">
                <a:solidFill>
                  <a:srgbClr val="C00000"/>
                </a:solidFill>
                <a:latin typeface="Myriad Pro" pitchFamily="34" charset="0"/>
              </a:rPr>
              <a:t>диагностика профессиональных дефицитов </a:t>
            </a:r>
            <a:r>
              <a:rPr lang="ru-RU" sz="2600" dirty="0" smtClean="0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педагогических работников;</a:t>
            </a:r>
          </a:p>
          <a:p>
            <a:pPr algn="just"/>
            <a:r>
              <a:rPr lang="ru-RU" sz="2600" dirty="0" smtClean="0">
                <a:solidFill>
                  <a:srgbClr val="C00000"/>
                </a:solidFill>
                <a:latin typeface="Myriad Pro" pitchFamily="34" charset="0"/>
              </a:rPr>
              <a:t>ИОМ</a:t>
            </a:r>
            <a:r>
              <a:rPr lang="ru-RU" sz="2600" dirty="0" smtClean="0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 педагогических работников на основе диагностики профессиональных дефицитов;</a:t>
            </a:r>
          </a:p>
          <a:p>
            <a:pPr algn="just"/>
            <a:r>
              <a:rPr lang="ru-RU" sz="2600" dirty="0" smtClean="0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повышение квалификации и/или переподготовка в </a:t>
            </a:r>
            <a:r>
              <a:rPr lang="ru-RU" sz="2600" dirty="0" smtClean="0">
                <a:solidFill>
                  <a:srgbClr val="C00000"/>
                </a:solidFill>
                <a:latin typeface="Myriad Pro" pitchFamily="34" charset="0"/>
              </a:rPr>
              <a:t>муниципальных и государственных </a:t>
            </a:r>
            <a:r>
              <a:rPr lang="ru-RU" sz="2600" dirty="0" smtClean="0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учреждениях;</a:t>
            </a:r>
          </a:p>
          <a:p>
            <a:pPr algn="just"/>
            <a:r>
              <a:rPr lang="ru-RU" sz="2600" dirty="0" smtClean="0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в муниципальной системе образования организовано профессиональное развитие и взаимодействие ОО, организационно-методическая поддержка и контроль их деятельности в части обеспечения качества образования;</a:t>
            </a:r>
          </a:p>
          <a:p>
            <a:pPr algn="just"/>
            <a:r>
              <a:rPr lang="ru-RU" sz="2600" dirty="0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в</a:t>
            </a:r>
            <a:r>
              <a:rPr lang="ru-RU" sz="2600" dirty="0" smtClean="0">
                <a:solidFill>
                  <a:schemeClr val="accent3">
                    <a:lumMod val="50000"/>
                  </a:schemeClr>
                </a:solidFill>
                <a:latin typeface="Myriad Pro" pitchFamily="34" charset="0"/>
              </a:rPr>
              <a:t> муниципальной системе образования организовано сопровождение молодых педагогов до 35 лет, обеспечение их профессионального развития.</a:t>
            </a:r>
            <a:endParaRPr lang="ru-RU" sz="2600" dirty="0">
              <a:solidFill>
                <a:schemeClr val="accent3">
                  <a:lumMod val="50000"/>
                </a:schemeClr>
              </a:solidFill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989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48478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rgbClr val="525252"/>
                </a:solidFill>
              </a:rPr>
              <a:t>Реализация алгоритма </a:t>
            </a:r>
            <a:br>
              <a:rPr lang="ru-RU" sz="4000" b="1" dirty="0" smtClean="0">
                <a:solidFill>
                  <a:srgbClr val="525252"/>
                </a:solidFill>
              </a:rPr>
            </a:br>
            <a:r>
              <a:rPr lang="ru-RU" sz="4000" b="1" dirty="0" smtClean="0">
                <a:solidFill>
                  <a:srgbClr val="525252"/>
                </a:solidFill>
              </a:rPr>
              <a:t>совершенствования урока</a:t>
            </a:r>
            <a:endParaRPr lang="ru-RU" sz="4000" b="1" dirty="0">
              <a:solidFill>
                <a:srgbClr val="525252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299356" y="1304764"/>
            <a:ext cx="5868652" cy="48721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dirty="0" smtClean="0">
                <a:latin typeface="Myriad Pro"/>
              </a:rPr>
              <a:t>УЧИТЕЛЬ </a:t>
            </a:r>
          </a:p>
          <a:p>
            <a:r>
              <a:rPr lang="ru-RU" sz="2200" dirty="0" smtClean="0">
                <a:latin typeface="Myriad Pro"/>
              </a:rPr>
              <a:t>обеспечение на каждом уроке реализации системно-деятельного подхода (мотивационно-целевой, содержательно-действенный, рефлексивно-оценочный этапы), формирование функциональной грамотности, 4К (критическое мышление, креативность, коммуникация и кооперация), воспитание обучающихся НА ПРЕДМЕТНОМ СОДЕРЖАНИИ В СООТВЕТСТВИИ С ФРП (ежедневно);</a:t>
            </a:r>
          </a:p>
          <a:p>
            <a:r>
              <a:rPr lang="ru-RU" sz="2200" dirty="0" smtClean="0">
                <a:latin typeface="Myriad Pro"/>
              </a:rPr>
              <a:t>самоанализ своего урока     (удачного/неудачного – еженедельно) и анализ урока коллеги (ежемесячно), представляется руководителю ШМО;</a:t>
            </a:r>
          </a:p>
          <a:p>
            <a:r>
              <a:rPr lang="ru-RU" sz="2200" dirty="0" smtClean="0">
                <a:latin typeface="Myriad Pro"/>
              </a:rPr>
              <a:t>и др.</a:t>
            </a:r>
            <a:endParaRPr lang="ru-RU" sz="2200" dirty="0">
              <a:latin typeface="Myriad Pro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6456040" y="1484785"/>
            <a:ext cx="5256584" cy="469217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dirty="0" smtClean="0">
                <a:latin typeface="Myriad Pro"/>
              </a:rPr>
              <a:t>РУКОВОДИТЕЛЬ </a:t>
            </a:r>
            <a:r>
              <a:rPr lang="ru-RU" sz="2200" dirty="0" smtClean="0">
                <a:latin typeface="Myriad Pro"/>
              </a:rPr>
              <a:t>ШМО/ ЗАМЕСТИТЕЛЬ </a:t>
            </a:r>
            <a:r>
              <a:rPr lang="ru-RU" sz="2200" dirty="0" smtClean="0">
                <a:latin typeface="Myriad Pro"/>
              </a:rPr>
              <a:t>ДИРЕКТОРА</a:t>
            </a:r>
          </a:p>
          <a:p>
            <a:r>
              <a:rPr lang="ru-RU" sz="2200" dirty="0" smtClean="0">
                <a:latin typeface="Myriad Pro"/>
              </a:rPr>
              <a:t>проверка любых 3 тетрадей (заданий) учеников, проведение 15-минутного анализа одного урока вместе с учителем (ежедневно);</a:t>
            </a:r>
          </a:p>
          <a:p>
            <a:r>
              <a:rPr lang="ru-RU" sz="2200" dirty="0" smtClean="0">
                <a:latin typeface="Myriad Pro"/>
              </a:rPr>
              <a:t>посещение не менее одного урока, заполнение чек-листа затруднений в соответствии с региональными критериями оценки урока (еженедельно);</a:t>
            </a:r>
          </a:p>
          <a:p>
            <a:r>
              <a:rPr lang="ru-RU" sz="2200" dirty="0" smtClean="0">
                <a:latin typeface="Myriad Pro"/>
              </a:rPr>
              <a:t>проведение методического совещания, посвященного анализу урока (ежемесячно) и др.</a:t>
            </a:r>
            <a:endParaRPr lang="ru-RU" sz="2200" dirty="0"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41014440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5556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E2B475D0-B01B-4906-BC64-412EC0B9BB1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ru-RU" sz="2200" b="1" dirty="0">
              <a:ln w="11430"/>
              <a:solidFill>
                <a:srgbClr val="C00000"/>
              </a:solidFill>
              <a:latin typeface="Myriad Pro" pitchFamily="34" charset="0"/>
              <a:cs typeface="Times New Roman" pitchFamily="18" charset="0"/>
            </a:endParaRPr>
          </a:p>
          <a:p>
            <a:pPr algn="ctr">
              <a:buNone/>
            </a:pPr>
            <a:endParaRPr lang="ru-RU" sz="3200" dirty="0">
              <a:ln w="11430"/>
              <a:solidFill>
                <a:srgbClr val="C00000"/>
              </a:solidFill>
              <a:latin typeface="Myriad Pro" pitchFamily="34" charset="0"/>
              <a:cs typeface="Times New Roman" pitchFamily="18" charset="0"/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ru-RU" sz="2400" b="1" dirty="0">
              <a:solidFill>
                <a:srgbClr val="FF0000"/>
              </a:solidFill>
              <a:latin typeface="Myriad Pro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4000" dirty="0">
              <a:latin typeface="Myriad Pro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6172200" y="800708"/>
            <a:ext cx="5181600" cy="537625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rgbClr val="525252"/>
                </a:solidFill>
                <a:latin typeface="Myriad Pro"/>
              </a:rPr>
              <a:t>11.09.2026</a:t>
            </a:r>
          </a:p>
          <a:p>
            <a:pPr marL="0" indent="0" algn="ctr">
              <a:buNone/>
            </a:pPr>
            <a:r>
              <a:rPr lang="ru-RU" dirty="0">
                <a:solidFill>
                  <a:srgbClr val="525252"/>
                </a:solidFill>
                <a:latin typeface="Myriad Pro"/>
              </a:rPr>
              <a:t>Об обеспечении системной методической работы и профессионального развития педагогических работников в муниципальных образованиях Новосибирской области</a:t>
            </a:r>
          </a:p>
          <a:p>
            <a:pPr marL="0" indent="0">
              <a:buNone/>
            </a:pPr>
            <a:endParaRPr lang="en-US" dirty="0" smtClean="0">
              <a:hlinkClick r:id="rId3"/>
            </a:endParaRPr>
          </a:p>
          <a:p>
            <a:pPr marL="0" indent="0">
              <a:buNone/>
            </a:pPr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edu54.ru/videocast/view/1713685</a:t>
            </a:r>
            <a:endParaRPr lang="en-US" dirty="0" smtClean="0"/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72" y="0"/>
            <a:ext cx="4168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5926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idx="1"/>
          </p:nvPr>
        </p:nvSpPr>
        <p:spPr>
          <a:xfrm>
            <a:off x="191344" y="138500"/>
            <a:ext cx="11377339" cy="6449189"/>
          </a:xfrm>
        </p:spPr>
        <p:txBody>
          <a:bodyPr>
            <a:normAutofit fontScale="92500" lnSpcReduction="10000"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Myriad Pro"/>
              </a:rPr>
              <a:t>Важно учесть при планировании работы</a:t>
            </a: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  <a:latin typeface="Myriad Pro"/>
              </a:rPr>
              <a:t>: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latin typeface="Myriad Pro"/>
              <a:ea typeface="Times New Roman" panose="02020603050405020304" pitchFamily="18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400" b="1" dirty="0" smtClean="0">
              <a:solidFill>
                <a:schemeClr val="accent3">
                  <a:lumMod val="50000"/>
                </a:schemeClr>
              </a:solidFill>
              <a:latin typeface="Myriad Pro"/>
              <a:ea typeface="Times New Roman" panose="02020603050405020304" pitchFamily="18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Myriad Pro"/>
                <a:ea typeface="Times New Roman" panose="02020603050405020304" pitchFamily="18" charset="0"/>
              </a:rPr>
              <a:t>План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Myriad Pro"/>
                <a:ea typeface="Times New Roman" panose="02020603050405020304" pitchFamily="18" charset="0"/>
              </a:rPr>
              <a:t>мероприятий по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Myriad Pro"/>
                <a:ea typeface="Times New Roman" panose="02020603050405020304" pitchFamily="18" charset="0"/>
              </a:rPr>
              <a:t>реализации Основ государственной языковой политики Российской Федерации на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Myriad Pro"/>
                <a:ea typeface="Times New Roman" panose="02020603050405020304" pitchFamily="18" charset="0"/>
              </a:rPr>
              <a:t>территории Новосибирской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Myriad Pro"/>
                <a:ea typeface="Times New Roman" panose="02020603050405020304" pitchFamily="18" charset="0"/>
              </a:rPr>
              <a:t>области на 2026-2030 годы,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Myriad Pro"/>
                <a:ea typeface="Times New Roman" panose="02020603050405020304" pitchFamily="18" charset="0"/>
              </a:rPr>
              <a:t>утвержденный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Myriad Pro"/>
                <a:ea typeface="Times New Roman" panose="02020603050405020304" pitchFamily="18" charset="0"/>
              </a:rPr>
              <a:t>заместителем губернатора Новосибирской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Myriad Pro"/>
                <a:ea typeface="Times New Roman" panose="02020603050405020304" pitchFamily="18" charset="0"/>
              </a:rPr>
              <a:t>области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Myriad Pro"/>
                <a:ea typeface="Times New Roman" panose="02020603050405020304" pitchFamily="18" charset="0"/>
              </a:rPr>
              <a:t>03.07.2026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Myriad Pro"/>
                <a:ea typeface="Times New Roman" panose="02020603050405020304" pitchFamily="18" charset="0"/>
              </a:rPr>
              <a:t>г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Myriad Pro"/>
                <a:ea typeface="Times New Roman" panose="02020603050405020304" pitchFamily="18" charset="0"/>
              </a:rPr>
              <a:t>.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400" b="1" dirty="0">
              <a:solidFill>
                <a:schemeClr val="accent3">
                  <a:lumMod val="50000"/>
                </a:schemeClr>
              </a:solidFill>
              <a:latin typeface="Myriad Pro"/>
              <a:ea typeface="Times New Roman" panose="02020603050405020304" pitchFamily="18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Myriad Pro"/>
              </a:rPr>
              <a:t>1) организация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Myriad Pro"/>
              </a:rPr>
              <a:t>	и  проведение	мероприятий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Myriad Pro"/>
              </a:rPr>
              <a:t>, содействующих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Myriad Pro"/>
              </a:rPr>
              <a:t>развитию функциональной культуры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Myriad Pro"/>
              </a:rPr>
              <a:t>речи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Myriad Pro"/>
              </a:rPr>
              <a:t>у обучающихся и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Myriad Pro"/>
              </a:rPr>
              <a:t>педагогов;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Myriad Pro"/>
              </a:rPr>
              <a:t>2) организация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Myriad Pro"/>
              </a:rPr>
              <a:t>	и  проведение	мероприятий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Myriad Pro"/>
              </a:rPr>
              <a:t>, посвященных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Myriad Pro"/>
              </a:rPr>
              <a:t>: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Myriad Pro"/>
              </a:rPr>
              <a:t>Дню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Myriad Pro"/>
              </a:rPr>
              <a:t>славянской письменности и культуры, </a:t>
            </a:r>
            <a:endParaRPr lang="ru-RU" sz="2400" b="1" dirty="0" smtClean="0">
              <a:solidFill>
                <a:schemeClr val="accent3">
                  <a:lumMod val="50000"/>
                </a:schemeClr>
              </a:solidFill>
              <a:latin typeface="Myriad Pro"/>
            </a:endParaRPr>
          </a:p>
          <a:p>
            <a:pPr lvl="0"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Myriad Pro"/>
              </a:rPr>
              <a:t>Дню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Myriad Pro"/>
              </a:rPr>
              <a:t>русского языка,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Myriad Pro"/>
              </a:rPr>
              <a:t>- Дню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Myriad Pro"/>
              </a:rPr>
              <a:t>народного единства,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Myriad Pro"/>
              </a:rPr>
              <a:t>- Международному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Myriad Pro"/>
              </a:rPr>
              <a:t>	дню	распространения грамотности,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Myriad Pro"/>
              </a:rPr>
              <a:t>- Международному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Myriad Pro"/>
              </a:rPr>
              <a:t>дню родного языка,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Myriad Pro"/>
              </a:rPr>
              <a:t>- Дню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Myriad Pro"/>
              </a:rPr>
              <a:t>	языков	народов	Российской Федерации,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Myriad Pro"/>
              </a:rPr>
              <a:t>- юбилейным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Myriad Pro"/>
              </a:rPr>
              <a:t>датам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Myriad Pro"/>
              </a:rPr>
              <a:t>писателей;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Myriad Pro"/>
              </a:rPr>
              <a:t>3) организация 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Myriad Pro"/>
              </a:rPr>
              <a:t>участия  в 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Myriad Pro"/>
              </a:rPr>
              <a:t>литературно - патриотическом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Myriad Pro"/>
              </a:rPr>
              <a:t>проекте «Русские чтения», реализуемом	Общероссийской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Myriad Pro"/>
              </a:rPr>
              <a:t>общественно-государственной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Myriad Pro"/>
              </a:rPr>
              <a:t>организации «Ассамблея народов России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Myriad Pro"/>
              </a:rPr>
              <a:t>» и др.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latin typeface="Myriad Pro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400" b="1" dirty="0">
              <a:solidFill>
                <a:schemeClr val="accent3">
                  <a:lumMod val="50000"/>
                </a:schemeClr>
              </a:solidFill>
              <a:latin typeface="Myriad Pro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400" b="1" dirty="0">
              <a:solidFill>
                <a:schemeClr val="accent3">
                  <a:lumMod val="50000"/>
                </a:schemeClr>
              </a:solidFill>
              <a:latin typeface="Myriad Pro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400" b="1" dirty="0">
              <a:solidFill>
                <a:schemeClr val="accent3">
                  <a:lumMod val="50000"/>
                </a:schemeClr>
              </a:solidFill>
              <a:latin typeface="Myriad Pro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152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idx="1"/>
          </p:nvPr>
        </p:nvSpPr>
        <p:spPr>
          <a:xfrm>
            <a:off x="695325" y="584684"/>
            <a:ext cx="10801350" cy="5484813"/>
          </a:xfrm>
        </p:spPr>
        <p:txBody>
          <a:bodyPr>
            <a:norm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ГОРОДСКИЕ МЕРОПРИЯТИЯ, КОТОРЫЕ ВАЖНО УЧЕСТЬ ПРИ ПЛАНИРОВАНИИ РАБОТЫ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3600" b="1" dirty="0">
              <a:solidFill>
                <a:srgbClr val="002060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FF0000"/>
                </a:solidFill>
              </a:rPr>
              <a:t>Ноябрь </a:t>
            </a:r>
            <a:r>
              <a:rPr lang="ru-RU" b="1" dirty="0">
                <a:solidFill>
                  <a:srgbClr val="FF0000"/>
                </a:solidFill>
              </a:rPr>
              <a:t>2026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– творческие встречи с молодыми специалистами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dirty="0">
              <a:solidFill>
                <a:prstClr val="black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>
                <a:solidFill>
                  <a:srgbClr val="FF0000"/>
                </a:solidFill>
              </a:rPr>
              <a:t>Октябрь 2026-март 2027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-  мероприятия для обучающихся и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педагогов по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подготовке ГИА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«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Каникулярные сессии» и «Открытые уроки»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dirty="0">
              <a:solidFill>
                <a:prstClr val="black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>
                <a:solidFill>
                  <a:srgbClr val="FF0000"/>
                </a:solidFill>
              </a:rPr>
              <a:t>30.03.2027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– городской методический </a:t>
            </a:r>
            <a:r>
              <a:rPr lang="ru-RU" dirty="0" err="1">
                <a:solidFill>
                  <a:schemeClr val="accent3">
                    <a:lumMod val="50000"/>
                  </a:schemeClr>
                </a:solidFill>
              </a:rPr>
              <a:t>ПРОактив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 по вопросам 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                        реализации Концепции исторического просвещения</a:t>
            </a:r>
          </a:p>
          <a:p>
            <a:pPr marL="0" indent="0" algn="ctr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0210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4384" cy="687611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ru-RU" sz="3200" b="1" dirty="0" smtClean="0">
                <a:solidFill>
                  <a:srgbClr val="525252"/>
                </a:solidFill>
                <a:latin typeface="Myriad Pro"/>
                <a:cs typeface="Times New Roman"/>
              </a:rPr>
              <a:t>Рабочая программа по предмету</a:t>
            </a:r>
            <a:endParaRPr lang="ru-RU" sz="3200" b="1" dirty="0">
              <a:solidFill>
                <a:srgbClr val="525252"/>
              </a:solidFill>
              <a:latin typeface="Myriad Pro"/>
              <a:cs typeface="Times New Roman"/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idx="1"/>
          </p:nvPr>
        </p:nvSpPr>
        <p:spPr>
          <a:xfrm>
            <a:off x="191344" y="1052736"/>
            <a:ext cx="11845316" cy="5508612"/>
          </a:xfrm>
        </p:spPr>
        <p:txBody>
          <a:bodyPr>
            <a:normAutofit fontScale="400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7200" dirty="0" smtClean="0">
                <a:solidFill>
                  <a:srgbClr val="525252"/>
                </a:solidFill>
                <a:latin typeface="Myriad Pro"/>
              </a:rPr>
              <a:t>1. Структура соответствует требованиям (п.31 ФГОС СОО, п.32.1 ФГОС ООО).	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7200" dirty="0" smtClean="0">
                <a:solidFill>
                  <a:srgbClr val="525252"/>
                </a:solidFill>
                <a:latin typeface="Myriad Pro"/>
              </a:rPr>
              <a:t>2. В ФРП внесены </a:t>
            </a:r>
            <a:r>
              <a:rPr lang="ru-RU" sz="7200" dirty="0" smtClean="0">
                <a:solidFill>
                  <a:srgbClr val="C00000"/>
                </a:solidFill>
                <a:latin typeface="Myriad Pro"/>
              </a:rPr>
              <a:t>кодификатор требований к результатам </a:t>
            </a:r>
            <a:r>
              <a:rPr lang="ru-RU" sz="7200" dirty="0" smtClean="0">
                <a:solidFill>
                  <a:srgbClr val="525252"/>
                </a:solidFill>
                <a:latin typeface="Myriad Pro"/>
              </a:rPr>
              <a:t>освоения ООП, выделены </a:t>
            </a:r>
            <a:r>
              <a:rPr lang="ru-RU" sz="7200" dirty="0" smtClean="0">
                <a:solidFill>
                  <a:srgbClr val="C00000"/>
                </a:solidFill>
                <a:latin typeface="Myriad Pro"/>
              </a:rPr>
              <a:t>кодификаторы проверяемых на ОГЭ, ЕГЭ требований и элементов содержания</a:t>
            </a:r>
            <a:r>
              <a:rPr lang="ru-RU" sz="7200" dirty="0" smtClean="0">
                <a:solidFill>
                  <a:srgbClr val="525252"/>
                </a:solidFill>
                <a:latin typeface="Myriad Pro"/>
              </a:rPr>
              <a:t>; </a:t>
            </a:r>
            <a:r>
              <a:rPr lang="ru-RU" sz="7200" dirty="0" smtClean="0">
                <a:solidFill>
                  <a:srgbClr val="C00000"/>
                </a:solidFill>
                <a:latin typeface="Myriad Pro"/>
              </a:rPr>
              <a:t>включено поурочное планирование в рабочие программы учебных предметов непосредственного применения «Русский язык», «Литература»</a:t>
            </a:r>
            <a:r>
              <a:rPr lang="ru-RU" sz="7200" dirty="0" smtClean="0">
                <a:solidFill>
                  <a:srgbClr val="525252"/>
                </a:solidFill>
                <a:latin typeface="Myriad Pro"/>
              </a:rPr>
              <a:t> (приказ </a:t>
            </a:r>
            <a:r>
              <a:rPr lang="ru-RU" sz="7200" dirty="0" err="1">
                <a:solidFill>
                  <a:srgbClr val="525252"/>
                </a:solidFill>
                <a:latin typeface="Myriad Pro"/>
              </a:rPr>
              <a:t>Минпросвещения</a:t>
            </a:r>
            <a:r>
              <a:rPr lang="ru-RU" sz="7200" dirty="0">
                <a:solidFill>
                  <a:srgbClr val="525252"/>
                </a:solidFill>
                <a:latin typeface="Myriad Pro"/>
              </a:rPr>
              <a:t> России от 9 октября 2024 года № </a:t>
            </a:r>
            <a:r>
              <a:rPr lang="ru-RU" sz="7200" dirty="0" smtClean="0">
                <a:solidFill>
                  <a:srgbClr val="525252"/>
                </a:solidFill>
                <a:latin typeface="Myriad Pro"/>
              </a:rPr>
              <a:t>704  </a:t>
            </a:r>
            <a:r>
              <a:rPr lang="ru-RU" sz="7200" i="1" dirty="0">
                <a:solidFill>
                  <a:srgbClr val="525252"/>
                </a:solidFill>
                <a:latin typeface="Myriad Pro"/>
              </a:rPr>
              <a:t>«О внесении изменений в некоторые приказы Министерства просвещения Российской Федерации, касающиеся федеральных образовательных программ начального общего образования, основного общего образования и среднего общего образования</a:t>
            </a:r>
            <a:r>
              <a:rPr lang="ru-RU" sz="7200" i="1" dirty="0" smtClean="0">
                <a:solidFill>
                  <a:srgbClr val="525252"/>
                </a:solidFill>
                <a:latin typeface="Myriad Pro"/>
              </a:rPr>
              <a:t>»).</a:t>
            </a:r>
            <a:endParaRPr lang="ru-RU" sz="7200" dirty="0">
              <a:solidFill>
                <a:srgbClr val="525252"/>
              </a:solidFill>
              <a:latin typeface="Myriad Pro"/>
            </a:endParaRPr>
          </a:p>
          <a:p>
            <a:pPr marL="0" indent="0" algn="just">
              <a:buNone/>
              <a:defRPr/>
            </a:pPr>
            <a:endParaRPr lang="ru-RU" dirty="0" smtClean="0"/>
          </a:p>
          <a:p>
            <a:pPr marL="514350" indent="-514350" algn="just">
              <a:buAutoNum type="arabicPeriod"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1962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4384" cy="687611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ru-RU" sz="3200" b="1" dirty="0" smtClean="0">
                <a:solidFill>
                  <a:srgbClr val="525252"/>
                </a:solidFill>
                <a:latin typeface="Myriad Pro"/>
                <a:cs typeface="Times New Roman"/>
              </a:rPr>
              <a:t>Рабочая программа по предмету</a:t>
            </a:r>
            <a:endParaRPr lang="ru-RU" sz="3200" b="1" dirty="0">
              <a:solidFill>
                <a:srgbClr val="525252"/>
              </a:solidFill>
              <a:latin typeface="Myriad Pro"/>
              <a:cs typeface="Times New Roman"/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idx="1"/>
          </p:nvPr>
        </p:nvSpPr>
        <p:spPr>
          <a:xfrm>
            <a:off x="155340" y="1052736"/>
            <a:ext cx="11845316" cy="5508612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8800" dirty="0" smtClean="0">
                <a:solidFill>
                  <a:srgbClr val="525252"/>
                </a:solidFill>
                <a:latin typeface="Myriad Pro"/>
              </a:rPr>
              <a:t>3. Внесены изменения: по учебному предмету «Литература» </a:t>
            </a:r>
            <a:r>
              <a:rPr lang="ru-RU" sz="8800" dirty="0" smtClean="0">
                <a:solidFill>
                  <a:srgbClr val="C00000"/>
                </a:solidFill>
                <a:latin typeface="Myriad Pro"/>
              </a:rPr>
              <a:t>изменено </a:t>
            </a:r>
            <a:r>
              <a:rPr lang="ru-RU" sz="8800" dirty="0">
                <a:solidFill>
                  <a:srgbClr val="C00000"/>
                </a:solidFill>
                <a:latin typeface="Myriad Pro"/>
              </a:rPr>
              <a:t>наименование темы </a:t>
            </a:r>
            <a:r>
              <a:rPr lang="ru-RU" sz="8800" dirty="0" smtClean="0">
                <a:solidFill>
                  <a:srgbClr val="525252"/>
                </a:solidFill>
                <a:latin typeface="Myriad Pro"/>
              </a:rPr>
              <a:t>урока - в 9 классе - № 75, в 11 классе - № 89, 90; </a:t>
            </a:r>
            <a:r>
              <a:rPr lang="ru-RU" sz="8800" dirty="0" smtClean="0">
                <a:solidFill>
                  <a:srgbClr val="C00000"/>
                </a:solidFill>
                <a:latin typeface="Myriad Pro"/>
              </a:rPr>
              <a:t>обновлены </a:t>
            </a:r>
            <a:r>
              <a:rPr lang="ru-RU" sz="8800" dirty="0">
                <a:solidFill>
                  <a:srgbClr val="C00000"/>
                </a:solidFill>
                <a:latin typeface="Myriad Pro"/>
              </a:rPr>
              <a:t>списки произведений для внеклассного чтения </a:t>
            </a:r>
            <a:r>
              <a:rPr lang="ru-RU" sz="8800" dirty="0">
                <a:solidFill>
                  <a:srgbClr val="525252"/>
                </a:solidFill>
                <a:latin typeface="Myriad Pro"/>
              </a:rPr>
              <a:t>(внесены стихотворения патриотической направленности,  например, «Бог» Г.Р. Державина, «Клеветникам А.С. Пушкина, «К славянам» Ф.И. Тютчева, «К не нашим» Н.М. Языкова» </a:t>
            </a:r>
            <a:r>
              <a:rPr lang="ru-RU" sz="8800" dirty="0" smtClean="0">
                <a:solidFill>
                  <a:srgbClr val="525252"/>
                </a:solidFill>
                <a:latin typeface="Myriad Pro"/>
              </a:rPr>
              <a:t>(приказ </a:t>
            </a:r>
            <a:r>
              <a:rPr lang="ru-RU" sz="8800" dirty="0">
                <a:solidFill>
                  <a:srgbClr val="525252"/>
                </a:solidFill>
                <a:latin typeface="Myriad Pro"/>
              </a:rPr>
              <a:t>Министерства просвещения Российской Федерации от 08.10.2025 № </a:t>
            </a:r>
            <a:r>
              <a:rPr lang="ru-RU" sz="8800" dirty="0" smtClean="0">
                <a:solidFill>
                  <a:srgbClr val="525252"/>
                </a:solidFill>
                <a:latin typeface="Myriad Pro"/>
              </a:rPr>
              <a:t>729 «О </a:t>
            </a:r>
            <a:r>
              <a:rPr lang="ru-RU" sz="8800" dirty="0">
                <a:solidFill>
                  <a:srgbClr val="525252"/>
                </a:solidFill>
                <a:latin typeface="Myriad Pro"/>
              </a:rPr>
              <a:t>внесении изменений в некоторые приказы Министерства просвещения Российской Федерации, касающиеся федеральных образовательных программ начального общего образования, основного общего образования и среднего общего </a:t>
            </a:r>
            <a:r>
              <a:rPr lang="ru-RU" sz="8800" dirty="0" smtClean="0">
                <a:solidFill>
                  <a:srgbClr val="525252"/>
                </a:solidFill>
                <a:latin typeface="Myriad Pro"/>
              </a:rPr>
              <a:t>образования»).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8800" dirty="0" smtClean="0">
                <a:solidFill>
                  <a:srgbClr val="525252"/>
                </a:solidFill>
                <a:latin typeface="Myriad Pro"/>
              </a:rPr>
              <a:t>4. </a:t>
            </a:r>
            <a:r>
              <a:rPr lang="ru-RU" sz="8800" dirty="0" smtClean="0">
                <a:solidFill>
                  <a:srgbClr val="C00000"/>
                </a:solidFill>
                <a:latin typeface="Myriad Pro"/>
              </a:rPr>
              <a:t>Понятие «предметная область» </a:t>
            </a:r>
            <a:r>
              <a:rPr lang="ru-RU" sz="8800" b="1" dirty="0" smtClean="0">
                <a:solidFill>
                  <a:srgbClr val="525252"/>
                </a:solidFill>
                <a:latin typeface="Myriad Pro"/>
              </a:rPr>
              <a:t>заменено</a:t>
            </a:r>
            <a:r>
              <a:rPr lang="ru-RU" sz="8800" dirty="0" smtClean="0">
                <a:solidFill>
                  <a:srgbClr val="525252"/>
                </a:solidFill>
                <a:latin typeface="Myriad Pro"/>
              </a:rPr>
              <a:t> </a:t>
            </a:r>
            <a:r>
              <a:rPr lang="ru-RU" sz="8800" dirty="0" smtClean="0">
                <a:solidFill>
                  <a:srgbClr val="C00000"/>
                </a:solidFill>
                <a:latin typeface="Myriad Pro"/>
              </a:rPr>
              <a:t>на понятие «учебный предмет» </a:t>
            </a:r>
            <a:r>
              <a:rPr lang="ru-RU" sz="8800" dirty="0" smtClean="0">
                <a:solidFill>
                  <a:srgbClr val="525252"/>
                </a:solidFill>
                <a:latin typeface="Myriad Pro"/>
              </a:rPr>
              <a:t>или исключено из текста (приказ </a:t>
            </a:r>
            <a:r>
              <a:rPr lang="ru-RU" sz="8800" dirty="0">
                <a:solidFill>
                  <a:srgbClr val="525252"/>
                </a:solidFill>
                <a:latin typeface="Myriad Pro"/>
              </a:rPr>
              <a:t>Министерства просвещения Российской Федерации от 10.11.2025 № 808</a:t>
            </a:r>
            <a:br>
              <a:rPr lang="ru-RU" sz="8800" dirty="0">
                <a:solidFill>
                  <a:srgbClr val="525252"/>
                </a:solidFill>
                <a:latin typeface="Myriad Pro"/>
              </a:rPr>
            </a:br>
            <a:r>
              <a:rPr lang="ru-RU" sz="8800" dirty="0" smtClean="0">
                <a:solidFill>
                  <a:srgbClr val="525252"/>
                </a:solidFill>
                <a:latin typeface="Myriad Pro"/>
              </a:rPr>
              <a:t>«О </a:t>
            </a:r>
            <a:r>
              <a:rPr lang="ru-RU" sz="8800" dirty="0">
                <a:solidFill>
                  <a:srgbClr val="525252"/>
                </a:solidFill>
                <a:latin typeface="Myriad Pro"/>
              </a:rPr>
              <a:t>внесении изменений в некоторые приказы Министерства просвещения Российской Федерации, касающиеся федеральных образовательных программ начального общего образования, основного общего образования и среднего общего </a:t>
            </a:r>
            <a:r>
              <a:rPr lang="ru-RU" sz="8800" dirty="0" smtClean="0">
                <a:solidFill>
                  <a:srgbClr val="525252"/>
                </a:solidFill>
                <a:latin typeface="Myriad Pro"/>
              </a:rPr>
              <a:t>образования»</a:t>
            </a:r>
            <a:endParaRPr lang="ru-RU" sz="8800" dirty="0">
              <a:solidFill>
                <a:srgbClr val="525252"/>
              </a:solidFill>
              <a:latin typeface="Myriad Pro"/>
            </a:endParaRPr>
          </a:p>
          <a:p>
            <a:pPr marL="0" indent="0" algn="just">
              <a:buNone/>
              <a:defRPr/>
            </a:pPr>
            <a:endParaRPr lang="ru-RU" sz="8800" dirty="0" smtClean="0"/>
          </a:p>
          <a:p>
            <a:pPr marL="514350" indent="-514350" algn="just">
              <a:buAutoNum type="arabicPeriod"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1240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4384" cy="687611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endParaRPr lang="ru-RU" sz="2600" b="1" dirty="0">
              <a:latin typeface="Myriad Pro"/>
              <a:cs typeface="Times New Roman"/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idx="1"/>
          </p:nvPr>
        </p:nvSpPr>
        <p:spPr>
          <a:xfrm>
            <a:off x="892814" y="1052736"/>
            <a:ext cx="10675794" cy="5508612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  <a:defRPr/>
            </a:pPr>
            <a:endParaRPr lang="ru-RU" dirty="0" smtClean="0">
              <a:solidFill>
                <a:srgbClr val="525252"/>
              </a:solidFill>
            </a:endParaRPr>
          </a:p>
          <a:p>
            <a:pPr marL="0" indent="0" algn="just">
              <a:buNone/>
              <a:defRPr/>
            </a:pPr>
            <a:r>
              <a:rPr lang="ru-RU" sz="4100" dirty="0" smtClean="0">
                <a:solidFill>
                  <a:srgbClr val="525252"/>
                </a:solidFill>
              </a:rPr>
              <a:t>Приказ Министерства просвещения РФ от 11.06.2026 г. № 414 «Об утверждении федерального государственного образовательного стандарта среднего общего образования» </a:t>
            </a:r>
            <a:r>
              <a:rPr lang="ru-RU" sz="4100" dirty="0">
                <a:solidFill>
                  <a:srgbClr val="525252"/>
                </a:solidFill>
              </a:rPr>
              <a:t>(зарегистрирован </a:t>
            </a:r>
            <a:r>
              <a:rPr lang="ru-RU" sz="4100" dirty="0" smtClean="0">
                <a:solidFill>
                  <a:srgbClr val="525252"/>
                </a:solidFill>
              </a:rPr>
              <a:t> </a:t>
            </a:r>
            <a:r>
              <a:rPr lang="ru-RU" sz="4100" dirty="0">
                <a:solidFill>
                  <a:srgbClr val="525252"/>
                </a:solidFill>
              </a:rPr>
              <a:t>Министерством юстиции </a:t>
            </a:r>
            <a:r>
              <a:rPr lang="ru-RU" sz="4100" dirty="0" smtClean="0">
                <a:solidFill>
                  <a:srgbClr val="525252"/>
                </a:solidFill>
              </a:rPr>
              <a:t>17.09.2026, регистрационный № 88304).</a:t>
            </a:r>
            <a:endParaRPr lang="ru-RU" sz="4100" dirty="0">
              <a:solidFill>
                <a:srgbClr val="525252"/>
              </a:solidFill>
            </a:endParaRPr>
          </a:p>
          <a:p>
            <a:pPr marL="0" indent="0" algn="just">
              <a:buNone/>
              <a:defRPr/>
            </a:pPr>
            <a:r>
              <a:rPr lang="ru-RU" sz="4100" dirty="0" smtClean="0">
                <a:solidFill>
                  <a:srgbClr val="525252"/>
                </a:solidFill>
              </a:rPr>
              <a:t>Письмо </a:t>
            </a:r>
            <a:r>
              <a:rPr lang="ru-RU" sz="4100" dirty="0">
                <a:solidFill>
                  <a:srgbClr val="525252"/>
                </a:solidFill>
              </a:rPr>
              <a:t>Министерства просвещения Российской Федерации от 22 </a:t>
            </a:r>
            <a:r>
              <a:rPr lang="ru-RU" sz="4100" dirty="0" smtClean="0">
                <a:solidFill>
                  <a:srgbClr val="525252"/>
                </a:solidFill>
              </a:rPr>
              <a:t>июня </a:t>
            </a:r>
            <a:r>
              <a:rPr lang="ru-RU" sz="4100" dirty="0">
                <a:solidFill>
                  <a:srgbClr val="525252"/>
                </a:solidFill>
              </a:rPr>
              <a:t>2026 г. № ОК-1799/03 "О направлении списков </a:t>
            </a:r>
            <a:r>
              <a:rPr lang="ru-RU" sz="4100" dirty="0" smtClean="0">
                <a:solidFill>
                  <a:srgbClr val="525252"/>
                </a:solidFill>
              </a:rPr>
              <a:t>литературы» (произведения 1) включенные в ФОП ООО, СОО; 2) рекомендованные для внеклассного чтения; 3) патриотической направленности, созданные современными писателями).</a:t>
            </a:r>
          </a:p>
          <a:p>
            <a:pPr marL="0" indent="0" algn="just">
              <a:buNone/>
              <a:defRPr/>
            </a:pPr>
            <a:r>
              <a:rPr lang="ru-RU" sz="4100" dirty="0" smtClean="0">
                <a:solidFill>
                  <a:srgbClr val="525252"/>
                </a:solidFill>
              </a:rPr>
              <a:t>Письмо Министерства образования НСО от 31.08.2026 № 12190/25 «О направлении информации»</a:t>
            </a:r>
            <a:r>
              <a:rPr lang="ru-RU" sz="4100" dirty="0">
                <a:solidFill>
                  <a:srgbClr val="525252"/>
                </a:solidFill>
              </a:rPr>
              <a:t> </a:t>
            </a:r>
            <a:r>
              <a:rPr lang="ru-RU" sz="4100" dirty="0" smtClean="0">
                <a:solidFill>
                  <a:srgbClr val="525252"/>
                </a:solidFill>
              </a:rPr>
              <a:t>(методические </a:t>
            </a:r>
            <a:r>
              <a:rPr lang="ru-RU" sz="4100" dirty="0">
                <a:solidFill>
                  <a:srgbClr val="525252"/>
                </a:solidFill>
              </a:rPr>
              <a:t>рекомендации для педагогических работников общеобразовательных организаций по применению в профессиональной деятельности </a:t>
            </a:r>
            <a:r>
              <a:rPr lang="ru-RU" sz="4100" dirty="0" smtClean="0">
                <a:solidFill>
                  <a:srgbClr val="525252"/>
                </a:solidFill>
              </a:rPr>
              <a:t>ИИ). </a:t>
            </a:r>
            <a:endParaRPr lang="ru-RU" sz="4100" dirty="0">
              <a:solidFill>
                <a:srgbClr val="5252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803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idx="1"/>
          </p:nvPr>
        </p:nvSpPr>
        <p:spPr>
          <a:xfrm>
            <a:off x="695325" y="584684"/>
            <a:ext cx="10801350" cy="5484813"/>
          </a:xfrm>
        </p:spPr>
        <p:txBody>
          <a:bodyPr/>
          <a:lstStyle/>
          <a:p>
            <a:pPr marL="0" indent="0" algn="ctr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Myriad Pro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8599" t="17280" r="4737" b="11873"/>
          <a:stretch/>
        </p:blipFill>
        <p:spPr>
          <a:xfrm>
            <a:off x="245807" y="338425"/>
            <a:ext cx="11857703" cy="5452776"/>
          </a:xfrm>
          <a:prstGeom prst="rect">
            <a:avLst/>
          </a:prstGeom>
        </p:spPr>
      </p:pic>
      <p:sp>
        <p:nvSpPr>
          <p:cNvPr id="10" name="Стрелка вниз 9"/>
          <p:cNvSpPr/>
          <p:nvPr/>
        </p:nvSpPr>
        <p:spPr>
          <a:xfrm rot="2760863" flipH="1">
            <a:off x="10886827" y="318178"/>
            <a:ext cx="432123" cy="1150212"/>
          </a:xfrm>
          <a:prstGeom prst="downArrow">
            <a:avLst/>
          </a:prstGeom>
          <a:solidFill>
            <a:srgbClr val="00B05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349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idx="1"/>
          </p:nvPr>
        </p:nvSpPr>
        <p:spPr>
          <a:xfrm>
            <a:off x="695325" y="584684"/>
            <a:ext cx="10801350" cy="5484813"/>
          </a:xfrm>
        </p:spPr>
        <p:txBody>
          <a:bodyPr/>
          <a:lstStyle/>
          <a:p>
            <a:pPr marL="0" indent="0" algn="ctr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Myriad Pro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238" y="223595"/>
            <a:ext cx="11331125" cy="6373757"/>
          </a:xfrm>
          <a:prstGeom prst="rect">
            <a:avLst/>
          </a:prstGeom>
        </p:spPr>
      </p:pic>
      <p:sp>
        <p:nvSpPr>
          <p:cNvPr id="2" name="Стрелка вниз 1"/>
          <p:cNvSpPr/>
          <p:nvPr/>
        </p:nvSpPr>
        <p:spPr>
          <a:xfrm rot="18038894">
            <a:off x="1393521" y="3649671"/>
            <a:ext cx="484632" cy="978408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651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2B475D0-B01B-4906-BC64-412EC0B9B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5460" y="476672"/>
            <a:ext cx="9721080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Myriad Pro" panose="020B0503030403020204" pitchFamily="34" charset="0"/>
                <a:cs typeface="Arial" panose="020B0604020202020204" pitchFamily="34" charset="0"/>
              </a:rPr>
              <a:t> </a:t>
            </a:r>
            <a:endParaRPr lang="ru-RU" sz="3100" b="1" dirty="0">
              <a:latin typeface="Myriad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Объект 6">
            <a:extLst>
              <a:ext uri="{FF2B5EF4-FFF2-40B4-BE49-F238E27FC236}">
                <a16:creationId xmlns:a16="http://schemas.microsoft.com/office/drawing/2014/main" id="{E44EC7C1-04D7-4E87-AB5A-5CE05D265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412" y="1239108"/>
            <a:ext cx="10800000" cy="5292588"/>
          </a:xfrm>
        </p:spPr>
        <p:txBody>
          <a:bodyPr>
            <a:norm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  <a:tabLst>
                <a:tab pos="177800" algn="l"/>
              </a:tabLst>
            </a:pPr>
            <a:endParaRPr lang="ru-RU" sz="2400" dirty="0">
              <a:solidFill>
                <a:srgbClr val="FF0000"/>
              </a:solidFill>
              <a:latin typeface="Myriad Pro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Myriad Pro" panose="020B0503030403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9" y="0"/>
            <a:ext cx="5610099" cy="6956510"/>
          </a:xfrm>
          <a:prstGeom prst="rect">
            <a:avLst/>
          </a:prstGeom>
        </p:spPr>
      </p:pic>
      <p:sp>
        <p:nvSpPr>
          <p:cNvPr id="3" name="Стрелка вниз 2"/>
          <p:cNvSpPr/>
          <p:nvPr/>
        </p:nvSpPr>
        <p:spPr>
          <a:xfrm rot="2860709">
            <a:off x="5659805" y="3268315"/>
            <a:ext cx="484632" cy="978408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214" y="224644"/>
            <a:ext cx="4312615" cy="6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280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E2B475D0-B01B-4906-BC64-412EC0B9BB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408" y="548680"/>
            <a:ext cx="11161240" cy="630932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ru-RU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yriad Pro" pitchFamily="34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3200" u="sng" dirty="0" smtClean="0">
              <a:ln w="11430"/>
              <a:latin typeface="Myriad Pro" pitchFamily="34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3200" u="sng" dirty="0">
              <a:ln w="11430"/>
              <a:latin typeface="Myriad Pro" pitchFamily="34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3200" u="sng" dirty="0" smtClean="0">
              <a:ln w="11430"/>
              <a:latin typeface="Myriad Pro" pitchFamily="34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3200" u="sng" dirty="0">
              <a:ln w="11430"/>
              <a:latin typeface="Myriad Pro" pitchFamily="34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3200" u="sng" dirty="0" smtClean="0">
              <a:ln w="11430"/>
              <a:latin typeface="Myriad Pro" pitchFamily="34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3200" u="sng" dirty="0">
              <a:ln w="11430"/>
              <a:latin typeface="Myriad Pro" pitchFamily="34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3200" u="sng" dirty="0" smtClean="0">
              <a:ln w="11430"/>
              <a:latin typeface="Myriad Pro" pitchFamily="34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3200" u="sng" dirty="0" smtClean="0">
              <a:ln w="11430"/>
              <a:latin typeface="Myriad Pro" pitchFamily="34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3200" u="sng" dirty="0">
              <a:ln w="11430"/>
              <a:latin typeface="Myriad Pro" pitchFamily="34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3200" u="sng" dirty="0" smtClean="0">
              <a:ln w="11430"/>
              <a:latin typeface="Myriad Pro" pitchFamily="34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3200" u="sng" dirty="0">
              <a:ln w="11430"/>
              <a:latin typeface="Myriad Pro" pitchFamily="34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4300" u="sng" dirty="0" smtClean="0">
                <a:ln w="11430"/>
                <a:latin typeface="Myriad Pro" pitchFamily="34" charset="0"/>
                <a:cs typeface="Times New Roman" pitchFamily="18" charset="0"/>
              </a:rPr>
              <a:t>Благодарим за внимание!</a:t>
            </a:r>
            <a:endParaRPr lang="ru-RU" sz="4300" u="sng" dirty="0">
              <a:ln w="11430"/>
              <a:latin typeface="Myriad Pro" pitchFamily="34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3200" dirty="0" smtClean="0">
                <a:ln w="11430"/>
                <a:latin typeface="Myriad Pro" pitchFamily="34" charset="0"/>
                <a:cs typeface="Times New Roman" pitchFamily="18" charset="0"/>
              </a:rPr>
              <a:t> </a:t>
            </a:r>
            <a:endParaRPr lang="ru-RU" sz="3200" dirty="0">
              <a:ln w="11430"/>
              <a:latin typeface="Myriad Pro" pitchFamily="34" charset="0"/>
              <a:cs typeface="Times New Roman" pitchFamily="18" charset="0"/>
            </a:endParaRPr>
          </a:p>
        </p:txBody>
      </p:sp>
      <p:sp>
        <p:nvSpPr>
          <p:cNvPr id="2" name="AutoShape 2" descr="День учителя 2025. Красивые открытки и поздравления в прозе на праздник |  АиФ Красноярс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День учителя 2025. Красивые открытки и поздравления в прозе на праздник |  АиФ Красноярск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1484" y="160337"/>
            <a:ext cx="9525000" cy="505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03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Yu Gothic Light"/>
        <a:font script="Hang" typeface="Malgun Gothic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Yu Gothic"/>
        <a:font script="Hang" typeface="Malgun Gothic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MS PGothic"/>
        <a:font script="Hang" typeface="Malgun Gothic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MS PGothic"/>
        <a:font script="Hang" typeface="Malgun Gothic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5135</TotalTime>
  <Words>2348</Words>
  <Application>Microsoft Office PowerPoint</Application>
  <PresentationFormat>Широкоэкранный</PresentationFormat>
  <Paragraphs>261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9" baseType="lpstr">
      <vt:lpstr>Arial</vt:lpstr>
      <vt:lpstr>Arial Black</vt:lpstr>
      <vt:lpstr>Calibri</vt:lpstr>
      <vt:lpstr>Calibri Light</vt:lpstr>
      <vt:lpstr>Myriad Pro</vt:lpstr>
      <vt:lpstr>Times New Roman</vt:lpstr>
      <vt:lpstr>Wingdings</vt:lpstr>
      <vt:lpstr>Тема Office</vt:lpstr>
      <vt:lpstr>Презентация PowerPoint</vt:lpstr>
      <vt:lpstr>Презентация PowerPoint</vt:lpstr>
      <vt:lpstr>Нормативно-правовые основы деятельности МО</vt:lpstr>
      <vt:lpstr>Нормативно-правовые основы деятельности МО</vt:lpstr>
      <vt:lpstr>Нормативно-правовые основы деятельности МО</vt:lpstr>
      <vt:lpstr>Презентация PowerPoint</vt:lpstr>
      <vt:lpstr>Презентация PowerPoint</vt:lpstr>
      <vt:lpstr>ММО в системе  муниципальной методической службы </vt:lpstr>
      <vt:lpstr>Основные направления деятельности ММО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Дорожная карта по повышению качества образования в ОО г. Новосибирска</vt:lpstr>
      <vt:lpstr>Определение уровня организации методической работы (высокий, средний, низкий)</vt:lpstr>
      <vt:lpstr>Созданы и эффективно работают ММО:</vt:lpstr>
      <vt:lpstr>Созданы и эффективно работают ШМО:</vt:lpstr>
      <vt:lpstr>Презентация PowerPoint</vt:lpstr>
      <vt:lpstr>Реализация алгоритма  совершенствования урока</vt:lpstr>
      <vt:lpstr>Презентация PowerPoint</vt:lpstr>
      <vt:lpstr>Презентация PowerPoint</vt:lpstr>
      <vt:lpstr>Презентация PowerPoint</vt:lpstr>
      <vt:lpstr>Рабочая программа по предмету</vt:lpstr>
      <vt:lpstr>Рабочая программа по предмету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Мусийко Оксана Николаевна</cp:lastModifiedBy>
  <cp:revision>477</cp:revision>
  <cp:lastPrinted>2026-09-29T02:41:28Z</cp:lastPrinted>
  <dcterms:created xsi:type="dcterms:W3CDTF">2022-02-10T09:33:50Z</dcterms:created>
  <dcterms:modified xsi:type="dcterms:W3CDTF">2026-09-29T04:39:07Z</dcterms:modified>
  <cp:version>0906.0100.01</cp:version>
</cp:coreProperties>
</file>