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Average" panose="020B0604020202020204" charset="0"/>
      <p:regular r:id="rId20"/>
    </p:embeddedFont>
    <p:embeddedFont>
      <p:font typeface="Oswald" panose="020F0502020204030204" pitchFamily="2" charset="-52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8c24e7ac24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8c24e7ac24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8d48f1721d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8d48f1721d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6caf4009c4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6caf4009c4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8c24e7ac24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8c24e7ac24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8c24e7ac24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8c24e7ac24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8c24e7ac24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8c24e7ac24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8c24e7ac24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8c24e7ac24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6ca8a68e2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6ca8a68e2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8c24e7ac24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8c24e7ac24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8de0568fa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8de0568faf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8de0568faf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8de0568faf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8c24e7ac24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8c24e7ac24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8c24e7ac24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8c24e7ac24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8c24e7ac24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8c24e7ac24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6caf4009c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6caf4009c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8d48f1721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8d48f1721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Этапы работы над сочинением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Мамылова Елена Васильевна, учитель русского языка и литературы, МАОУ “Гимназия 3 в Академгородке”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Виды связи между примерами</a:t>
            </a:r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body" idx="1"/>
          </p:nvPr>
        </p:nvSpPr>
        <p:spPr>
          <a:xfrm>
            <a:off x="4416825" y="1152475"/>
            <a:ext cx="4415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4. Приведенные примеры связаны причинно-следственными отношениями: из-за/ благодаря (пример 1) происходит (пример 2)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5. Первый из приведенных примеров указывает на то, что (пример 2) появляется при условии (пример 1)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6. Сопоставляя приведенные примеры, автор проводит параллель между (пример 1) и (пример 2)</a:t>
            </a:r>
            <a:endParaRPr/>
          </a:p>
        </p:txBody>
      </p:sp>
      <p:sp>
        <p:nvSpPr>
          <p:cNvPr id="124" name="Google Shape;124;p22"/>
          <p:cNvSpPr txBox="1"/>
          <p:nvPr/>
        </p:nvSpPr>
        <p:spPr>
          <a:xfrm>
            <a:off x="375500" y="1261475"/>
            <a:ext cx="36741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4. Причинно-следственная связь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5. Условие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6. Сопоставление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Виды связи между примерами</a:t>
            </a:r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body" idx="1"/>
          </p:nvPr>
        </p:nvSpPr>
        <p:spPr>
          <a:xfrm>
            <a:off x="4416825" y="1152475"/>
            <a:ext cx="4415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7. Второй из приведенных примеров поясняет первый: благодаря (пример 1) становится ясно, что (пример 2) играет важную роль.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8. Второй из приведенных примеров конкретизирует первый: становится понятно, как реализуется (пример 1) в (пример 2)</a:t>
            </a:r>
            <a:endParaRPr/>
          </a:p>
        </p:txBody>
      </p:sp>
      <p:sp>
        <p:nvSpPr>
          <p:cNvPr id="131" name="Google Shape;131;p23"/>
          <p:cNvSpPr txBox="1"/>
          <p:nvPr/>
        </p:nvSpPr>
        <p:spPr>
          <a:xfrm>
            <a:off x="375500" y="1261475"/>
            <a:ext cx="36741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7. Пояснение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8. Детализация (общее/частное)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>
            <a:spLocks noGrp="1"/>
          </p:cNvSpPr>
          <p:nvPr>
            <p:ph type="title"/>
          </p:nvPr>
        </p:nvSpPr>
        <p:spPr>
          <a:xfrm>
            <a:off x="311700" y="102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Пояснение</a:t>
            </a:r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body" idx="1"/>
          </p:nvPr>
        </p:nvSpPr>
        <p:spPr>
          <a:xfrm>
            <a:off x="159975" y="674825"/>
            <a:ext cx="8672400" cy="42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Как можно ли научиться понимать музыку?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dirty="0"/>
              <a:t>М. С. Казиник считает, что можно научиться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dirty="0"/>
              <a:t>понимать музыку благодаря поэзии.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ru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dirty="0"/>
              <a:t>Чтобы привлечь внимание читателей к поставленной 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dirty="0"/>
              <a:t>проблеме, автор пишет о том, как пригласил студентов техникума на концерт классической музыки. Учащимся совершенно не понравился концерт (предложения 30-32). Читатель понимает: классическая музыка может быть непонятна неподготовленному слушателю.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dirty="0"/>
              <a:t>Далее М. Казиник повествует о том, как он создал благоприятные условия для восприятия классики: разговаривал со студентами “о жизни, о Бетховене, о смерти, о любви”, а после читал стихи. Благодаря проведенной подготовке сыгранная автором Тридцать вторая соната Бетховена произвела на слушателей огромное впечатление.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dirty="0"/>
              <a:t>Второй из приведенных примеров поясняет первый: благодаря поэзии слушатели смогли понять музыку и почувствовать непередаваемые эмоции, чего не случилось при первом прослушивании.</a:t>
            </a:r>
            <a:endParaRPr dirty="0"/>
          </a:p>
        </p:txBody>
      </p:sp>
      <p:pic>
        <p:nvPicPr>
          <p:cNvPr id="138" name="Google Shape;138;p24"/>
          <p:cNvPicPr preferRelativeResize="0"/>
          <p:nvPr/>
        </p:nvPicPr>
        <p:blipFill rotWithShape="1">
          <a:blip r:embed="rId3">
            <a:alphaModFix/>
          </a:blip>
          <a:srcRect l="24249" t="15524" r="22209" b="31489"/>
          <a:stretch/>
        </p:blipFill>
        <p:spPr>
          <a:xfrm>
            <a:off x="5246325" y="102125"/>
            <a:ext cx="3897677" cy="2169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>
            <a:spLocks noGrp="1"/>
          </p:cNvSpPr>
          <p:nvPr>
            <p:ph type="title"/>
          </p:nvPr>
        </p:nvSpPr>
        <p:spPr>
          <a:xfrm>
            <a:off x="311700" y="1796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Поиск авторской позиции</a:t>
            </a:r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body" idx="1"/>
          </p:nvPr>
        </p:nvSpPr>
        <p:spPr>
          <a:xfrm>
            <a:off x="311700" y="752375"/>
            <a:ext cx="8520600" cy="41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Отталкиваемся от стилистической принадлежности текста.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dirty="0"/>
              <a:t>В текстах публицистического стиля авторская позиция зачастую сформулирована автором.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dirty="0"/>
              <a:t>Проблема: как культура потребления влияет на человека?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dirty="0"/>
              <a:t>В. Ф. Паульман считает, что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dirty="0"/>
              <a:t>потребительство приводит человека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dirty="0"/>
              <a:t>к недовольству своим социальным </a:t>
            </a: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dirty="0"/>
              <a:t>положением.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dirty="0"/>
              <a:t>Чем опасно потребительство?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dirty="0"/>
              <a:t>В. Ф. Паульман считает: культура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dirty="0"/>
              <a:t>потребления формирует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dirty="0"/>
              <a:t>дифференциацию общества по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dirty="0"/>
              <a:t>уровню доходов.</a:t>
            </a:r>
            <a:endParaRPr dirty="0"/>
          </a:p>
        </p:txBody>
      </p:sp>
      <p:pic>
        <p:nvPicPr>
          <p:cNvPr id="145" name="Google Shape;145;p25"/>
          <p:cNvPicPr preferRelativeResize="0"/>
          <p:nvPr/>
        </p:nvPicPr>
        <p:blipFill rotWithShape="1">
          <a:blip r:embed="rId3">
            <a:alphaModFix/>
          </a:blip>
          <a:srcRect l="23868" t="27914" r="22335" b="23673"/>
          <a:stretch/>
        </p:blipFill>
        <p:spPr>
          <a:xfrm>
            <a:off x="3982135" y="1913830"/>
            <a:ext cx="4925645" cy="26581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>
            <a:spLocks noGrp="1"/>
          </p:cNvSpPr>
          <p:nvPr>
            <p:ph type="title"/>
          </p:nvPr>
        </p:nvSpPr>
        <p:spPr>
          <a:xfrm>
            <a:off x="311700" y="1796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Поиск авторской позиции</a:t>
            </a:r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body" idx="1"/>
          </p:nvPr>
        </p:nvSpPr>
        <p:spPr>
          <a:xfrm>
            <a:off x="311700" y="7523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Отталкиваемся от стилистической принадлежности текста.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В текстах художественного стиля анализируем поступки, поведение героев, если их несколько. Ищем положительных и отрицательных, выводы об авторской позиции делаем по поступкам положительного героя.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Проблема: почему люди проявляют эгоизм?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В. Корчагин считает, что люди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проявляют эгоизм, потому что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боятся за собственную жизнь.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2" name="Google Shape;152;p26"/>
          <p:cNvPicPr preferRelativeResize="0"/>
          <p:nvPr/>
        </p:nvPicPr>
        <p:blipFill rotWithShape="1">
          <a:blip r:embed="rId3">
            <a:alphaModFix/>
          </a:blip>
          <a:srcRect l="22635" t="23733" r="23123" b="30237"/>
          <a:stretch/>
        </p:blipFill>
        <p:spPr>
          <a:xfrm>
            <a:off x="3872500" y="2571750"/>
            <a:ext cx="4959802" cy="2367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>
            <a:spLocks noGrp="1"/>
          </p:cNvSpPr>
          <p:nvPr>
            <p:ph type="title"/>
          </p:nvPr>
        </p:nvSpPr>
        <p:spPr>
          <a:xfrm>
            <a:off x="311700" y="1796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body" idx="1"/>
          </p:nvPr>
        </p:nvSpPr>
        <p:spPr>
          <a:xfrm>
            <a:off x="5376125" y="752375"/>
            <a:ext cx="3456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Проблема: что в путешествии является наиболее важным?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Д. Гранин считает, что в путешествии важнее всего общаться с местными жителями и наблюдать за их жизнью.</a:t>
            </a:r>
            <a:endParaRPr/>
          </a:p>
        </p:txBody>
      </p:sp>
      <p:pic>
        <p:nvPicPr>
          <p:cNvPr id="159" name="Google Shape;159;p27"/>
          <p:cNvPicPr preferRelativeResize="0"/>
          <p:nvPr/>
        </p:nvPicPr>
        <p:blipFill rotWithShape="1">
          <a:blip r:embed="rId3">
            <a:alphaModFix/>
          </a:blip>
          <a:srcRect l="24549" t="14841" r="21208" b="13008"/>
          <a:stretch/>
        </p:blipFill>
        <p:spPr>
          <a:xfrm>
            <a:off x="189225" y="179675"/>
            <a:ext cx="4959802" cy="371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7"/>
          <p:cNvPicPr preferRelativeResize="0"/>
          <p:nvPr/>
        </p:nvPicPr>
        <p:blipFill rotWithShape="1">
          <a:blip r:embed="rId4">
            <a:alphaModFix/>
          </a:blip>
          <a:srcRect l="24671" t="31012" r="22201" b="42003"/>
          <a:stretch/>
        </p:blipFill>
        <p:spPr>
          <a:xfrm>
            <a:off x="4286250" y="3551800"/>
            <a:ext cx="4857749" cy="1387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>
            <a:spLocks noGrp="1"/>
          </p:cNvSpPr>
          <p:nvPr>
            <p:ph type="title"/>
          </p:nvPr>
        </p:nvSpPr>
        <p:spPr>
          <a:xfrm>
            <a:off x="311700" y="1796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Собственная позиция</a:t>
            </a:r>
            <a:endParaRPr/>
          </a:p>
        </p:txBody>
      </p:sp>
      <p:sp>
        <p:nvSpPr>
          <p:cNvPr id="166" name="Google Shape;166;p28"/>
          <p:cNvSpPr txBox="1">
            <a:spLocks noGrp="1"/>
          </p:cNvSpPr>
          <p:nvPr>
            <p:ph type="body" idx="1"/>
          </p:nvPr>
        </p:nvSpPr>
        <p:spPr>
          <a:xfrm>
            <a:off x="311825" y="1955450"/>
            <a:ext cx="8520600" cy="30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50"/>
              <a:t>Можно использовать примеры из истории и культуры, фильмов, мультфильмов, сериалов, путешествий.</a:t>
            </a:r>
            <a:endParaRPr sz="255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550"/>
              <a:t>Проблема: что в путешествии является наиболее важным?</a:t>
            </a:r>
            <a:endParaRPr sz="255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550"/>
              <a:t>Д. Гранин считает, что в путешествии важнее всего общение с местными жителями и наблюдение за их жизнью.</a:t>
            </a:r>
            <a:endParaRPr sz="255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550"/>
              <a:t>Я согласна с позицией автора. По моему мнению, общение с аборигенами помогает изучить страну гораздо лучше, чем поездки по туристическим местам. Например, во Вьетнаме мы много общались с хозяином нашей квартиры, угощали его привезенной из России колбасой. В ответ он угостил нас блюдами, которые не попробуешь в кафе, и показал место, где его жена покупает свежую рыбу. Мы много времени провели на рынке, глядя, как торгуются продавцы и покупатели. Все это помогло мне лучше понять менталитет вьетнамцев. </a:t>
            </a:r>
            <a:endParaRPr sz="255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67" name="Google Shape;167;p28"/>
          <p:cNvPicPr preferRelativeResize="0"/>
          <p:nvPr/>
        </p:nvPicPr>
        <p:blipFill rotWithShape="1">
          <a:blip r:embed="rId3">
            <a:alphaModFix/>
          </a:blip>
          <a:srcRect l="52989" t="42383" r="4822" b="42537"/>
          <a:stretch/>
        </p:blipFill>
        <p:spPr>
          <a:xfrm>
            <a:off x="311825" y="752375"/>
            <a:ext cx="5278877" cy="1061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>
            <a:spLocks noGrp="1"/>
          </p:cNvSpPr>
          <p:nvPr>
            <p:ph type="title"/>
          </p:nvPr>
        </p:nvSpPr>
        <p:spPr>
          <a:xfrm>
            <a:off x="311700" y="1796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Собственная позиция</a:t>
            </a:r>
            <a:endParaRPr/>
          </a:p>
        </p:txBody>
      </p:sp>
      <p:sp>
        <p:nvSpPr>
          <p:cNvPr id="173" name="Google Shape;173;p29"/>
          <p:cNvSpPr txBox="1">
            <a:spLocks noGrp="1"/>
          </p:cNvSpPr>
          <p:nvPr>
            <p:ph type="body" idx="1"/>
          </p:nvPr>
        </p:nvSpPr>
        <p:spPr>
          <a:xfrm>
            <a:off x="311825" y="1955450"/>
            <a:ext cx="8520600" cy="30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74" name="Google Shape;174;p29"/>
          <p:cNvSpPr txBox="1"/>
          <p:nvPr/>
        </p:nvSpPr>
        <p:spPr>
          <a:xfrm>
            <a:off x="249000" y="2465400"/>
            <a:ext cx="86460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Какие качества помогают человеку преодолеть трудности?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И. А. Ефремов считает, что такие качества, как стойкость и сила воли, помогают человеку преодолевать трудности.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Я согласна с позицией автора. Думаю, что стойкость и сила воли действительно играют важную роль в преодолении трудностей. Например, в олимпийский сезон фигуристке Алине Загитовой сложно давались тренировки. Тренер говорил, что страшно было смотреть на ноги Алины, потому что они были стерты в кровь. Однако волевой характер и стремление к победе позволили фигуристке завоевать олимпийское золото. 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75" name="Google Shape;175;p29"/>
          <p:cNvPicPr preferRelativeResize="0"/>
          <p:nvPr/>
        </p:nvPicPr>
        <p:blipFill rotWithShape="1">
          <a:blip r:embed="rId3">
            <a:alphaModFix/>
          </a:blip>
          <a:srcRect l="22630" t="21355" r="21117" b="29439"/>
          <a:stretch/>
        </p:blipFill>
        <p:spPr>
          <a:xfrm>
            <a:off x="4000500" y="0"/>
            <a:ext cx="5143502" cy="2530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179675"/>
            <a:ext cx="8325600" cy="4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/>
              <a:t>Структура сочинения</a:t>
            </a:r>
            <a:endParaRPr sz="1700"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752375"/>
            <a:ext cx="8520600" cy="41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457200" lvl="0" indent="-32575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ru"/>
              <a:t>Проблема (берем из задания). Именно об этом пишет/рассуждает/размышляет автор предложенного текста. Авторская позиция: И. И. Иванов считает, что…</a:t>
            </a:r>
            <a:endParaRPr/>
          </a:p>
          <a:p>
            <a:pPr marL="457200" lvl="0" indent="-32575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ru"/>
              <a:t>Чтобы доказать свою позицию, автор пишет о … Пример из текста (краткий пересказ нужного фрагмента + номера предложений/ микроцитирование/ цитирование). Становится очевидно: микровывод.</a:t>
            </a:r>
            <a:endParaRPr/>
          </a:p>
          <a:p>
            <a:pPr marL="457200" lvl="0" indent="-32575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ru"/>
              <a:t>Логический переход (однако/далее И. И. Иванов также указывает на../ описывает/ повествует/ обращает внимание читателя на..) + второй пример. Читатель понимает: микровывод..</a:t>
            </a:r>
            <a:endParaRPr/>
          </a:p>
          <a:p>
            <a:pPr marL="457200" lvl="0" indent="-32575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ru"/>
              <a:t>Анализ связи </a:t>
            </a:r>
            <a:r>
              <a:rPr lang="ru" u="sng">
                <a:solidFill>
                  <a:schemeClr val="hlink"/>
                </a:solidFill>
                <a:hlinkClick r:id="rId3" action="ppaction://hlinksldjump"/>
              </a:rPr>
              <a:t>тут</a:t>
            </a:r>
            <a:r>
              <a:rPr lang="ru"/>
              <a:t>.</a:t>
            </a:r>
            <a:endParaRPr/>
          </a:p>
          <a:p>
            <a:pPr marL="457200" lvl="0" indent="-32575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ru"/>
              <a:t>Я согласен/согласна с позицией И. И. Иванова. Действительно, (переформулировать АП). В подтверждение своей точки зрения приведу пример из жизни/литературы/историко-культурного опыта. Сделать вывод.</a:t>
            </a:r>
            <a:endParaRPr/>
          </a:p>
          <a:p>
            <a:pPr marL="457200" lvl="0" indent="-32575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ru"/>
              <a:t>В заключение хочу еще раз подчеркнуть: (переформулировать АП).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1796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Этапы работы над сочинением</a:t>
            </a: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752375"/>
            <a:ext cx="8520600" cy="41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 sz="1600" dirty="0"/>
              <a:t>Формулируем авторскую позицию. Первый блок работы: проблема + АП. Учимся сверять АП с проблемой (вопрос - ответ).</a:t>
            </a:r>
            <a:endParaRPr sz="1600"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 sz="1600" dirty="0"/>
              <a:t>Формулируем собственную позицию. Проверяем, что АП - ответ на проблемный вопрос, а СП доказывает АП. Второй блок работы: проблема + АП + СП.</a:t>
            </a:r>
            <a:endParaRPr sz="1600"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 sz="1600" dirty="0"/>
              <a:t>Подбираем 2 примера. Учимся формулировать микровыводы (отсылка к мнению автора). Проверяем, что каждый микровывод является частью ответа на проблемный вопрос. Третий блок работы: проблема + 2 примера с микровыводами + АП + СП.</a:t>
            </a:r>
            <a:endParaRPr sz="1600"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 sz="1600" dirty="0"/>
              <a:t>Анализируем примеры, учимся определять и формулировать анализ связи. </a:t>
            </a:r>
            <a:endParaRPr sz="1600"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 sz="1600" dirty="0"/>
              <a:t>Пишем полный вариант сочинения.</a:t>
            </a:r>
            <a:endParaRPr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1796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Этапы работы над сочинением</a:t>
            </a: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752375"/>
            <a:ext cx="8520600" cy="41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Ищем примеры, подходящие к проблеме, связанные с нею.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Формулируем микровыводы к примерам, сверяем микровыводы с проблемой: они должны частично отвечать на проблемный вопрос.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Анализируем связь между примерами.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Формулируем авторскую позицию. Она должна быть ответом на проблемный вопрос.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Формулируем собственную позицию. Собственный пример должен подтверждать авторскую позицию.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Пишем сочинение полностью.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1796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Поиск примеров</a:t>
            </a:r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311825" y="752375"/>
            <a:ext cx="8520600" cy="42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dirty="0"/>
              <a:t>Проблема: в чем проявляется эгоизм? </a:t>
            </a:r>
            <a:endParaRPr sz="15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 dirty="0"/>
              <a:t>В. Корчагин считает, что эгоизм проявляется</a:t>
            </a:r>
            <a:endParaRPr sz="15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 dirty="0"/>
              <a:t>в стремлении к собственной выгоде.</a:t>
            </a:r>
            <a:endParaRPr sz="15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 dirty="0"/>
              <a:t>Чтобы доказать свою позицию, автор пишет</a:t>
            </a:r>
            <a:endParaRPr sz="15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 dirty="0"/>
              <a:t> о Валерии, который в одиночку съел </a:t>
            </a:r>
            <a:endParaRPr sz="15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 dirty="0"/>
              <a:t>весь шоколад, оставленный на обратный путь. Герой считал, что имеет больше прав на жизнь, чем остальные участники похода (предложения 64-65). Читатель понимает: эгоизм проявляется в стремлении к собственному благополучию.</a:t>
            </a:r>
            <a:endParaRPr sz="15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500" dirty="0"/>
              <a:t>Однако Андрей Иванович поступает иначе: даже после поступка Валерия он делит сухарь и сахар на троих (предложение 69). Становится ясно: автор подчеркивает, что некоторые люди даже в критических ситуациях ставят интересы других выше своих, т. к. считают важным заботиться об окружающих.</a:t>
            </a:r>
            <a:endParaRPr dirty="0"/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3">
            <a:alphaModFix/>
          </a:blip>
          <a:srcRect l="22879" t="23733" r="22879" b="30237"/>
          <a:stretch/>
        </p:blipFill>
        <p:spPr>
          <a:xfrm>
            <a:off x="4184200" y="363375"/>
            <a:ext cx="4959802" cy="2367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1796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Поиск примеров</a:t>
            </a:r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311825" y="752375"/>
            <a:ext cx="8520600" cy="42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Проблема: что в путешествии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является наиболее важным?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Д. Гранин считает, что в путешествии важнее всего общаться с местными жителями и наблюдать за их жизнью.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Чтобы привлечь внимание читателя к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поставленной проблеме, автор пишет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о том, как разговаривал с рыбаком на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набережной. Беседа произвела на автора приятное впечатление, у него создалось ощущение праздника. Становится ясно: автор считает важным неспешные разговоры о жизни с местными.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Однако переводчица говорит, что герой потратил время на набережной зря, не посетив основных достопримечательностей: ратуши, нового ресторана. Автор не считает посещение этих мест важным, с его точки зрения все самое интересное происходило на набережной (предложения 48-49). Читатель понимает: по мнению автора, посещение достопримечательностей - не самое важное в путешествии.</a:t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 rotWithShape="1">
          <a:blip r:embed="rId3">
            <a:alphaModFix/>
          </a:blip>
          <a:srcRect l="24549" t="27935" r="21208" b="40716"/>
          <a:stretch/>
        </p:blipFill>
        <p:spPr>
          <a:xfrm>
            <a:off x="4153575" y="0"/>
            <a:ext cx="4959802" cy="1612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 rotWithShape="1">
          <a:blip r:embed="rId4">
            <a:alphaModFix/>
          </a:blip>
          <a:srcRect l="24671" t="31012" r="22201" b="42003"/>
          <a:stretch/>
        </p:blipFill>
        <p:spPr>
          <a:xfrm>
            <a:off x="4204600" y="1877775"/>
            <a:ext cx="4857749" cy="1387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Виды связи между примерами</a:t>
            </a:r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5402625" y="933463"/>
            <a:ext cx="3292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Противопоставление приведенных примеров помогает автору показать разницу/ контраст между (пример 1) и (пример 2)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dirty="0"/>
              <a:t>Первый из приведенных примеров указывает, что (пример 1) происходит вопреки (пример 2)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dirty="0"/>
              <a:t>Второй пример дополняет первый, помогая автору показать: как (пример 1), так и (пример 2)</a:t>
            </a:r>
            <a:endParaRPr dirty="0"/>
          </a:p>
        </p:txBody>
      </p:sp>
      <p:sp>
        <p:nvSpPr>
          <p:cNvPr id="100" name="Google Shape;100;p19"/>
          <p:cNvSpPr txBox="1"/>
          <p:nvPr/>
        </p:nvSpPr>
        <p:spPr>
          <a:xfrm>
            <a:off x="448575" y="1281900"/>
            <a:ext cx="8715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AutoNum type="arabicPeriod"/>
            </a:pPr>
            <a:r>
              <a:rPr lang="ru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Противопоставление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01" name="Google Shape;101;p19"/>
          <p:cNvSpPr txBox="1"/>
          <p:nvPr/>
        </p:nvSpPr>
        <p:spPr>
          <a:xfrm>
            <a:off x="560925" y="2179963"/>
            <a:ext cx="849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2. Уступка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02" name="Google Shape;102;p19"/>
          <p:cNvSpPr txBox="1"/>
          <p:nvPr/>
        </p:nvSpPr>
        <p:spPr>
          <a:xfrm>
            <a:off x="530225" y="3078025"/>
            <a:ext cx="8634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3. Дополнение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311700" y="1796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Анализ связи</a:t>
            </a:r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body" idx="1"/>
          </p:nvPr>
        </p:nvSpPr>
        <p:spPr>
          <a:xfrm>
            <a:off x="311825" y="752375"/>
            <a:ext cx="8520600" cy="42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/>
              <a:t>Проблема: в чем проявляется эгоизм? </a:t>
            </a:r>
            <a:endParaRPr sz="150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/>
              <a:t>В. Корчагин считает, что эгоизм проявляется</a:t>
            </a:r>
            <a:endParaRPr sz="150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/>
              <a:t>в стремлении к собственной выгоде.</a:t>
            </a: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/>
              <a:t>Чтобы доказать свою позицию, автор пишет</a:t>
            </a: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/>
              <a:t> о Валерии, который в одиночку съел </a:t>
            </a: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/>
              <a:t>весь шоколад, оставленный на обратный путь. Герой считал, что имеет больше прав на жизнь, чем остальные участники похода (предложения 64-65). Читатель понимает: автор считает стремление к собственному благу проявлением эгоизма.</a:t>
            </a: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/>
              <a:t>Однако Андрей Иванович поступает иначе: даже после поступка Валерия он делит сухарь и сахар на троих (предложение 69). Становится ясно: автор подчеркивает, что некоторые люди даже в критических ситуациях ставят интересы других выше своих, т. к. считают важным заботиться об окружающих.</a:t>
            </a: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500"/>
              <a:t>Противопоставление приведенных примеров помогает автору показать разницу между поступком Валерия, который беспокоится лишь о себе, и действиями Андрея Ивановича, который думает обо всех участниках похода.</a:t>
            </a:r>
            <a:endParaRPr sz="1500"/>
          </a:p>
        </p:txBody>
      </p:sp>
      <p:pic>
        <p:nvPicPr>
          <p:cNvPr id="109" name="Google Shape;109;p20"/>
          <p:cNvPicPr preferRelativeResize="0"/>
          <p:nvPr/>
        </p:nvPicPr>
        <p:blipFill rotWithShape="1">
          <a:blip r:embed="rId3">
            <a:alphaModFix/>
          </a:blip>
          <a:srcRect l="22879" t="23733" r="22879" b="30237"/>
          <a:stretch/>
        </p:blipFill>
        <p:spPr>
          <a:xfrm>
            <a:off x="4082150" y="0"/>
            <a:ext cx="4959802" cy="2367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1"/>
          <p:cNvPicPr preferRelativeResize="0"/>
          <p:nvPr/>
        </p:nvPicPr>
        <p:blipFill rotWithShape="1">
          <a:blip r:embed="rId3">
            <a:alphaModFix/>
          </a:blip>
          <a:srcRect l="25312" t="25317" r="21117" b="50001"/>
          <a:stretch/>
        </p:blipFill>
        <p:spPr>
          <a:xfrm>
            <a:off x="4069850" y="179700"/>
            <a:ext cx="4898573" cy="126945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1"/>
          <p:cNvSpPr txBox="1"/>
          <p:nvPr/>
        </p:nvSpPr>
        <p:spPr>
          <a:xfrm>
            <a:off x="130575" y="179700"/>
            <a:ext cx="3837300" cy="46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Какие качества помогают человеку преодолевать трудности?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Чтобы привлечь внимание читателя, И. А. Ефремов пишет о своем желании узнавать новое, о том, “какой огромный и широкий мир” открывался перед ним. Становится ясно: автор считает важным стремление к знаниям.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Далее И. Ефремов рассуждает о формировании привычки преодолевать трудности (предложения 28-29). Читатель понимает: сила воли, направленная на регулярные тренировки, приводит человека к желаемому результату.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16" name="Google Shape;116;p21"/>
          <p:cNvSpPr txBox="1"/>
          <p:nvPr/>
        </p:nvSpPr>
        <p:spPr>
          <a:xfrm>
            <a:off x="3992238" y="3204100"/>
            <a:ext cx="50538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Второй пример дополняет первый, позволяя автору показать: не только тяга к знаниям, но и стойкость, заставляющая продолжать начатое, помогают человеку преодолеть трудности.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17" name="Google Shape;117;p21"/>
          <p:cNvPicPr preferRelativeResize="0"/>
          <p:nvPr/>
        </p:nvPicPr>
        <p:blipFill rotWithShape="1">
          <a:blip r:embed="rId4">
            <a:alphaModFix/>
          </a:blip>
          <a:srcRect l="22933" t="40783" r="21022" b="33253"/>
          <a:stretch/>
        </p:blipFill>
        <p:spPr>
          <a:xfrm>
            <a:off x="4083513" y="1691900"/>
            <a:ext cx="4871242" cy="1269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1606</Words>
  <Application>Microsoft Office PowerPoint</Application>
  <PresentationFormat>Экран (16:9)</PresentationFormat>
  <Paragraphs>125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Oswald</vt:lpstr>
      <vt:lpstr>Average</vt:lpstr>
      <vt:lpstr>Slate</vt:lpstr>
      <vt:lpstr>Этапы работы над сочинением</vt:lpstr>
      <vt:lpstr>Структура сочинения</vt:lpstr>
      <vt:lpstr>Этапы работы над сочинением</vt:lpstr>
      <vt:lpstr>Этапы работы над сочинением</vt:lpstr>
      <vt:lpstr>Поиск примеров</vt:lpstr>
      <vt:lpstr>Поиск примеров</vt:lpstr>
      <vt:lpstr>Виды связи между примерами</vt:lpstr>
      <vt:lpstr>Анализ связи</vt:lpstr>
      <vt:lpstr>Презентация PowerPoint</vt:lpstr>
      <vt:lpstr>Виды связи между примерами</vt:lpstr>
      <vt:lpstr>Виды связи между примерами</vt:lpstr>
      <vt:lpstr>Пояснение</vt:lpstr>
      <vt:lpstr>Поиск авторской позиции</vt:lpstr>
      <vt:lpstr>Поиск авторской позиции</vt:lpstr>
      <vt:lpstr>Презентация PowerPoint</vt:lpstr>
      <vt:lpstr>Собственная позиция</vt:lpstr>
      <vt:lpstr>Собственная позиция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Elena Starostina</cp:lastModifiedBy>
  <cp:revision>1</cp:revision>
  <dcterms:modified xsi:type="dcterms:W3CDTF">2025-10-21T07:44:32Z</dcterms:modified>
</cp:coreProperties>
</file>