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sldIdLst>
    <p:sldId id="256" r:id="rId2"/>
    <p:sldId id="261" r:id="rId3"/>
    <p:sldId id="322" r:id="rId4"/>
    <p:sldId id="278" r:id="rId5"/>
    <p:sldId id="260" r:id="rId6"/>
    <p:sldId id="323" r:id="rId7"/>
    <p:sldId id="324" r:id="rId8"/>
    <p:sldId id="299" r:id="rId9"/>
    <p:sldId id="325" r:id="rId10"/>
    <p:sldId id="326" r:id="rId11"/>
    <p:sldId id="282" r:id="rId12"/>
    <p:sldId id="327" r:id="rId13"/>
    <p:sldId id="328" r:id="rId14"/>
    <p:sldId id="329" r:id="rId15"/>
    <p:sldId id="330" r:id="rId16"/>
    <p:sldId id="276" r:id="rId17"/>
    <p:sldId id="332" r:id="rId18"/>
    <p:sldId id="313" r:id="rId19"/>
    <p:sldId id="333" r:id="rId20"/>
    <p:sldId id="315" r:id="rId21"/>
    <p:sldId id="334" r:id="rId22"/>
    <p:sldId id="279" r:id="rId23"/>
    <p:sldId id="293" r:id="rId24"/>
    <p:sldId id="292" r:id="rId25"/>
    <p:sldId id="335" r:id="rId26"/>
    <p:sldId id="336" r:id="rId27"/>
    <p:sldId id="337" r:id="rId28"/>
    <p:sldId id="340" r:id="rId29"/>
    <p:sldId id="338" r:id="rId30"/>
    <p:sldId id="352" r:id="rId31"/>
    <p:sldId id="339" r:id="rId32"/>
    <p:sldId id="341" r:id="rId33"/>
    <p:sldId id="345" r:id="rId34"/>
    <p:sldId id="342" r:id="rId35"/>
    <p:sldId id="343" r:id="rId36"/>
    <p:sldId id="344" r:id="rId37"/>
    <p:sldId id="346" r:id="rId38"/>
    <p:sldId id="347" r:id="rId39"/>
    <p:sldId id="350" r:id="rId40"/>
    <p:sldId id="351" r:id="rId41"/>
    <p:sldId id="348" r:id="rId42"/>
    <p:sldId id="349" r:id="rId43"/>
    <p:sldId id="287" r:id="rId44"/>
    <p:sldId id="280" r:id="rId4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4D8F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B301B821-A1FF-4177-AEE7-76D212191A09}" styleName="Средний стиль 1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9657" autoAdjust="0"/>
  </p:normalViewPr>
  <p:slideViewPr>
    <p:cSldViewPr snapToGrid="0">
      <p:cViewPr varScale="1">
        <p:scale>
          <a:sx n="93" d="100"/>
          <a:sy n="93" d="100"/>
        </p:scale>
        <p:origin x="326" y="-91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.xlsx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2.8264630772504788E-2"/>
          <c:y val="1.9918462344668916E-2"/>
          <c:w val="0.95011374760587364"/>
          <c:h val="0.7525771897599643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Тестовая часть</c:v>
                </c:pt>
              </c:strCache>
            </c:strRef>
          </c:tx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 dirty="0"/>
                      <a:t>63%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B3D6-47B4-980A-3711BEF34046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 dirty="0"/>
                      <a:t>60%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B3D6-47B4-980A-3711BEF34046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 dirty="0"/>
                      <a:t>67%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B3D6-47B4-980A-3711BEF34046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 dirty="0"/>
                      <a:t>67%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B3D6-47B4-980A-3711BEF34046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 dirty="0"/>
                      <a:t>52%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4-B3D6-47B4-980A-3711BEF34046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 dirty="0"/>
                      <a:t>52%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5-B3D6-47B4-980A-3711BEF34046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r>
                      <a:rPr lang="en-US" dirty="0"/>
                      <a:t>68%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6-B3D6-47B4-980A-3711BEF3404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Лист1!$A$2:$A$12</c:f>
              <c:numCache>
                <c:formatCode>General</c:formatCode>
                <c:ptCount val="11"/>
                <c:pt idx="0">
                  <c:v>2</c:v>
                </c:pt>
                <c:pt idx="1">
                  <c:v>3</c:v>
                </c:pt>
                <c:pt idx="2">
                  <c:v>4</c:v>
                </c:pt>
                <c:pt idx="3">
                  <c:v>5</c:v>
                </c:pt>
                <c:pt idx="4">
                  <c:v>6</c:v>
                </c:pt>
                <c:pt idx="5">
                  <c:v>7</c:v>
                </c:pt>
                <c:pt idx="6">
                  <c:v>8</c:v>
                </c:pt>
                <c:pt idx="7">
                  <c:v>9</c:v>
                </c:pt>
                <c:pt idx="8">
                  <c:v>10</c:v>
                </c:pt>
                <c:pt idx="9">
                  <c:v>11</c:v>
                </c:pt>
                <c:pt idx="10">
                  <c:v>12</c:v>
                </c:pt>
              </c:numCache>
            </c:numRef>
          </c:cat>
          <c:val>
            <c:numRef>
              <c:f>Лист1!$B$2:$B$12</c:f>
              <c:numCache>
                <c:formatCode>General</c:formatCode>
                <c:ptCount val="11"/>
                <c:pt idx="0">
                  <c:v>63</c:v>
                </c:pt>
                <c:pt idx="1">
                  <c:v>60</c:v>
                </c:pt>
                <c:pt idx="2">
                  <c:v>67</c:v>
                </c:pt>
                <c:pt idx="3">
                  <c:v>67</c:v>
                </c:pt>
                <c:pt idx="4">
                  <c:v>52</c:v>
                </c:pt>
                <c:pt idx="5">
                  <c:v>52</c:v>
                </c:pt>
                <c:pt idx="6">
                  <c:v>68</c:v>
                </c:pt>
                <c:pt idx="7">
                  <c:v>72</c:v>
                </c:pt>
                <c:pt idx="8">
                  <c:v>77</c:v>
                </c:pt>
                <c:pt idx="9">
                  <c:v>65</c:v>
                </c:pt>
                <c:pt idx="10">
                  <c:v>85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B3D6-47B4-980A-3711BEF3404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28326800"/>
        <c:axId val="128324056"/>
      </c:barChart>
      <c:catAx>
        <c:axId val="1283268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 b="1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128324056"/>
        <c:crosses val="autoZero"/>
        <c:auto val="1"/>
        <c:lblAlgn val="ctr"/>
        <c:lblOffset val="100"/>
        <c:noMultiLvlLbl val="0"/>
      </c:catAx>
      <c:valAx>
        <c:axId val="12832405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28326800"/>
        <c:crosses val="autoZero"/>
        <c:crossBetween val="between"/>
      </c:valAx>
    </c:plotArea>
    <c:plotVisOnly val="1"/>
    <c:dispBlanksAs val="gap"/>
    <c:showDLblsOverMax val="0"/>
  </c:chart>
  <c:externalData r:id="rId2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1AF572B-1776-4C62-ABA6-11249F8DEE9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1274" y="495894"/>
            <a:ext cx="7805821" cy="2387600"/>
          </a:xfrm>
        </p:spPr>
        <p:txBody>
          <a:bodyPr anchor="b"/>
          <a:lstStyle>
            <a:lvl1pPr algn="ctr">
              <a:defRPr sz="6000" b="1">
                <a:solidFill>
                  <a:schemeClr val="accent1"/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F39A5479-32F7-40D5-AEAA-86AD2F2CF32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558548" y="2531662"/>
            <a:ext cx="5633452" cy="4345805"/>
          </a:xfrm>
          <a:prstGeom prst="rect">
            <a:avLst/>
          </a:prstGeom>
        </p:spPr>
      </p:pic>
      <p:sp>
        <p:nvSpPr>
          <p:cNvPr id="9" name="Блок-схема: подготовка 8">
            <a:extLst>
              <a:ext uri="{FF2B5EF4-FFF2-40B4-BE49-F238E27FC236}">
                <a16:creationId xmlns:a16="http://schemas.microsoft.com/office/drawing/2014/main" id="{E3C34BD0-1739-4B50-B134-8638CC270C9A}"/>
              </a:ext>
            </a:extLst>
          </p:cNvPr>
          <p:cNvSpPr/>
          <p:nvPr userDrawn="1"/>
        </p:nvSpPr>
        <p:spPr>
          <a:xfrm rot="2913810">
            <a:off x="-527302" y="4390960"/>
            <a:ext cx="4256654" cy="3746927"/>
          </a:xfrm>
          <a:custGeom>
            <a:avLst/>
            <a:gdLst>
              <a:gd name="connsiteX0" fmla="*/ 0 w 10000"/>
              <a:gd name="connsiteY0" fmla="*/ 5000 h 10000"/>
              <a:gd name="connsiteX1" fmla="*/ 2000 w 10000"/>
              <a:gd name="connsiteY1" fmla="*/ 0 h 10000"/>
              <a:gd name="connsiteX2" fmla="*/ 8000 w 10000"/>
              <a:gd name="connsiteY2" fmla="*/ 0 h 10000"/>
              <a:gd name="connsiteX3" fmla="*/ 10000 w 10000"/>
              <a:gd name="connsiteY3" fmla="*/ 5000 h 10000"/>
              <a:gd name="connsiteX4" fmla="*/ 8000 w 10000"/>
              <a:gd name="connsiteY4" fmla="*/ 10000 h 10000"/>
              <a:gd name="connsiteX5" fmla="*/ 2000 w 10000"/>
              <a:gd name="connsiteY5" fmla="*/ 10000 h 10000"/>
              <a:gd name="connsiteX6" fmla="*/ 0 w 10000"/>
              <a:gd name="connsiteY6" fmla="*/ 5000 h 10000"/>
              <a:gd name="connsiteX0" fmla="*/ 0 w 10000"/>
              <a:gd name="connsiteY0" fmla="*/ 5624 h 10624"/>
              <a:gd name="connsiteX1" fmla="*/ 2000 w 10000"/>
              <a:gd name="connsiteY1" fmla="*/ 624 h 10624"/>
              <a:gd name="connsiteX2" fmla="*/ 8000 w 10000"/>
              <a:gd name="connsiteY2" fmla="*/ 624 h 10624"/>
              <a:gd name="connsiteX3" fmla="*/ 10000 w 10000"/>
              <a:gd name="connsiteY3" fmla="*/ 5624 h 10624"/>
              <a:gd name="connsiteX4" fmla="*/ 8000 w 10000"/>
              <a:gd name="connsiteY4" fmla="*/ 10624 h 10624"/>
              <a:gd name="connsiteX5" fmla="*/ 2000 w 10000"/>
              <a:gd name="connsiteY5" fmla="*/ 10624 h 10624"/>
              <a:gd name="connsiteX6" fmla="*/ 0 w 10000"/>
              <a:gd name="connsiteY6" fmla="*/ 5624 h 10624"/>
              <a:gd name="connsiteX0" fmla="*/ 0 w 10000"/>
              <a:gd name="connsiteY0" fmla="*/ 5624 h 10624"/>
              <a:gd name="connsiteX1" fmla="*/ 2000 w 10000"/>
              <a:gd name="connsiteY1" fmla="*/ 624 h 10624"/>
              <a:gd name="connsiteX2" fmla="*/ 8000 w 10000"/>
              <a:gd name="connsiteY2" fmla="*/ 624 h 10624"/>
              <a:gd name="connsiteX3" fmla="*/ 10000 w 10000"/>
              <a:gd name="connsiteY3" fmla="*/ 5624 h 10624"/>
              <a:gd name="connsiteX4" fmla="*/ 8000 w 10000"/>
              <a:gd name="connsiteY4" fmla="*/ 10624 h 10624"/>
              <a:gd name="connsiteX5" fmla="*/ 2000 w 10000"/>
              <a:gd name="connsiteY5" fmla="*/ 10624 h 10624"/>
              <a:gd name="connsiteX6" fmla="*/ 0 w 10000"/>
              <a:gd name="connsiteY6" fmla="*/ 5624 h 10624"/>
              <a:gd name="connsiteX0" fmla="*/ 0 w 10000"/>
              <a:gd name="connsiteY0" fmla="*/ 5624 h 11248"/>
              <a:gd name="connsiteX1" fmla="*/ 2000 w 10000"/>
              <a:gd name="connsiteY1" fmla="*/ 624 h 11248"/>
              <a:gd name="connsiteX2" fmla="*/ 8000 w 10000"/>
              <a:gd name="connsiteY2" fmla="*/ 624 h 11248"/>
              <a:gd name="connsiteX3" fmla="*/ 10000 w 10000"/>
              <a:gd name="connsiteY3" fmla="*/ 5624 h 11248"/>
              <a:gd name="connsiteX4" fmla="*/ 8000 w 10000"/>
              <a:gd name="connsiteY4" fmla="*/ 10624 h 11248"/>
              <a:gd name="connsiteX5" fmla="*/ 2000 w 10000"/>
              <a:gd name="connsiteY5" fmla="*/ 10624 h 11248"/>
              <a:gd name="connsiteX6" fmla="*/ 0 w 10000"/>
              <a:gd name="connsiteY6" fmla="*/ 5624 h 11248"/>
              <a:gd name="connsiteX0" fmla="*/ 0 w 10000"/>
              <a:gd name="connsiteY0" fmla="*/ 5624 h 11248"/>
              <a:gd name="connsiteX1" fmla="*/ 2000 w 10000"/>
              <a:gd name="connsiteY1" fmla="*/ 624 h 11248"/>
              <a:gd name="connsiteX2" fmla="*/ 8000 w 10000"/>
              <a:gd name="connsiteY2" fmla="*/ 624 h 11248"/>
              <a:gd name="connsiteX3" fmla="*/ 10000 w 10000"/>
              <a:gd name="connsiteY3" fmla="*/ 5624 h 11248"/>
              <a:gd name="connsiteX4" fmla="*/ 8000 w 10000"/>
              <a:gd name="connsiteY4" fmla="*/ 10624 h 11248"/>
              <a:gd name="connsiteX5" fmla="*/ 2000 w 10000"/>
              <a:gd name="connsiteY5" fmla="*/ 10624 h 11248"/>
              <a:gd name="connsiteX6" fmla="*/ 0 w 10000"/>
              <a:gd name="connsiteY6" fmla="*/ 5624 h 11248"/>
              <a:gd name="connsiteX0" fmla="*/ 0 w 10177"/>
              <a:gd name="connsiteY0" fmla="*/ 5624 h 11248"/>
              <a:gd name="connsiteX1" fmla="*/ 2000 w 10177"/>
              <a:gd name="connsiteY1" fmla="*/ 624 h 11248"/>
              <a:gd name="connsiteX2" fmla="*/ 8000 w 10177"/>
              <a:gd name="connsiteY2" fmla="*/ 624 h 11248"/>
              <a:gd name="connsiteX3" fmla="*/ 10000 w 10177"/>
              <a:gd name="connsiteY3" fmla="*/ 5624 h 11248"/>
              <a:gd name="connsiteX4" fmla="*/ 8000 w 10177"/>
              <a:gd name="connsiteY4" fmla="*/ 10624 h 11248"/>
              <a:gd name="connsiteX5" fmla="*/ 2000 w 10177"/>
              <a:gd name="connsiteY5" fmla="*/ 10624 h 11248"/>
              <a:gd name="connsiteX6" fmla="*/ 0 w 10177"/>
              <a:gd name="connsiteY6" fmla="*/ 5624 h 11248"/>
              <a:gd name="connsiteX0" fmla="*/ 0 w 10177"/>
              <a:gd name="connsiteY0" fmla="*/ 5962 h 11586"/>
              <a:gd name="connsiteX1" fmla="*/ 2000 w 10177"/>
              <a:gd name="connsiteY1" fmla="*/ 962 h 11586"/>
              <a:gd name="connsiteX2" fmla="*/ 8000 w 10177"/>
              <a:gd name="connsiteY2" fmla="*/ 962 h 11586"/>
              <a:gd name="connsiteX3" fmla="*/ 10000 w 10177"/>
              <a:gd name="connsiteY3" fmla="*/ 5962 h 11586"/>
              <a:gd name="connsiteX4" fmla="*/ 8000 w 10177"/>
              <a:gd name="connsiteY4" fmla="*/ 10962 h 11586"/>
              <a:gd name="connsiteX5" fmla="*/ 2000 w 10177"/>
              <a:gd name="connsiteY5" fmla="*/ 10962 h 11586"/>
              <a:gd name="connsiteX6" fmla="*/ 0 w 10177"/>
              <a:gd name="connsiteY6" fmla="*/ 5962 h 11586"/>
              <a:gd name="connsiteX0" fmla="*/ 0 w 10177"/>
              <a:gd name="connsiteY0" fmla="*/ 6106 h 11730"/>
              <a:gd name="connsiteX1" fmla="*/ 2000 w 10177"/>
              <a:gd name="connsiteY1" fmla="*/ 1106 h 11730"/>
              <a:gd name="connsiteX2" fmla="*/ 8000 w 10177"/>
              <a:gd name="connsiteY2" fmla="*/ 1106 h 11730"/>
              <a:gd name="connsiteX3" fmla="*/ 10000 w 10177"/>
              <a:gd name="connsiteY3" fmla="*/ 6106 h 11730"/>
              <a:gd name="connsiteX4" fmla="*/ 8000 w 10177"/>
              <a:gd name="connsiteY4" fmla="*/ 11106 h 11730"/>
              <a:gd name="connsiteX5" fmla="*/ 2000 w 10177"/>
              <a:gd name="connsiteY5" fmla="*/ 11106 h 11730"/>
              <a:gd name="connsiteX6" fmla="*/ 0 w 10177"/>
              <a:gd name="connsiteY6" fmla="*/ 6106 h 11730"/>
              <a:gd name="connsiteX0" fmla="*/ 0 w 13283"/>
              <a:gd name="connsiteY0" fmla="*/ 5461 h 11278"/>
              <a:gd name="connsiteX1" fmla="*/ 2000 w 13283"/>
              <a:gd name="connsiteY1" fmla="*/ 461 h 11278"/>
              <a:gd name="connsiteX2" fmla="*/ 8000 w 13283"/>
              <a:gd name="connsiteY2" fmla="*/ 461 h 11278"/>
              <a:gd name="connsiteX3" fmla="*/ 13209 w 13283"/>
              <a:gd name="connsiteY3" fmla="*/ 2549 h 11278"/>
              <a:gd name="connsiteX4" fmla="*/ 8000 w 13283"/>
              <a:gd name="connsiteY4" fmla="*/ 10461 h 11278"/>
              <a:gd name="connsiteX5" fmla="*/ 2000 w 13283"/>
              <a:gd name="connsiteY5" fmla="*/ 10461 h 11278"/>
              <a:gd name="connsiteX6" fmla="*/ 0 w 13283"/>
              <a:gd name="connsiteY6" fmla="*/ 5461 h 11278"/>
              <a:gd name="connsiteX0" fmla="*/ 1 w 13284"/>
              <a:gd name="connsiteY0" fmla="*/ 5030 h 10847"/>
              <a:gd name="connsiteX1" fmla="*/ 1780 w 13284"/>
              <a:gd name="connsiteY1" fmla="*/ 1181 h 10847"/>
              <a:gd name="connsiteX2" fmla="*/ 8001 w 13284"/>
              <a:gd name="connsiteY2" fmla="*/ 30 h 10847"/>
              <a:gd name="connsiteX3" fmla="*/ 13210 w 13284"/>
              <a:gd name="connsiteY3" fmla="*/ 2118 h 10847"/>
              <a:gd name="connsiteX4" fmla="*/ 8001 w 13284"/>
              <a:gd name="connsiteY4" fmla="*/ 10030 h 10847"/>
              <a:gd name="connsiteX5" fmla="*/ 2001 w 13284"/>
              <a:gd name="connsiteY5" fmla="*/ 10030 h 10847"/>
              <a:gd name="connsiteX6" fmla="*/ 1 w 13284"/>
              <a:gd name="connsiteY6" fmla="*/ 5030 h 10847"/>
              <a:gd name="connsiteX0" fmla="*/ 1 w 13216"/>
              <a:gd name="connsiteY0" fmla="*/ 5030 h 10033"/>
              <a:gd name="connsiteX1" fmla="*/ 1780 w 13216"/>
              <a:gd name="connsiteY1" fmla="*/ 1181 h 10033"/>
              <a:gd name="connsiteX2" fmla="*/ 8001 w 13216"/>
              <a:gd name="connsiteY2" fmla="*/ 30 h 10033"/>
              <a:gd name="connsiteX3" fmla="*/ 13210 w 13216"/>
              <a:gd name="connsiteY3" fmla="*/ 2118 h 10033"/>
              <a:gd name="connsiteX4" fmla="*/ 6960 w 13216"/>
              <a:gd name="connsiteY4" fmla="*/ 5720 h 10033"/>
              <a:gd name="connsiteX5" fmla="*/ 2001 w 13216"/>
              <a:gd name="connsiteY5" fmla="*/ 10030 h 10033"/>
              <a:gd name="connsiteX6" fmla="*/ 1 w 13216"/>
              <a:gd name="connsiteY6" fmla="*/ 5030 h 10033"/>
              <a:gd name="connsiteX0" fmla="*/ 1 w 9384"/>
              <a:gd name="connsiteY0" fmla="*/ 5009 h 10012"/>
              <a:gd name="connsiteX1" fmla="*/ 1780 w 9384"/>
              <a:gd name="connsiteY1" fmla="*/ 1160 h 10012"/>
              <a:gd name="connsiteX2" fmla="*/ 8001 w 9384"/>
              <a:gd name="connsiteY2" fmla="*/ 9 h 10012"/>
              <a:gd name="connsiteX3" fmla="*/ 9336 w 9384"/>
              <a:gd name="connsiteY3" fmla="*/ 1591 h 10012"/>
              <a:gd name="connsiteX4" fmla="*/ 6960 w 9384"/>
              <a:gd name="connsiteY4" fmla="*/ 5699 h 10012"/>
              <a:gd name="connsiteX5" fmla="*/ 2001 w 9384"/>
              <a:gd name="connsiteY5" fmla="*/ 10009 h 10012"/>
              <a:gd name="connsiteX6" fmla="*/ 1 w 9384"/>
              <a:gd name="connsiteY6" fmla="*/ 5009 h 10012"/>
              <a:gd name="connsiteX0" fmla="*/ 2 w 10071"/>
              <a:gd name="connsiteY0" fmla="*/ 5003 h 10106"/>
              <a:gd name="connsiteX1" fmla="*/ 1898 w 10071"/>
              <a:gd name="connsiteY1" fmla="*/ 1159 h 10106"/>
              <a:gd name="connsiteX2" fmla="*/ 8527 w 10071"/>
              <a:gd name="connsiteY2" fmla="*/ 9 h 10106"/>
              <a:gd name="connsiteX3" fmla="*/ 9950 w 10071"/>
              <a:gd name="connsiteY3" fmla="*/ 1589 h 10106"/>
              <a:gd name="connsiteX4" fmla="*/ 6352 w 10071"/>
              <a:gd name="connsiteY4" fmla="*/ 7894 h 10106"/>
              <a:gd name="connsiteX5" fmla="*/ 2133 w 10071"/>
              <a:gd name="connsiteY5" fmla="*/ 9997 h 10106"/>
              <a:gd name="connsiteX6" fmla="*/ 2 w 10071"/>
              <a:gd name="connsiteY6" fmla="*/ 5003 h 10106"/>
              <a:gd name="connsiteX0" fmla="*/ 52 w 10086"/>
              <a:gd name="connsiteY0" fmla="*/ 5542 h 10645"/>
              <a:gd name="connsiteX1" fmla="*/ 4241 w 10086"/>
              <a:gd name="connsiteY1" fmla="*/ 395 h 10645"/>
              <a:gd name="connsiteX2" fmla="*/ 8577 w 10086"/>
              <a:gd name="connsiteY2" fmla="*/ 548 h 10645"/>
              <a:gd name="connsiteX3" fmla="*/ 10000 w 10086"/>
              <a:gd name="connsiteY3" fmla="*/ 2128 h 10645"/>
              <a:gd name="connsiteX4" fmla="*/ 6402 w 10086"/>
              <a:gd name="connsiteY4" fmla="*/ 8433 h 10645"/>
              <a:gd name="connsiteX5" fmla="*/ 2183 w 10086"/>
              <a:gd name="connsiteY5" fmla="*/ 10536 h 10645"/>
              <a:gd name="connsiteX6" fmla="*/ 52 w 10086"/>
              <a:gd name="connsiteY6" fmla="*/ 5542 h 106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086" h="10645">
                <a:moveTo>
                  <a:pt x="52" y="5542"/>
                </a:moveTo>
                <a:cubicBezTo>
                  <a:pt x="395" y="3852"/>
                  <a:pt x="2820" y="1227"/>
                  <a:pt x="4241" y="395"/>
                </a:cubicBezTo>
                <a:cubicBezTo>
                  <a:pt x="5661" y="-437"/>
                  <a:pt x="7617" y="259"/>
                  <a:pt x="8577" y="548"/>
                </a:cubicBezTo>
                <a:cubicBezTo>
                  <a:pt x="9537" y="837"/>
                  <a:pt x="10362" y="814"/>
                  <a:pt x="10000" y="2128"/>
                </a:cubicBezTo>
                <a:cubicBezTo>
                  <a:pt x="9638" y="3442"/>
                  <a:pt x="7704" y="7032"/>
                  <a:pt x="6402" y="8433"/>
                </a:cubicBezTo>
                <a:cubicBezTo>
                  <a:pt x="5100" y="9834"/>
                  <a:pt x="3241" y="11018"/>
                  <a:pt x="2183" y="10536"/>
                </a:cubicBezTo>
                <a:cubicBezTo>
                  <a:pt x="1125" y="10054"/>
                  <a:pt x="-291" y="7232"/>
                  <a:pt x="52" y="5542"/>
                </a:cubicBezTo>
                <a:close/>
              </a:path>
            </a:pathLst>
          </a:custGeom>
          <a:solidFill>
            <a:srgbClr val="C4D8F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Блок-схема: подготовка 8">
            <a:extLst>
              <a:ext uri="{FF2B5EF4-FFF2-40B4-BE49-F238E27FC236}">
                <a16:creationId xmlns:a16="http://schemas.microsoft.com/office/drawing/2014/main" id="{236813F1-B720-46AD-9B75-B1051773447F}"/>
              </a:ext>
            </a:extLst>
          </p:cNvPr>
          <p:cNvSpPr/>
          <p:nvPr userDrawn="1"/>
        </p:nvSpPr>
        <p:spPr>
          <a:xfrm rot="2913810">
            <a:off x="124171" y="-771090"/>
            <a:ext cx="2171177" cy="2533966"/>
          </a:xfrm>
          <a:custGeom>
            <a:avLst/>
            <a:gdLst>
              <a:gd name="connsiteX0" fmla="*/ 0 w 10000"/>
              <a:gd name="connsiteY0" fmla="*/ 5000 h 10000"/>
              <a:gd name="connsiteX1" fmla="*/ 2000 w 10000"/>
              <a:gd name="connsiteY1" fmla="*/ 0 h 10000"/>
              <a:gd name="connsiteX2" fmla="*/ 8000 w 10000"/>
              <a:gd name="connsiteY2" fmla="*/ 0 h 10000"/>
              <a:gd name="connsiteX3" fmla="*/ 10000 w 10000"/>
              <a:gd name="connsiteY3" fmla="*/ 5000 h 10000"/>
              <a:gd name="connsiteX4" fmla="*/ 8000 w 10000"/>
              <a:gd name="connsiteY4" fmla="*/ 10000 h 10000"/>
              <a:gd name="connsiteX5" fmla="*/ 2000 w 10000"/>
              <a:gd name="connsiteY5" fmla="*/ 10000 h 10000"/>
              <a:gd name="connsiteX6" fmla="*/ 0 w 10000"/>
              <a:gd name="connsiteY6" fmla="*/ 5000 h 10000"/>
              <a:gd name="connsiteX0" fmla="*/ 0 w 10000"/>
              <a:gd name="connsiteY0" fmla="*/ 5624 h 10624"/>
              <a:gd name="connsiteX1" fmla="*/ 2000 w 10000"/>
              <a:gd name="connsiteY1" fmla="*/ 624 h 10624"/>
              <a:gd name="connsiteX2" fmla="*/ 8000 w 10000"/>
              <a:gd name="connsiteY2" fmla="*/ 624 h 10624"/>
              <a:gd name="connsiteX3" fmla="*/ 10000 w 10000"/>
              <a:gd name="connsiteY3" fmla="*/ 5624 h 10624"/>
              <a:gd name="connsiteX4" fmla="*/ 8000 w 10000"/>
              <a:gd name="connsiteY4" fmla="*/ 10624 h 10624"/>
              <a:gd name="connsiteX5" fmla="*/ 2000 w 10000"/>
              <a:gd name="connsiteY5" fmla="*/ 10624 h 10624"/>
              <a:gd name="connsiteX6" fmla="*/ 0 w 10000"/>
              <a:gd name="connsiteY6" fmla="*/ 5624 h 10624"/>
              <a:gd name="connsiteX0" fmla="*/ 0 w 10000"/>
              <a:gd name="connsiteY0" fmla="*/ 5624 h 10624"/>
              <a:gd name="connsiteX1" fmla="*/ 2000 w 10000"/>
              <a:gd name="connsiteY1" fmla="*/ 624 h 10624"/>
              <a:gd name="connsiteX2" fmla="*/ 8000 w 10000"/>
              <a:gd name="connsiteY2" fmla="*/ 624 h 10624"/>
              <a:gd name="connsiteX3" fmla="*/ 10000 w 10000"/>
              <a:gd name="connsiteY3" fmla="*/ 5624 h 10624"/>
              <a:gd name="connsiteX4" fmla="*/ 8000 w 10000"/>
              <a:gd name="connsiteY4" fmla="*/ 10624 h 10624"/>
              <a:gd name="connsiteX5" fmla="*/ 2000 w 10000"/>
              <a:gd name="connsiteY5" fmla="*/ 10624 h 10624"/>
              <a:gd name="connsiteX6" fmla="*/ 0 w 10000"/>
              <a:gd name="connsiteY6" fmla="*/ 5624 h 10624"/>
              <a:gd name="connsiteX0" fmla="*/ 0 w 10000"/>
              <a:gd name="connsiteY0" fmla="*/ 5624 h 11248"/>
              <a:gd name="connsiteX1" fmla="*/ 2000 w 10000"/>
              <a:gd name="connsiteY1" fmla="*/ 624 h 11248"/>
              <a:gd name="connsiteX2" fmla="*/ 8000 w 10000"/>
              <a:gd name="connsiteY2" fmla="*/ 624 h 11248"/>
              <a:gd name="connsiteX3" fmla="*/ 10000 w 10000"/>
              <a:gd name="connsiteY3" fmla="*/ 5624 h 11248"/>
              <a:gd name="connsiteX4" fmla="*/ 8000 w 10000"/>
              <a:gd name="connsiteY4" fmla="*/ 10624 h 11248"/>
              <a:gd name="connsiteX5" fmla="*/ 2000 w 10000"/>
              <a:gd name="connsiteY5" fmla="*/ 10624 h 11248"/>
              <a:gd name="connsiteX6" fmla="*/ 0 w 10000"/>
              <a:gd name="connsiteY6" fmla="*/ 5624 h 11248"/>
              <a:gd name="connsiteX0" fmla="*/ 0 w 10000"/>
              <a:gd name="connsiteY0" fmla="*/ 5624 h 11248"/>
              <a:gd name="connsiteX1" fmla="*/ 2000 w 10000"/>
              <a:gd name="connsiteY1" fmla="*/ 624 h 11248"/>
              <a:gd name="connsiteX2" fmla="*/ 8000 w 10000"/>
              <a:gd name="connsiteY2" fmla="*/ 624 h 11248"/>
              <a:gd name="connsiteX3" fmla="*/ 10000 w 10000"/>
              <a:gd name="connsiteY3" fmla="*/ 5624 h 11248"/>
              <a:gd name="connsiteX4" fmla="*/ 8000 w 10000"/>
              <a:gd name="connsiteY4" fmla="*/ 10624 h 11248"/>
              <a:gd name="connsiteX5" fmla="*/ 2000 w 10000"/>
              <a:gd name="connsiteY5" fmla="*/ 10624 h 11248"/>
              <a:gd name="connsiteX6" fmla="*/ 0 w 10000"/>
              <a:gd name="connsiteY6" fmla="*/ 5624 h 11248"/>
              <a:gd name="connsiteX0" fmla="*/ 0 w 10177"/>
              <a:gd name="connsiteY0" fmla="*/ 5624 h 11248"/>
              <a:gd name="connsiteX1" fmla="*/ 2000 w 10177"/>
              <a:gd name="connsiteY1" fmla="*/ 624 h 11248"/>
              <a:gd name="connsiteX2" fmla="*/ 8000 w 10177"/>
              <a:gd name="connsiteY2" fmla="*/ 624 h 11248"/>
              <a:gd name="connsiteX3" fmla="*/ 10000 w 10177"/>
              <a:gd name="connsiteY3" fmla="*/ 5624 h 11248"/>
              <a:gd name="connsiteX4" fmla="*/ 8000 w 10177"/>
              <a:gd name="connsiteY4" fmla="*/ 10624 h 11248"/>
              <a:gd name="connsiteX5" fmla="*/ 2000 w 10177"/>
              <a:gd name="connsiteY5" fmla="*/ 10624 h 11248"/>
              <a:gd name="connsiteX6" fmla="*/ 0 w 10177"/>
              <a:gd name="connsiteY6" fmla="*/ 5624 h 11248"/>
              <a:gd name="connsiteX0" fmla="*/ 0 w 10177"/>
              <a:gd name="connsiteY0" fmla="*/ 5962 h 11586"/>
              <a:gd name="connsiteX1" fmla="*/ 2000 w 10177"/>
              <a:gd name="connsiteY1" fmla="*/ 962 h 11586"/>
              <a:gd name="connsiteX2" fmla="*/ 8000 w 10177"/>
              <a:gd name="connsiteY2" fmla="*/ 962 h 11586"/>
              <a:gd name="connsiteX3" fmla="*/ 10000 w 10177"/>
              <a:gd name="connsiteY3" fmla="*/ 5962 h 11586"/>
              <a:gd name="connsiteX4" fmla="*/ 8000 w 10177"/>
              <a:gd name="connsiteY4" fmla="*/ 10962 h 11586"/>
              <a:gd name="connsiteX5" fmla="*/ 2000 w 10177"/>
              <a:gd name="connsiteY5" fmla="*/ 10962 h 11586"/>
              <a:gd name="connsiteX6" fmla="*/ 0 w 10177"/>
              <a:gd name="connsiteY6" fmla="*/ 5962 h 11586"/>
              <a:gd name="connsiteX0" fmla="*/ 0 w 10177"/>
              <a:gd name="connsiteY0" fmla="*/ 6106 h 11730"/>
              <a:gd name="connsiteX1" fmla="*/ 2000 w 10177"/>
              <a:gd name="connsiteY1" fmla="*/ 1106 h 11730"/>
              <a:gd name="connsiteX2" fmla="*/ 8000 w 10177"/>
              <a:gd name="connsiteY2" fmla="*/ 1106 h 11730"/>
              <a:gd name="connsiteX3" fmla="*/ 10000 w 10177"/>
              <a:gd name="connsiteY3" fmla="*/ 6106 h 11730"/>
              <a:gd name="connsiteX4" fmla="*/ 8000 w 10177"/>
              <a:gd name="connsiteY4" fmla="*/ 11106 h 11730"/>
              <a:gd name="connsiteX5" fmla="*/ 2000 w 10177"/>
              <a:gd name="connsiteY5" fmla="*/ 11106 h 11730"/>
              <a:gd name="connsiteX6" fmla="*/ 0 w 10177"/>
              <a:gd name="connsiteY6" fmla="*/ 6106 h 11730"/>
              <a:gd name="connsiteX0" fmla="*/ 0 w 13283"/>
              <a:gd name="connsiteY0" fmla="*/ 5461 h 11278"/>
              <a:gd name="connsiteX1" fmla="*/ 2000 w 13283"/>
              <a:gd name="connsiteY1" fmla="*/ 461 h 11278"/>
              <a:gd name="connsiteX2" fmla="*/ 8000 w 13283"/>
              <a:gd name="connsiteY2" fmla="*/ 461 h 11278"/>
              <a:gd name="connsiteX3" fmla="*/ 13209 w 13283"/>
              <a:gd name="connsiteY3" fmla="*/ 2549 h 11278"/>
              <a:gd name="connsiteX4" fmla="*/ 8000 w 13283"/>
              <a:gd name="connsiteY4" fmla="*/ 10461 h 11278"/>
              <a:gd name="connsiteX5" fmla="*/ 2000 w 13283"/>
              <a:gd name="connsiteY5" fmla="*/ 10461 h 11278"/>
              <a:gd name="connsiteX6" fmla="*/ 0 w 13283"/>
              <a:gd name="connsiteY6" fmla="*/ 5461 h 11278"/>
              <a:gd name="connsiteX0" fmla="*/ 1 w 13284"/>
              <a:gd name="connsiteY0" fmla="*/ 5030 h 10847"/>
              <a:gd name="connsiteX1" fmla="*/ 1780 w 13284"/>
              <a:gd name="connsiteY1" fmla="*/ 1181 h 10847"/>
              <a:gd name="connsiteX2" fmla="*/ 8001 w 13284"/>
              <a:gd name="connsiteY2" fmla="*/ 30 h 10847"/>
              <a:gd name="connsiteX3" fmla="*/ 13210 w 13284"/>
              <a:gd name="connsiteY3" fmla="*/ 2118 h 10847"/>
              <a:gd name="connsiteX4" fmla="*/ 8001 w 13284"/>
              <a:gd name="connsiteY4" fmla="*/ 10030 h 10847"/>
              <a:gd name="connsiteX5" fmla="*/ 2001 w 13284"/>
              <a:gd name="connsiteY5" fmla="*/ 10030 h 10847"/>
              <a:gd name="connsiteX6" fmla="*/ 1 w 13284"/>
              <a:gd name="connsiteY6" fmla="*/ 5030 h 10847"/>
              <a:gd name="connsiteX0" fmla="*/ 1 w 13216"/>
              <a:gd name="connsiteY0" fmla="*/ 5030 h 10033"/>
              <a:gd name="connsiteX1" fmla="*/ 1780 w 13216"/>
              <a:gd name="connsiteY1" fmla="*/ 1181 h 10033"/>
              <a:gd name="connsiteX2" fmla="*/ 8001 w 13216"/>
              <a:gd name="connsiteY2" fmla="*/ 30 h 10033"/>
              <a:gd name="connsiteX3" fmla="*/ 13210 w 13216"/>
              <a:gd name="connsiteY3" fmla="*/ 2118 h 10033"/>
              <a:gd name="connsiteX4" fmla="*/ 6960 w 13216"/>
              <a:gd name="connsiteY4" fmla="*/ 5720 h 10033"/>
              <a:gd name="connsiteX5" fmla="*/ 2001 w 13216"/>
              <a:gd name="connsiteY5" fmla="*/ 10030 h 10033"/>
              <a:gd name="connsiteX6" fmla="*/ 1 w 13216"/>
              <a:gd name="connsiteY6" fmla="*/ 5030 h 10033"/>
              <a:gd name="connsiteX0" fmla="*/ 1 w 9384"/>
              <a:gd name="connsiteY0" fmla="*/ 5009 h 10012"/>
              <a:gd name="connsiteX1" fmla="*/ 1780 w 9384"/>
              <a:gd name="connsiteY1" fmla="*/ 1160 h 10012"/>
              <a:gd name="connsiteX2" fmla="*/ 8001 w 9384"/>
              <a:gd name="connsiteY2" fmla="*/ 9 h 10012"/>
              <a:gd name="connsiteX3" fmla="*/ 9336 w 9384"/>
              <a:gd name="connsiteY3" fmla="*/ 1591 h 10012"/>
              <a:gd name="connsiteX4" fmla="*/ 6960 w 9384"/>
              <a:gd name="connsiteY4" fmla="*/ 5699 h 10012"/>
              <a:gd name="connsiteX5" fmla="*/ 2001 w 9384"/>
              <a:gd name="connsiteY5" fmla="*/ 10009 h 10012"/>
              <a:gd name="connsiteX6" fmla="*/ 1 w 9384"/>
              <a:gd name="connsiteY6" fmla="*/ 5009 h 10012"/>
              <a:gd name="connsiteX0" fmla="*/ 2 w 10071"/>
              <a:gd name="connsiteY0" fmla="*/ 5003 h 10106"/>
              <a:gd name="connsiteX1" fmla="*/ 1898 w 10071"/>
              <a:gd name="connsiteY1" fmla="*/ 1159 h 10106"/>
              <a:gd name="connsiteX2" fmla="*/ 8527 w 10071"/>
              <a:gd name="connsiteY2" fmla="*/ 9 h 10106"/>
              <a:gd name="connsiteX3" fmla="*/ 9950 w 10071"/>
              <a:gd name="connsiteY3" fmla="*/ 1589 h 10106"/>
              <a:gd name="connsiteX4" fmla="*/ 6352 w 10071"/>
              <a:gd name="connsiteY4" fmla="*/ 7894 h 10106"/>
              <a:gd name="connsiteX5" fmla="*/ 2133 w 10071"/>
              <a:gd name="connsiteY5" fmla="*/ 9997 h 10106"/>
              <a:gd name="connsiteX6" fmla="*/ 2 w 10071"/>
              <a:gd name="connsiteY6" fmla="*/ 5003 h 10106"/>
              <a:gd name="connsiteX0" fmla="*/ 52 w 10086"/>
              <a:gd name="connsiteY0" fmla="*/ 5542 h 10645"/>
              <a:gd name="connsiteX1" fmla="*/ 4241 w 10086"/>
              <a:gd name="connsiteY1" fmla="*/ 395 h 10645"/>
              <a:gd name="connsiteX2" fmla="*/ 8577 w 10086"/>
              <a:gd name="connsiteY2" fmla="*/ 548 h 10645"/>
              <a:gd name="connsiteX3" fmla="*/ 10000 w 10086"/>
              <a:gd name="connsiteY3" fmla="*/ 2128 h 10645"/>
              <a:gd name="connsiteX4" fmla="*/ 6402 w 10086"/>
              <a:gd name="connsiteY4" fmla="*/ 8433 h 10645"/>
              <a:gd name="connsiteX5" fmla="*/ 2183 w 10086"/>
              <a:gd name="connsiteY5" fmla="*/ 10536 h 10645"/>
              <a:gd name="connsiteX6" fmla="*/ 52 w 10086"/>
              <a:gd name="connsiteY6" fmla="*/ 5542 h 10645"/>
              <a:gd name="connsiteX0" fmla="*/ 52 w 8994"/>
              <a:gd name="connsiteY0" fmla="*/ 5623 h 10710"/>
              <a:gd name="connsiteX1" fmla="*/ 4241 w 8994"/>
              <a:gd name="connsiteY1" fmla="*/ 476 h 10710"/>
              <a:gd name="connsiteX2" fmla="*/ 8577 w 8994"/>
              <a:gd name="connsiteY2" fmla="*/ 629 h 10710"/>
              <a:gd name="connsiteX3" fmla="*/ 8577 w 8994"/>
              <a:gd name="connsiteY3" fmla="*/ 4037 h 10710"/>
              <a:gd name="connsiteX4" fmla="*/ 6402 w 8994"/>
              <a:gd name="connsiteY4" fmla="*/ 8514 h 10710"/>
              <a:gd name="connsiteX5" fmla="*/ 2183 w 8994"/>
              <a:gd name="connsiteY5" fmla="*/ 10617 h 10710"/>
              <a:gd name="connsiteX6" fmla="*/ 52 w 8994"/>
              <a:gd name="connsiteY6" fmla="*/ 5623 h 10710"/>
              <a:gd name="connsiteX0" fmla="*/ 58 w 9593"/>
              <a:gd name="connsiteY0" fmla="*/ 5243 h 9993"/>
              <a:gd name="connsiteX1" fmla="*/ 4715 w 9593"/>
              <a:gd name="connsiteY1" fmla="*/ 437 h 9993"/>
              <a:gd name="connsiteX2" fmla="*/ 8488 w 9593"/>
              <a:gd name="connsiteY2" fmla="*/ 600 h 9993"/>
              <a:gd name="connsiteX3" fmla="*/ 9536 w 9593"/>
              <a:gd name="connsiteY3" fmla="*/ 3762 h 9993"/>
              <a:gd name="connsiteX4" fmla="*/ 7118 w 9593"/>
              <a:gd name="connsiteY4" fmla="*/ 7943 h 9993"/>
              <a:gd name="connsiteX5" fmla="*/ 2427 w 9593"/>
              <a:gd name="connsiteY5" fmla="*/ 9906 h 9993"/>
              <a:gd name="connsiteX6" fmla="*/ 58 w 9593"/>
              <a:gd name="connsiteY6" fmla="*/ 5243 h 9993"/>
              <a:gd name="connsiteX0" fmla="*/ 99 w 10039"/>
              <a:gd name="connsiteY0" fmla="*/ 5247 h 11325"/>
              <a:gd name="connsiteX1" fmla="*/ 4954 w 10039"/>
              <a:gd name="connsiteY1" fmla="*/ 437 h 11325"/>
              <a:gd name="connsiteX2" fmla="*/ 8887 w 10039"/>
              <a:gd name="connsiteY2" fmla="*/ 600 h 11325"/>
              <a:gd name="connsiteX3" fmla="*/ 9980 w 10039"/>
              <a:gd name="connsiteY3" fmla="*/ 3765 h 11325"/>
              <a:gd name="connsiteX4" fmla="*/ 7459 w 10039"/>
              <a:gd name="connsiteY4" fmla="*/ 7949 h 11325"/>
              <a:gd name="connsiteX5" fmla="*/ 2134 w 10039"/>
              <a:gd name="connsiteY5" fmla="*/ 11272 h 11325"/>
              <a:gd name="connsiteX6" fmla="*/ 99 w 10039"/>
              <a:gd name="connsiteY6" fmla="*/ 5247 h 113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039" h="11325">
                <a:moveTo>
                  <a:pt x="99" y="5247"/>
                </a:moveTo>
                <a:cubicBezTo>
                  <a:pt x="569" y="3441"/>
                  <a:pt x="3489" y="1212"/>
                  <a:pt x="4954" y="437"/>
                </a:cubicBezTo>
                <a:cubicBezTo>
                  <a:pt x="6419" y="-337"/>
                  <a:pt x="8049" y="47"/>
                  <a:pt x="8887" y="600"/>
                </a:cubicBezTo>
                <a:cubicBezTo>
                  <a:pt x="9725" y="1155"/>
                  <a:pt x="10217" y="2540"/>
                  <a:pt x="9980" y="3765"/>
                </a:cubicBezTo>
                <a:cubicBezTo>
                  <a:pt x="9742" y="4989"/>
                  <a:pt x="8767" y="6698"/>
                  <a:pt x="7459" y="7949"/>
                </a:cubicBezTo>
                <a:cubicBezTo>
                  <a:pt x="6151" y="9200"/>
                  <a:pt x="3361" y="11722"/>
                  <a:pt x="2134" y="11272"/>
                </a:cubicBezTo>
                <a:cubicBezTo>
                  <a:pt x="908" y="10822"/>
                  <a:pt x="-371" y="7053"/>
                  <a:pt x="99" y="5247"/>
                </a:cubicBezTo>
                <a:close/>
              </a:path>
            </a:pathLst>
          </a:custGeom>
          <a:solidFill>
            <a:srgbClr val="C4D8F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44105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4B82FE4-32C6-4F9A-A230-D5D65B90A1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23C670A2-7899-49D4-9F67-0EDBA803D0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46F94-6A76-4546-AB4E-8591D96FEACB}" type="datetimeFigureOut">
              <a:rPr lang="ru-RU" smtClean="0"/>
              <a:pPr/>
              <a:t>27.10.2025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1D9A588C-A8E1-4E2D-BA65-82D6C5E99A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868F747C-8840-4300-B4A0-F9000DE9F3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C5A66-5B41-48C7-9F9E-806A7D2587C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15675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0E5618C-67AC-4E53-B57E-463193B848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493BAF7-0882-4463-B233-5A8B52593B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BB4B30EB-BEC5-4F8D-8508-276675531CD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AC870581-0A58-4EA4-96A0-1107B6F750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46F94-6A76-4546-AB4E-8591D96FEACB}" type="datetimeFigureOut">
              <a:rPr lang="ru-RU" smtClean="0"/>
              <a:pPr/>
              <a:t>27.10.2025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A018C6F3-CB0A-45C1-899D-64B3D5BC6D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FD67379B-76C9-4B87-AF63-7A2BA6D634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C5A66-5B41-48C7-9F9E-806A7D2587C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30155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99CFF00-224A-4E89-88F7-48731CC35F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C622DE6D-4696-4FC2-8BE9-0ECDAC086EE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CA7E5505-8404-4DC0-B245-5924C64F5F6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F15546A1-DAF6-4219-82D9-72CE8DF628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46F94-6A76-4546-AB4E-8591D96FEACB}" type="datetimeFigureOut">
              <a:rPr lang="ru-RU" smtClean="0"/>
              <a:pPr/>
              <a:t>27.10.2025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B2B1E86D-CC23-4496-9046-E6DFD7781D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81CE338-46D3-4F0E-8307-C8E839EF52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C5A66-5B41-48C7-9F9E-806A7D2587C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26713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EA84133-19A6-41AC-98EA-1E9A49FCD5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ACBF3CEA-05A3-41C7-B7B9-F6F09F9273C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7B3CB37-107D-45E7-9627-EAD42509C7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46F94-6A76-4546-AB4E-8591D96FEACB}" type="datetimeFigureOut">
              <a:rPr lang="ru-RU" smtClean="0"/>
              <a:pPr/>
              <a:t>27.10.2025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152E880-2D88-4C29-927A-491D1C4451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4C551D2-6D8A-4577-B662-B97B4D4449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C5A66-5B41-48C7-9F9E-806A7D2587C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9677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14059608-F023-4347-BE89-BA872A106A5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9D876AFF-6ACF-43A8-A68E-F3A58C5609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E926CE7-850E-49BC-90B4-8F92719EAA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46F94-6A76-4546-AB4E-8591D96FEACB}" type="datetimeFigureOut">
              <a:rPr lang="ru-RU" smtClean="0"/>
              <a:pPr/>
              <a:t>27.10.2025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A7AC25D-C3FA-4ED3-B5DE-77FAF71595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3C37F5C-3A15-48EC-943C-B1D0C86772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C5A66-5B41-48C7-9F9E-806A7D2587C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50005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B628139-48B5-494F-8CCD-700C8E4A1E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FDFE504-D25C-4EF1-83E2-717ACC15AD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  <a:lvl2pPr>
              <a:defRPr>
                <a:solidFill>
                  <a:schemeClr val="accent1"/>
                </a:solidFill>
              </a:defRPr>
            </a:lvl2pPr>
            <a:lvl3pPr>
              <a:defRPr>
                <a:solidFill>
                  <a:schemeClr val="accent1"/>
                </a:solidFill>
              </a:defRPr>
            </a:lvl3pPr>
            <a:lvl4pPr>
              <a:defRPr>
                <a:solidFill>
                  <a:schemeClr val="accent1"/>
                </a:solidFill>
              </a:defRPr>
            </a:lvl4pPr>
            <a:lvl5pPr>
              <a:defRPr>
                <a:solidFill>
                  <a:schemeClr val="accent1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9" name="Блок-схема: подготовка 8">
            <a:extLst>
              <a:ext uri="{FF2B5EF4-FFF2-40B4-BE49-F238E27FC236}">
                <a16:creationId xmlns:a16="http://schemas.microsoft.com/office/drawing/2014/main" id="{F9A0267F-C1EC-4886-81F1-F1B366ABF0E6}"/>
              </a:ext>
            </a:extLst>
          </p:cNvPr>
          <p:cNvSpPr/>
          <p:nvPr userDrawn="1"/>
        </p:nvSpPr>
        <p:spPr>
          <a:xfrm rot="2913810">
            <a:off x="8732202" y="-979937"/>
            <a:ext cx="4256654" cy="3746927"/>
          </a:xfrm>
          <a:custGeom>
            <a:avLst/>
            <a:gdLst>
              <a:gd name="connsiteX0" fmla="*/ 0 w 10000"/>
              <a:gd name="connsiteY0" fmla="*/ 5000 h 10000"/>
              <a:gd name="connsiteX1" fmla="*/ 2000 w 10000"/>
              <a:gd name="connsiteY1" fmla="*/ 0 h 10000"/>
              <a:gd name="connsiteX2" fmla="*/ 8000 w 10000"/>
              <a:gd name="connsiteY2" fmla="*/ 0 h 10000"/>
              <a:gd name="connsiteX3" fmla="*/ 10000 w 10000"/>
              <a:gd name="connsiteY3" fmla="*/ 5000 h 10000"/>
              <a:gd name="connsiteX4" fmla="*/ 8000 w 10000"/>
              <a:gd name="connsiteY4" fmla="*/ 10000 h 10000"/>
              <a:gd name="connsiteX5" fmla="*/ 2000 w 10000"/>
              <a:gd name="connsiteY5" fmla="*/ 10000 h 10000"/>
              <a:gd name="connsiteX6" fmla="*/ 0 w 10000"/>
              <a:gd name="connsiteY6" fmla="*/ 5000 h 10000"/>
              <a:gd name="connsiteX0" fmla="*/ 0 w 10000"/>
              <a:gd name="connsiteY0" fmla="*/ 5624 h 10624"/>
              <a:gd name="connsiteX1" fmla="*/ 2000 w 10000"/>
              <a:gd name="connsiteY1" fmla="*/ 624 h 10624"/>
              <a:gd name="connsiteX2" fmla="*/ 8000 w 10000"/>
              <a:gd name="connsiteY2" fmla="*/ 624 h 10624"/>
              <a:gd name="connsiteX3" fmla="*/ 10000 w 10000"/>
              <a:gd name="connsiteY3" fmla="*/ 5624 h 10624"/>
              <a:gd name="connsiteX4" fmla="*/ 8000 w 10000"/>
              <a:gd name="connsiteY4" fmla="*/ 10624 h 10624"/>
              <a:gd name="connsiteX5" fmla="*/ 2000 w 10000"/>
              <a:gd name="connsiteY5" fmla="*/ 10624 h 10624"/>
              <a:gd name="connsiteX6" fmla="*/ 0 w 10000"/>
              <a:gd name="connsiteY6" fmla="*/ 5624 h 10624"/>
              <a:gd name="connsiteX0" fmla="*/ 0 w 10000"/>
              <a:gd name="connsiteY0" fmla="*/ 5624 h 10624"/>
              <a:gd name="connsiteX1" fmla="*/ 2000 w 10000"/>
              <a:gd name="connsiteY1" fmla="*/ 624 h 10624"/>
              <a:gd name="connsiteX2" fmla="*/ 8000 w 10000"/>
              <a:gd name="connsiteY2" fmla="*/ 624 h 10624"/>
              <a:gd name="connsiteX3" fmla="*/ 10000 w 10000"/>
              <a:gd name="connsiteY3" fmla="*/ 5624 h 10624"/>
              <a:gd name="connsiteX4" fmla="*/ 8000 w 10000"/>
              <a:gd name="connsiteY4" fmla="*/ 10624 h 10624"/>
              <a:gd name="connsiteX5" fmla="*/ 2000 w 10000"/>
              <a:gd name="connsiteY5" fmla="*/ 10624 h 10624"/>
              <a:gd name="connsiteX6" fmla="*/ 0 w 10000"/>
              <a:gd name="connsiteY6" fmla="*/ 5624 h 10624"/>
              <a:gd name="connsiteX0" fmla="*/ 0 w 10000"/>
              <a:gd name="connsiteY0" fmla="*/ 5624 h 11248"/>
              <a:gd name="connsiteX1" fmla="*/ 2000 w 10000"/>
              <a:gd name="connsiteY1" fmla="*/ 624 h 11248"/>
              <a:gd name="connsiteX2" fmla="*/ 8000 w 10000"/>
              <a:gd name="connsiteY2" fmla="*/ 624 h 11248"/>
              <a:gd name="connsiteX3" fmla="*/ 10000 w 10000"/>
              <a:gd name="connsiteY3" fmla="*/ 5624 h 11248"/>
              <a:gd name="connsiteX4" fmla="*/ 8000 w 10000"/>
              <a:gd name="connsiteY4" fmla="*/ 10624 h 11248"/>
              <a:gd name="connsiteX5" fmla="*/ 2000 w 10000"/>
              <a:gd name="connsiteY5" fmla="*/ 10624 h 11248"/>
              <a:gd name="connsiteX6" fmla="*/ 0 w 10000"/>
              <a:gd name="connsiteY6" fmla="*/ 5624 h 11248"/>
              <a:gd name="connsiteX0" fmla="*/ 0 w 10000"/>
              <a:gd name="connsiteY0" fmla="*/ 5624 h 11248"/>
              <a:gd name="connsiteX1" fmla="*/ 2000 w 10000"/>
              <a:gd name="connsiteY1" fmla="*/ 624 h 11248"/>
              <a:gd name="connsiteX2" fmla="*/ 8000 w 10000"/>
              <a:gd name="connsiteY2" fmla="*/ 624 h 11248"/>
              <a:gd name="connsiteX3" fmla="*/ 10000 w 10000"/>
              <a:gd name="connsiteY3" fmla="*/ 5624 h 11248"/>
              <a:gd name="connsiteX4" fmla="*/ 8000 w 10000"/>
              <a:gd name="connsiteY4" fmla="*/ 10624 h 11248"/>
              <a:gd name="connsiteX5" fmla="*/ 2000 w 10000"/>
              <a:gd name="connsiteY5" fmla="*/ 10624 h 11248"/>
              <a:gd name="connsiteX6" fmla="*/ 0 w 10000"/>
              <a:gd name="connsiteY6" fmla="*/ 5624 h 11248"/>
              <a:gd name="connsiteX0" fmla="*/ 0 w 10177"/>
              <a:gd name="connsiteY0" fmla="*/ 5624 h 11248"/>
              <a:gd name="connsiteX1" fmla="*/ 2000 w 10177"/>
              <a:gd name="connsiteY1" fmla="*/ 624 h 11248"/>
              <a:gd name="connsiteX2" fmla="*/ 8000 w 10177"/>
              <a:gd name="connsiteY2" fmla="*/ 624 h 11248"/>
              <a:gd name="connsiteX3" fmla="*/ 10000 w 10177"/>
              <a:gd name="connsiteY3" fmla="*/ 5624 h 11248"/>
              <a:gd name="connsiteX4" fmla="*/ 8000 w 10177"/>
              <a:gd name="connsiteY4" fmla="*/ 10624 h 11248"/>
              <a:gd name="connsiteX5" fmla="*/ 2000 w 10177"/>
              <a:gd name="connsiteY5" fmla="*/ 10624 h 11248"/>
              <a:gd name="connsiteX6" fmla="*/ 0 w 10177"/>
              <a:gd name="connsiteY6" fmla="*/ 5624 h 11248"/>
              <a:gd name="connsiteX0" fmla="*/ 0 w 10177"/>
              <a:gd name="connsiteY0" fmla="*/ 5962 h 11586"/>
              <a:gd name="connsiteX1" fmla="*/ 2000 w 10177"/>
              <a:gd name="connsiteY1" fmla="*/ 962 h 11586"/>
              <a:gd name="connsiteX2" fmla="*/ 8000 w 10177"/>
              <a:gd name="connsiteY2" fmla="*/ 962 h 11586"/>
              <a:gd name="connsiteX3" fmla="*/ 10000 w 10177"/>
              <a:gd name="connsiteY3" fmla="*/ 5962 h 11586"/>
              <a:gd name="connsiteX4" fmla="*/ 8000 w 10177"/>
              <a:gd name="connsiteY4" fmla="*/ 10962 h 11586"/>
              <a:gd name="connsiteX5" fmla="*/ 2000 w 10177"/>
              <a:gd name="connsiteY5" fmla="*/ 10962 h 11586"/>
              <a:gd name="connsiteX6" fmla="*/ 0 w 10177"/>
              <a:gd name="connsiteY6" fmla="*/ 5962 h 11586"/>
              <a:gd name="connsiteX0" fmla="*/ 0 w 10177"/>
              <a:gd name="connsiteY0" fmla="*/ 6106 h 11730"/>
              <a:gd name="connsiteX1" fmla="*/ 2000 w 10177"/>
              <a:gd name="connsiteY1" fmla="*/ 1106 h 11730"/>
              <a:gd name="connsiteX2" fmla="*/ 8000 w 10177"/>
              <a:gd name="connsiteY2" fmla="*/ 1106 h 11730"/>
              <a:gd name="connsiteX3" fmla="*/ 10000 w 10177"/>
              <a:gd name="connsiteY3" fmla="*/ 6106 h 11730"/>
              <a:gd name="connsiteX4" fmla="*/ 8000 w 10177"/>
              <a:gd name="connsiteY4" fmla="*/ 11106 h 11730"/>
              <a:gd name="connsiteX5" fmla="*/ 2000 w 10177"/>
              <a:gd name="connsiteY5" fmla="*/ 11106 h 11730"/>
              <a:gd name="connsiteX6" fmla="*/ 0 w 10177"/>
              <a:gd name="connsiteY6" fmla="*/ 6106 h 11730"/>
              <a:gd name="connsiteX0" fmla="*/ 0 w 13283"/>
              <a:gd name="connsiteY0" fmla="*/ 5461 h 11278"/>
              <a:gd name="connsiteX1" fmla="*/ 2000 w 13283"/>
              <a:gd name="connsiteY1" fmla="*/ 461 h 11278"/>
              <a:gd name="connsiteX2" fmla="*/ 8000 w 13283"/>
              <a:gd name="connsiteY2" fmla="*/ 461 h 11278"/>
              <a:gd name="connsiteX3" fmla="*/ 13209 w 13283"/>
              <a:gd name="connsiteY3" fmla="*/ 2549 h 11278"/>
              <a:gd name="connsiteX4" fmla="*/ 8000 w 13283"/>
              <a:gd name="connsiteY4" fmla="*/ 10461 h 11278"/>
              <a:gd name="connsiteX5" fmla="*/ 2000 w 13283"/>
              <a:gd name="connsiteY5" fmla="*/ 10461 h 11278"/>
              <a:gd name="connsiteX6" fmla="*/ 0 w 13283"/>
              <a:gd name="connsiteY6" fmla="*/ 5461 h 11278"/>
              <a:gd name="connsiteX0" fmla="*/ 1 w 13284"/>
              <a:gd name="connsiteY0" fmla="*/ 5030 h 10847"/>
              <a:gd name="connsiteX1" fmla="*/ 1780 w 13284"/>
              <a:gd name="connsiteY1" fmla="*/ 1181 h 10847"/>
              <a:gd name="connsiteX2" fmla="*/ 8001 w 13284"/>
              <a:gd name="connsiteY2" fmla="*/ 30 h 10847"/>
              <a:gd name="connsiteX3" fmla="*/ 13210 w 13284"/>
              <a:gd name="connsiteY3" fmla="*/ 2118 h 10847"/>
              <a:gd name="connsiteX4" fmla="*/ 8001 w 13284"/>
              <a:gd name="connsiteY4" fmla="*/ 10030 h 10847"/>
              <a:gd name="connsiteX5" fmla="*/ 2001 w 13284"/>
              <a:gd name="connsiteY5" fmla="*/ 10030 h 10847"/>
              <a:gd name="connsiteX6" fmla="*/ 1 w 13284"/>
              <a:gd name="connsiteY6" fmla="*/ 5030 h 10847"/>
              <a:gd name="connsiteX0" fmla="*/ 1 w 13216"/>
              <a:gd name="connsiteY0" fmla="*/ 5030 h 10033"/>
              <a:gd name="connsiteX1" fmla="*/ 1780 w 13216"/>
              <a:gd name="connsiteY1" fmla="*/ 1181 h 10033"/>
              <a:gd name="connsiteX2" fmla="*/ 8001 w 13216"/>
              <a:gd name="connsiteY2" fmla="*/ 30 h 10033"/>
              <a:gd name="connsiteX3" fmla="*/ 13210 w 13216"/>
              <a:gd name="connsiteY3" fmla="*/ 2118 h 10033"/>
              <a:gd name="connsiteX4" fmla="*/ 6960 w 13216"/>
              <a:gd name="connsiteY4" fmla="*/ 5720 h 10033"/>
              <a:gd name="connsiteX5" fmla="*/ 2001 w 13216"/>
              <a:gd name="connsiteY5" fmla="*/ 10030 h 10033"/>
              <a:gd name="connsiteX6" fmla="*/ 1 w 13216"/>
              <a:gd name="connsiteY6" fmla="*/ 5030 h 10033"/>
              <a:gd name="connsiteX0" fmla="*/ 1 w 9384"/>
              <a:gd name="connsiteY0" fmla="*/ 5009 h 10012"/>
              <a:gd name="connsiteX1" fmla="*/ 1780 w 9384"/>
              <a:gd name="connsiteY1" fmla="*/ 1160 h 10012"/>
              <a:gd name="connsiteX2" fmla="*/ 8001 w 9384"/>
              <a:gd name="connsiteY2" fmla="*/ 9 h 10012"/>
              <a:gd name="connsiteX3" fmla="*/ 9336 w 9384"/>
              <a:gd name="connsiteY3" fmla="*/ 1591 h 10012"/>
              <a:gd name="connsiteX4" fmla="*/ 6960 w 9384"/>
              <a:gd name="connsiteY4" fmla="*/ 5699 h 10012"/>
              <a:gd name="connsiteX5" fmla="*/ 2001 w 9384"/>
              <a:gd name="connsiteY5" fmla="*/ 10009 h 10012"/>
              <a:gd name="connsiteX6" fmla="*/ 1 w 9384"/>
              <a:gd name="connsiteY6" fmla="*/ 5009 h 10012"/>
              <a:gd name="connsiteX0" fmla="*/ 2 w 10071"/>
              <a:gd name="connsiteY0" fmla="*/ 5003 h 10106"/>
              <a:gd name="connsiteX1" fmla="*/ 1898 w 10071"/>
              <a:gd name="connsiteY1" fmla="*/ 1159 h 10106"/>
              <a:gd name="connsiteX2" fmla="*/ 8527 w 10071"/>
              <a:gd name="connsiteY2" fmla="*/ 9 h 10106"/>
              <a:gd name="connsiteX3" fmla="*/ 9950 w 10071"/>
              <a:gd name="connsiteY3" fmla="*/ 1589 h 10106"/>
              <a:gd name="connsiteX4" fmla="*/ 6352 w 10071"/>
              <a:gd name="connsiteY4" fmla="*/ 7894 h 10106"/>
              <a:gd name="connsiteX5" fmla="*/ 2133 w 10071"/>
              <a:gd name="connsiteY5" fmla="*/ 9997 h 10106"/>
              <a:gd name="connsiteX6" fmla="*/ 2 w 10071"/>
              <a:gd name="connsiteY6" fmla="*/ 5003 h 10106"/>
              <a:gd name="connsiteX0" fmla="*/ 52 w 10086"/>
              <a:gd name="connsiteY0" fmla="*/ 5542 h 10645"/>
              <a:gd name="connsiteX1" fmla="*/ 4241 w 10086"/>
              <a:gd name="connsiteY1" fmla="*/ 395 h 10645"/>
              <a:gd name="connsiteX2" fmla="*/ 8577 w 10086"/>
              <a:gd name="connsiteY2" fmla="*/ 548 h 10645"/>
              <a:gd name="connsiteX3" fmla="*/ 10000 w 10086"/>
              <a:gd name="connsiteY3" fmla="*/ 2128 h 10645"/>
              <a:gd name="connsiteX4" fmla="*/ 6402 w 10086"/>
              <a:gd name="connsiteY4" fmla="*/ 8433 h 10645"/>
              <a:gd name="connsiteX5" fmla="*/ 2183 w 10086"/>
              <a:gd name="connsiteY5" fmla="*/ 10536 h 10645"/>
              <a:gd name="connsiteX6" fmla="*/ 52 w 10086"/>
              <a:gd name="connsiteY6" fmla="*/ 5542 h 106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086" h="10645">
                <a:moveTo>
                  <a:pt x="52" y="5542"/>
                </a:moveTo>
                <a:cubicBezTo>
                  <a:pt x="395" y="3852"/>
                  <a:pt x="2820" y="1227"/>
                  <a:pt x="4241" y="395"/>
                </a:cubicBezTo>
                <a:cubicBezTo>
                  <a:pt x="5661" y="-437"/>
                  <a:pt x="7617" y="259"/>
                  <a:pt x="8577" y="548"/>
                </a:cubicBezTo>
                <a:cubicBezTo>
                  <a:pt x="9537" y="837"/>
                  <a:pt x="10362" y="814"/>
                  <a:pt x="10000" y="2128"/>
                </a:cubicBezTo>
                <a:cubicBezTo>
                  <a:pt x="9638" y="3442"/>
                  <a:pt x="7704" y="7032"/>
                  <a:pt x="6402" y="8433"/>
                </a:cubicBezTo>
                <a:cubicBezTo>
                  <a:pt x="5100" y="9834"/>
                  <a:pt x="3241" y="11018"/>
                  <a:pt x="2183" y="10536"/>
                </a:cubicBezTo>
                <a:cubicBezTo>
                  <a:pt x="1125" y="10054"/>
                  <a:pt x="-291" y="7232"/>
                  <a:pt x="52" y="5542"/>
                </a:cubicBezTo>
                <a:close/>
              </a:path>
            </a:pathLst>
          </a:custGeom>
          <a:solidFill>
            <a:srgbClr val="C4D8F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Блок-схема: подготовка 8">
            <a:extLst>
              <a:ext uri="{FF2B5EF4-FFF2-40B4-BE49-F238E27FC236}">
                <a16:creationId xmlns:a16="http://schemas.microsoft.com/office/drawing/2014/main" id="{66D259D0-2C82-4856-BA4F-64F4DDF012A3}"/>
              </a:ext>
            </a:extLst>
          </p:cNvPr>
          <p:cNvSpPr/>
          <p:nvPr userDrawn="1"/>
        </p:nvSpPr>
        <p:spPr>
          <a:xfrm rot="2913810">
            <a:off x="-414448" y="4390823"/>
            <a:ext cx="4195111" cy="4158183"/>
          </a:xfrm>
          <a:custGeom>
            <a:avLst/>
            <a:gdLst>
              <a:gd name="connsiteX0" fmla="*/ 0 w 10000"/>
              <a:gd name="connsiteY0" fmla="*/ 5000 h 10000"/>
              <a:gd name="connsiteX1" fmla="*/ 2000 w 10000"/>
              <a:gd name="connsiteY1" fmla="*/ 0 h 10000"/>
              <a:gd name="connsiteX2" fmla="*/ 8000 w 10000"/>
              <a:gd name="connsiteY2" fmla="*/ 0 h 10000"/>
              <a:gd name="connsiteX3" fmla="*/ 10000 w 10000"/>
              <a:gd name="connsiteY3" fmla="*/ 5000 h 10000"/>
              <a:gd name="connsiteX4" fmla="*/ 8000 w 10000"/>
              <a:gd name="connsiteY4" fmla="*/ 10000 h 10000"/>
              <a:gd name="connsiteX5" fmla="*/ 2000 w 10000"/>
              <a:gd name="connsiteY5" fmla="*/ 10000 h 10000"/>
              <a:gd name="connsiteX6" fmla="*/ 0 w 10000"/>
              <a:gd name="connsiteY6" fmla="*/ 5000 h 10000"/>
              <a:gd name="connsiteX0" fmla="*/ 0 w 10000"/>
              <a:gd name="connsiteY0" fmla="*/ 5624 h 10624"/>
              <a:gd name="connsiteX1" fmla="*/ 2000 w 10000"/>
              <a:gd name="connsiteY1" fmla="*/ 624 h 10624"/>
              <a:gd name="connsiteX2" fmla="*/ 8000 w 10000"/>
              <a:gd name="connsiteY2" fmla="*/ 624 h 10624"/>
              <a:gd name="connsiteX3" fmla="*/ 10000 w 10000"/>
              <a:gd name="connsiteY3" fmla="*/ 5624 h 10624"/>
              <a:gd name="connsiteX4" fmla="*/ 8000 w 10000"/>
              <a:gd name="connsiteY4" fmla="*/ 10624 h 10624"/>
              <a:gd name="connsiteX5" fmla="*/ 2000 w 10000"/>
              <a:gd name="connsiteY5" fmla="*/ 10624 h 10624"/>
              <a:gd name="connsiteX6" fmla="*/ 0 w 10000"/>
              <a:gd name="connsiteY6" fmla="*/ 5624 h 10624"/>
              <a:gd name="connsiteX0" fmla="*/ 0 w 10000"/>
              <a:gd name="connsiteY0" fmla="*/ 5624 h 10624"/>
              <a:gd name="connsiteX1" fmla="*/ 2000 w 10000"/>
              <a:gd name="connsiteY1" fmla="*/ 624 h 10624"/>
              <a:gd name="connsiteX2" fmla="*/ 8000 w 10000"/>
              <a:gd name="connsiteY2" fmla="*/ 624 h 10624"/>
              <a:gd name="connsiteX3" fmla="*/ 10000 w 10000"/>
              <a:gd name="connsiteY3" fmla="*/ 5624 h 10624"/>
              <a:gd name="connsiteX4" fmla="*/ 8000 w 10000"/>
              <a:gd name="connsiteY4" fmla="*/ 10624 h 10624"/>
              <a:gd name="connsiteX5" fmla="*/ 2000 w 10000"/>
              <a:gd name="connsiteY5" fmla="*/ 10624 h 10624"/>
              <a:gd name="connsiteX6" fmla="*/ 0 w 10000"/>
              <a:gd name="connsiteY6" fmla="*/ 5624 h 10624"/>
              <a:gd name="connsiteX0" fmla="*/ 0 w 10000"/>
              <a:gd name="connsiteY0" fmla="*/ 5624 h 11248"/>
              <a:gd name="connsiteX1" fmla="*/ 2000 w 10000"/>
              <a:gd name="connsiteY1" fmla="*/ 624 h 11248"/>
              <a:gd name="connsiteX2" fmla="*/ 8000 w 10000"/>
              <a:gd name="connsiteY2" fmla="*/ 624 h 11248"/>
              <a:gd name="connsiteX3" fmla="*/ 10000 w 10000"/>
              <a:gd name="connsiteY3" fmla="*/ 5624 h 11248"/>
              <a:gd name="connsiteX4" fmla="*/ 8000 w 10000"/>
              <a:gd name="connsiteY4" fmla="*/ 10624 h 11248"/>
              <a:gd name="connsiteX5" fmla="*/ 2000 w 10000"/>
              <a:gd name="connsiteY5" fmla="*/ 10624 h 11248"/>
              <a:gd name="connsiteX6" fmla="*/ 0 w 10000"/>
              <a:gd name="connsiteY6" fmla="*/ 5624 h 11248"/>
              <a:gd name="connsiteX0" fmla="*/ 0 w 10000"/>
              <a:gd name="connsiteY0" fmla="*/ 5624 h 11248"/>
              <a:gd name="connsiteX1" fmla="*/ 2000 w 10000"/>
              <a:gd name="connsiteY1" fmla="*/ 624 h 11248"/>
              <a:gd name="connsiteX2" fmla="*/ 8000 w 10000"/>
              <a:gd name="connsiteY2" fmla="*/ 624 h 11248"/>
              <a:gd name="connsiteX3" fmla="*/ 10000 w 10000"/>
              <a:gd name="connsiteY3" fmla="*/ 5624 h 11248"/>
              <a:gd name="connsiteX4" fmla="*/ 8000 w 10000"/>
              <a:gd name="connsiteY4" fmla="*/ 10624 h 11248"/>
              <a:gd name="connsiteX5" fmla="*/ 2000 w 10000"/>
              <a:gd name="connsiteY5" fmla="*/ 10624 h 11248"/>
              <a:gd name="connsiteX6" fmla="*/ 0 w 10000"/>
              <a:gd name="connsiteY6" fmla="*/ 5624 h 11248"/>
              <a:gd name="connsiteX0" fmla="*/ 0 w 10177"/>
              <a:gd name="connsiteY0" fmla="*/ 5624 h 11248"/>
              <a:gd name="connsiteX1" fmla="*/ 2000 w 10177"/>
              <a:gd name="connsiteY1" fmla="*/ 624 h 11248"/>
              <a:gd name="connsiteX2" fmla="*/ 8000 w 10177"/>
              <a:gd name="connsiteY2" fmla="*/ 624 h 11248"/>
              <a:gd name="connsiteX3" fmla="*/ 10000 w 10177"/>
              <a:gd name="connsiteY3" fmla="*/ 5624 h 11248"/>
              <a:gd name="connsiteX4" fmla="*/ 8000 w 10177"/>
              <a:gd name="connsiteY4" fmla="*/ 10624 h 11248"/>
              <a:gd name="connsiteX5" fmla="*/ 2000 w 10177"/>
              <a:gd name="connsiteY5" fmla="*/ 10624 h 11248"/>
              <a:gd name="connsiteX6" fmla="*/ 0 w 10177"/>
              <a:gd name="connsiteY6" fmla="*/ 5624 h 11248"/>
              <a:gd name="connsiteX0" fmla="*/ 0 w 10177"/>
              <a:gd name="connsiteY0" fmla="*/ 5962 h 11586"/>
              <a:gd name="connsiteX1" fmla="*/ 2000 w 10177"/>
              <a:gd name="connsiteY1" fmla="*/ 962 h 11586"/>
              <a:gd name="connsiteX2" fmla="*/ 8000 w 10177"/>
              <a:gd name="connsiteY2" fmla="*/ 962 h 11586"/>
              <a:gd name="connsiteX3" fmla="*/ 10000 w 10177"/>
              <a:gd name="connsiteY3" fmla="*/ 5962 h 11586"/>
              <a:gd name="connsiteX4" fmla="*/ 8000 w 10177"/>
              <a:gd name="connsiteY4" fmla="*/ 10962 h 11586"/>
              <a:gd name="connsiteX5" fmla="*/ 2000 w 10177"/>
              <a:gd name="connsiteY5" fmla="*/ 10962 h 11586"/>
              <a:gd name="connsiteX6" fmla="*/ 0 w 10177"/>
              <a:gd name="connsiteY6" fmla="*/ 5962 h 11586"/>
              <a:gd name="connsiteX0" fmla="*/ 0 w 10177"/>
              <a:gd name="connsiteY0" fmla="*/ 6106 h 11730"/>
              <a:gd name="connsiteX1" fmla="*/ 2000 w 10177"/>
              <a:gd name="connsiteY1" fmla="*/ 1106 h 11730"/>
              <a:gd name="connsiteX2" fmla="*/ 8000 w 10177"/>
              <a:gd name="connsiteY2" fmla="*/ 1106 h 11730"/>
              <a:gd name="connsiteX3" fmla="*/ 10000 w 10177"/>
              <a:gd name="connsiteY3" fmla="*/ 6106 h 11730"/>
              <a:gd name="connsiteX4" fmla="*/ 8000 w 10177"/>
              <a:gd name="connsiteY4" fmla="*/ 11106 h 11730"/>
              <a:gd name="connsiteX5" fmla="*/ 2000 w 10177"/>
              <a:gd name="connsiteY5" fmla="*/ 11106 h 11730"/>
              <a:gd name="connsiteX6" fmla="*/ 0 w 10177"/>
              <a:gd name="connsiteY6" fmla="*/ 6106 h 11730"/>
              <a:gd name="connsiteX0" fmla="*/ 0 w 13283"/>
              <a:gd name="connsiteY0" fmla="*/ 5461 h 11278"/>
              <a:gd name="connsiteX1" fmla="*/ 2000 w 13283"/>
              <a:gd name="connsiteY1" fmla="*/ 461 h 11278"/>
              <a:gd name="connsiteX2" fmla="*/ 8000 w 13283"/>
              <a:gd name="connsiteY2" fmla="*/ 461 h 11278"/>
              <a:gd name="connsiteX3" fmla="*/ 13209 w 13283"/>
              <a:gd name="connsiteY3" fmla="*/ 2549 h 11278"/>
              <a:gd name="connsiteX4" fmla="*/ 8000 w 13283"/>
              <a:gd name="connsiteY4" fmla="*/ 10461 h 11278"/>
              <a:gd name="connsiteX5" fmla="*/ 2000 w 13283"/>
              <a:gd name="connsiteY5" fmla="*/ 10461 h 11278"/>
              <a:gd name="connsiteX6" fmla="*/ 0 w 13283"/>
              <a:gd name="connsiteY6" fmla="*/ 5461 h 11278"/>
              <a:gd name="connsiteX0" fmla="*/ 1 w 13284"/>
              <a:gd name="connsiteY0" fmla="*/ 5030 h 10847"/>
              <a:gd name="connsiteX1" fmla="*/ 1780 w 13284"/>
              <a:gd name="connsiteY1" fmla="*/ 1181 h 10847"/>
              <a:gd name="connsiteX2" fmla="*/ 8001 w 13284"/>
              <a:gd name="connsiteY2" fmla="*/ 30 h 10847"/>
              <a:gd name="connsiteX3" fmla="*/ 13210 w 13284"/>
              <a:gd name="connsiteY3" fmla="*/ 2118 h 10847"/>
              <a:gd name="connsiteX4" fmla="*/ 8001 w 13284"/>
              <a:gd name="connsiteY4" fmla="*/ 10030 h 10847"/>
              <a:gd name="connsiteX5" fmla="*/ 2001 w 13284"/>
              <a:gd name="connsiteY5" fmla="*/ 10030 h 10847"/>
              <a:gd name="connsiteX6" fmla="*/ 1 w 13284"/>
              <a:gd name="connsiteY6" fmla="*/ 5030 h 10847"/>
              <a:gd name="connsiteX0" fmla="*/ 1 w 13216"/>
              <a:gd name="connsiteY0" fmla="*/ 5030 h 10033"/>
              <a:gd name="connsiteX1" fmla="*/ 1780 w 13216"/>
              <a:gd name="connsiteY1" fmla="*/ 1181 h 10033"/>
              <a:gd name="connsiteX2" fmla="*/ 8001 w 13216"/>
              <a:gd name="connsiteY2" fmla="*/ 30 h 10033"/>
              <a:gd name="connsiteX3" fmla="*/ 13210 w 13216"/>
              <a:gd name="connsiteY3" fmla="*/ 2118 h 10033"/>
              <a:gd name="connsiteX4" fmla="*/ 6960 w 13216"/>
              <a:gd name="connsiteY4" fmla="*/ 5720 h 10033"/>
              <a:gd name="connsiteX5" fmla="*/ 2001 w 13216"/>
              <a:gd name="connsiteY5" fmla="*/ 10030 h 10033"/>
              <a:gd name="connsiteX6" fmla="*/ 1 w 13216"/>
              <a:gd name="connsiteY6" fmla="*/ 5030 h 10033"/>
              <a:gd name="connsiteX0" fmla="*/ 1 w 9384"/>
              <a:gd name="connsiteY0" fmla="*/ 5009 h 10012"/>
              <a:gd name="connsiteX1" fmla="*/ 1780 w 9384"/>
              <a:gd name="connsiteY1" fmla="*/ 1160 h 10012"/>
              <a:gd name="connsiteX2" fmla="*/ 8001 w 9384"/>
              <a:gd name="connsiteY2" fmla="*/ 9 h 10012"/>
              <a:gd name="connsiteX3" fmla="*/ 9336 w 9384"/>
              <a:gd name="connsiteY3" fmla="*/ 1591 h 10012"/>
              <a:gd name="connsiteX4" fmla="*/ 6960 w 9384"/>
              <a:gd name="connsiteY4" fmla="*/ 5699 h 10012"/>
              <a:gd name="connsiteX5" fmla="*/ 2001 w 9384"/>
              <a:gd name="connsiteY5" fmla="*/ 10009 h 10012"/>
              <a:gd name="connsiteX6" fmla="*/ 1 w 9384"/>
              <a:gd name="connsiteY6" fmla="*/ 5009 h 10012"/>
              <a:gd name="connsiteX0" fmla="*/ 2 w 10071"/>
              <a:gd name="connsiteY0" fmla="*/ 5003 h 10106"/>
              <a:gd name="connsiteX1" fmla="*/ 1898 w 10071"/>
              <a:gd name="connsiteY1" fmla="*/ 1159 h 10106"/>
              <a:gd name="connsiteX2" fmla="*/ 8527 w 10071"/>
              <a:gd name="connsiteY2" fmla="*/ 9 h 10106"/>
              <a:gd name="connsiteX3" fmla="*/ 9950 w 10071"/>
              <a:gd name="connsiteY3" fmla="*/ 1589 h 10106"/>
              <a:gd name="connsiteX4" fmla="*/ 6352 w 10071"/>
              <a:gd name="connsiteY4" fmla="*/ 7894 h 10106"/>
              <a:gd name="connsiteX5" fmla="*/ 2133 w 10071"/>
              <a:gd name="connsiteY5" fmla="*/ 9997 h 10106"/>
              <a:gd name="connsiteX6" fmla="*/ 2 w 10071"/>
              <a:gd name="connsiteY6" fmla="*/ 5003 h 10106"/>
              <a:gd name="connsiteX0" fmla="*/ 52 w 10086"/>
              <a:gd name="connsiteY0" fmla="*/ 5542 h 10645"/>
              <a:gd name="connsiteX1" fmla="*/ 4241 w 10086"/>
              <a:gd name="connsiteY1" fmla="*/ 395 h 10645"/>
              <a:gd name="connsiteX2" fmla="*/ 8577 w 10086"/>
              <a:gd name="connsiteY2" fmla="*/ 548 h 10645"/>
              <a:gd name="connsiteX3" fmla="*/ 10000 w 10086"/>
              <a:gd name="connsiteY3" fmla="*/ 2128 h 10645"/>
              <a:gd name="connsiteX4" fmla="*/ 6402 w 10086"/>
              <a:gd name="connsiteY4" fmla="*/ 8433 h 10645"/>
              <a:gd name="connsiteX5" fmla="*/ 2183 w 10086"/>
              <a:gd name="connsiteY5" fmla="*/ 10536 h 10645"/>
              <a:gd name="connsiteX6" fmla="*/ 52 w 10086"/>
              <a:gd name="connsiteY6" fmla="*/ 5542 h 10645"/>
              <a:gd name="connsiteX0" fmla="*/ 209 w 10218"/>
              <a:gd name="connsiteY0" fmla="*/ 6429 h 11532"/>
              <a:gd name="connsiteX1" fmla="*/ 7414 w 10218"/>
              <a:gd name="connsiteY1" fmla="*/ 239 h 11532"/>
              <a:gd name="connsiteX2" fmla="*/ 8734 w 10218"/>
              <a:gd name="connsiteY2" fmla="*/ 1435 h 11532"/>
              <a:gd name="connsiteX3" fmla="*/ 10157 w 10218"/>
              <a:gd name="connsiteY3" fmla="*/ 3015 h 11532"/>
              <a:gd name="connsiteX4" fmla="*/ 6559 w 10218"/>
              <a:gd name="connsiteY4" fmla="*/ 9320 h 11532"/>
              <a:gd name="connsiteX5" fmla="*/ 2340 w 10218"/>
              <a:gd name="connsiteY5" fmla="*/ 11423 h 11532"/>
              <a:gd name="connsiteX6" fmla="*/ 209 w 10218"/>
              <a:gd name="connsiteY6" fmla="*/ 6429 h 11532"/>
              <a:gd name="connsiteX0" fmla="*/ 209 w 10937"/>
              <a:gd name="connsiteY0" fmla="*/ 6698 h 11801"/>
              <a:gd name="connsiteX1" fmla="*/ 7414 w 10937"/>
              <a:gd name="connsiteY1" fmla="*/ 508 h 11801"/>
              <a:gd name="connsiteX2" fmla="*/ 10727 w 10937"/>
              <a:gd name="connsiteY2" fmla="*/ 679 h 11801"/>
              <a:gd name="connsiteX3" fmla="*/ 10157 w 10937"/>
              <a:gd name="connsiteY3" fmla="*/ 3284 h 11801"/>
              <a:gd name="connsiteX4" fmla="*/ 6559 w 10937"/>
              <a:gd name="connsiteY4" fmla="*/ 9589 h 11801"/>
              <a:gd name="connsiteX5" fmla="*/ 2340 w 10937"/>
              <a:gd name="connsiteY5" fmla="*/ 11692 h 11801"/>
              <a:gd name="connsiteX6" fmla="*/ 209 w 10937"/>
              <a:gd name="connsiteY6" fmla="*/ 6698 h 11801"/>
              <a:gd name="connsiteX0" fmla="*/ 334 w 9875"/>
              <a:gd name="connsiteY0" fmla="*/ 4034 h 11771"/>
              <a:gd name="connsiteX1" fmla="*/ 6352 w 9875"/>
              <a:gd name="connsiteY1" fmla="*/ 328 h 11771"/>
              <a:gd name="connsiteX2" fmla="*/ 9665 w 9875"/>
              <a:gd name="connsiteY2" fmla="*/ 499 h 11771"/>
              <a:gd name="connsiteX3" fmla="*/ 9095 w 9875"/>
              <a:gd name="connsiteY3" fmla="*/ 3104 h 11771"/>
              <a:gd name="connsiteX4" fmla="*/ 5497 w 9875"/>
              <a:gd name="connsiteY4" fmla="*/ 9409 h 11771"/>
              <a:gd name="connsiteX5" fmla="*/ 1278 w 9875"/>
              <a:gd name="connsiteY5" fmla="*/ 11512 h 11771"/>
              <a:gd name="connsiteX6" fmla="*/ 334 w 9875"/>
              <a:gd name="connsiteY6" fmla="*/ 4034 h 11771"/>
              <a:gd name="connsiteX0" fmla="*/ 338 w 10066"/>
              <a:gd name="connsiteY0" fmla="*/ 3478 h 10036"/>
              <a:gd name="connsiteX1" fmla="*/ 6432 w 10066"/>
              <a:gd name="connsiteY1" fmla="*/ 330 h 10036"/>
              <a:gd name="connsiteX2" fmla="*/ 9787 w 10066"/>
              <a:gd name="connsiteY2" fmla="*/ 475 h 10036"/>
              <a:gd name="connsiteX3" fmla="*/ 9396 w 10066"/>
              <a:gd name="connsiteY3" fmla="*/ 3694 h 10036"/>
              <a:gd name="connsiteX4" fmla="*/ 5567 w 10066"/>
              <a:gd name="connsiteY4" fmla="*/ 8044 h 10036"/>
              <a:gd name="connsiteX5" fmla="*/ 1294 w 10066"/>
              <a:gd name="connsiteY5" fmla="*/ 9831 h 10036"/>
              <a:gd name="connsiteX6" fmla="*/ 338 w 10066"/>
              <a:gd name="connsiteY6" fmla="*/ 3478 h 100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066" h="10036">
                <a:moveTo>
                  <a:pt x="338" y="3478"/>
                </a:moveTo>
                <a:cubicBezTo>
                  <a:pt x="1195" y="1895"/>
                  <a:pt x="4858" y="830"/>
                  <a:pt x="6432" y="330"/>
                </a:cubicBezTo>
                <a:cubicBezTo>
                  <a:pt x="8007" y="-171"/>
                  <a:pt x="9293" y="-86"/>
                  <a:pt x="9787" y="475"/>
                </a:cubicBezTo>
                <a:cubicBezTo>
                  <a:pt x="10281" y="1036"/>
                  <a:pt x="10100" y="2432"/>
                  <a:pt x="9396" y="3694"/>
                </a:cubicBezTo>
                <a:cubicBezTo>
                  <a:pt x="8692" y="4956"/>
                  <a:pt x="6917" y="7021"/>
                  <a:pt x="5567" y="8044"/>
                </a:cubicBezTo>
                <a:cubicBezTo>
                  <a:pt x="4217" y="9067"/>
                  <a:pt x="2165" y="10592"/>
                  <a:pt x="1294" y="9831"/>
                </a:cubicBezTo>
                <a:cubicBezTo>
                  <a:pt x="423" y="9070"/>
                  <a:pt x="-518" y="5062"/>
                  <a:pt x="338" y="3478"/>
                </a:cubicBezTo>
                <a:close/>
              </a:path>
            </a:pathLst>
          </a:custGeom>
          <a:solidFill>
            <a:srgbClr val="C4D8F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83689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B628139-48B5-494F-8CCD-700C8E4A1E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FDFE504-D25C-4EF1-83E2-717ACC15AD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  <a:lvl2pPr>
              <a:defRPr>
                <a:solidFill>
                  <a:schemeClr val="accent1"/>
                </a:solidFill>
              </a:defRPr>
            </a:lvl2pPr>
            <a:lvl3pPr>
              <a:defRPr>
                <a:solidFill>
                  <a:schemeClr val="accent1"/>
                </a:solidFill>
              </a:defRPr>
            </a:lvl3pPr>
            <a:lvl4pPr>
              <a:defRPr>
                <a:solidFill>
                  <a:schemeClr val="accent1"/>
                </a:solidFill>
              </a:defRPr>
            </a:lvl4pPr>
            <a:lvl5pPr>
              <a:defRPr>
                <a:solidFill>
                  <a:schemeClr val="accent1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10" name="Блок-схема: подготовка 8">
            <a:extLst>
              <a:ext uri="{FF2B5EF4-FFF2-40B4-BE49-F238E27FC236}">
                <a16:creationId xmlns:a16="http://schemas.microsoft.com/office/drawing/2014/main" id="{66D259D0-2C82-4856-BA4F-64F4DDF012A3}"/>
              </a:ext>
            </a:extLst>
          </p:cNvPr>
          <p:cNvSpPr/>
          <p:nvPr userDrawn="1"/>
        </p:nvSpPr>
        <p:spPr>
          <a:xfrm rot="2913810">
            <a:off x="969905" y="1677471"/>
            <a:ext cx="9361037" cy="9884930"/>
          </a:xfrm>
          <a:custGeom>
            <a:avLst/>
            <a:gdLst>
              <a:gd name="connsiteX0" fmla="*/ 0 w 10000"/>
              <a:gd name="connsiteY0" fmla="*/ 5000 h 10000"/>
              <a:gd name="connsiteX1" fmla="*/ 2000 w 10000"/>
              <a:gd name="connsiteY1" fmla="*/ 0 h 10000"/>
              <a:gd name="connsiteX2" fmla="*/ 8000 w 10000"/>
              <a:gd name="connsiteY2" fmla="*/ 0 h 10000"/>
              <a:gd name="connsiteX3" fmla="*/ 10000 w 10000"/>
              <a:gd name="connsiteY3" fmla="*/ 5000 h 10000"/>
              <a:gd name="connsiteX4" fmla="*/ 8000 w 10000"/>
              <a:gd name="connsiteY4" fmla="*/ 10000 h 10000"/>
              <a:gd name="connsiteX5" fmla="*/ 2000 w 10000"/>
              <a:gd name="connsiteY5" fmla="*/ 10000 h 10000"/>
              <a:gd name="connsiteX6" fmla="*/ 0 w 10000"/>
              <a:gd name="connsiteY6" fmla="*/ 5000 h 10000"/>
              <a:gd name="connsiteX0" fmla="*/ 0 w 10000"/>
              <a:gd name="connsiteY0" fmla="*/ 5624 h 10624"/>
              <a:gd name="connsiteX1" fmla="*/ 2000 w 10000"/>
              <a:gd name="connsiteY1" fmla="*/ 624 h 10624"/>
              <a:gd name="connsiteX2" fmla="*/ 8000 w 10000"/>
              <a:gd name="connsiteY2" fmla="*/ 624 h 10624"/>
              <a:gd name="connsiteX3" fmla="*/ 10000 w 10000"/>
              <a:gd name="connsiteY3" fmla="*/ 5624 h 10624"/>
              <a:gd name="connsiteX4" fmla="*/ 8000 w 10000"/>
              <a:gd name="connsiteY4" fmla="*/ 10624 h 10624"/>
              <a:gd name="connsiteX5" fmla="*/ 2000 w 10000"/>
              <a:gd name="connsiteY5" fmla="*/ 10624 h 10624"/>
              <a:gd name="connsiteX6" fmla="*/ 0 w 10000"/>
              <a:gd name="connsiteY6" fmla="*/ 5624 h 10624"/>
              <a:gd name="connsiteX0" fmla="*/ 0 w 10000"/>
              <a:gd name="connsiteY0" fmla="*/ 5624 h 10624"/>
              <a:gd name="connsiteX1" fmla="*/ 2000 w 10000"/>
              <a:gd name="connsiteY1" fmla="*/ 624 h 10624"/>
              <a:gd name="connsiteX2" fmla="*/ 8000 w 10000"/>
              <a:gd name="connsiteY2" fmla="*/ 624 h 10624"/>
              <a:gd name="connsiteX3" fmla="*/ 10000 w 10000"/>
              <a:gd name="connsiteY3" fmla="*/ 5624 h 10624"/>
              <a:gd name="connsiteX4" fmla="*/ 8000 w 10000"/>
              <a:gd name="connsiteY4" fmla="*/ 10624 h 10624"/>
              <a:gd name="connsiteX5" fmla="*/ 2000 w 10000"/>
              <a:gd name="connsiteY5" fmla="*/ 10624 h 10624"/>
              <a:gd name="connsiteX6" fmla="*/ 0 w 10000"/>
              <a:gd name="connsiteY6" fmla="*/ 5624 h 10624"/>
              <a:gd name="connsiteX0" fmla="*/ 0 w 10000"/>
              <a:gd name="connsiteY0" fmla="*/ 5624 h 11248"/>
              <a:gd name="connsiteX1" fmla="*/ 2000 w 10000"/>
              <a:gd name="connsiteY1" fmla="*/ 624 h 11248"/>
              <a:gd name="connsiteX2" fmla="*/ 8000 w 10000"/>
              <a:gd name="connsiteY2" fmla="*/ 624 h 11248"/>
              <a:gd name="connsiteX3" fmla="*/ 10000 w 10000"/>
              <a:gd name="connsiteY3" fmla="*/ 5624 h 11248"/>
              <a:gd name="connsiteX4" fmla="*/ 8000 w 10000"/>
              <a:gd name="connsiteY4" fmla="*/ 10624 h 11248"/>
              <a:gd name="connsiteX5" fmla="*/ 2000 w 10000"/>
              <a:gd name="connsiteY5" fmla="*/ 10624 h 11248"/>
              <a:gd name="connsiteX6" fmla="*/ 0 w 10000"/>
              <a:gd name="connsiteY6" fmla="*/ 5624 h 11248"/>
              <a:gd name="connsiteX0" fmla="*/ 0 w 10000"/>
              <a:gd name="connsiteY0" fmla="*/ 5624 h 11248"/>
              <a:gd name="connsiteX1" fmla="*/ 2000 w 10000"/>
              <a:gd name="connsiteY1" fmla="*/ 624 h 11248"/>
              <a:gd name="connsiteX2" fmla="*/ 8000 w 10000"/>
              <a:gd name="connsiteY2" fmla="*/ 624 h 11248"/>
              <a:gd name="connsiteX3" fmla="*/ 10000 w 10000"/>
              <a:gd name="connsiteY3" fmla="*/ 5624 h 11248"/>
              <a:gd name="connsiteX4" fmla="*/ 8000 w 10000"/>
              <a:gd name="connsiteY4" fmla="*/ 10624 h 11248"/>
              <a:gd name="connsiteX5" fmla="*/ 2000 w 10000"/>
              <a:gd name="connsiteY5" fmla="*/ 10624 h 11248"/>
              <a:gd name="connsiteX6" fmla="*/ 0 w 10000"/>
              <a:gd name="connsiteY6" fmla="*/ 5624 h 11248"/>
              <a:gd name="connsiteX0" fmla="*/ 0 w 10177"/>
              <a:gd name="connsiteY0" fmla="*/ 5624 h 11248"/>
              <a:gd name="connsiteX1" fmla="*/ 2000 w 10177"/>
              <a:gd name="connsiteY1" fmla="*/ 624 h 11248"/>
              <a:gd name="connsiteX2" fmla="*/ 8000 w 10177"/>
              <a:gd name="connsiteY2" fmla="*/ 624 h 11248"/>
              <a:gd name="connsiteX3" fmla="*/ 10000 w 10177"/>
              <a:gd name="connsiteY3" fmla="*/ 5624 h 11248"/>
              <a:gd name="connsiteX4" fmla="*/ 8000 w 10177"/>
              <a:gd name="connsiteY4" fmla="*/ 10624 h 11248"/>
              <a:gd name="connsiteX5" fmla="*/ 2000 w 10177"/>
              <a:gd name="connsiteY5" fmla="*/ 10624 h 11248"/>
              <a:gd name="connsiteX6" fmla="*/ 0 w 10177"/>
              <a:gd name="connsiteY6" fmla="*/ 5624 h 11248"/>
              <a:gd name="connsiteX0" fmla="*/ 0 w 10177"/>
              <a:gd name="connsiteY0" fmla="*/ 5962 h 11586"/>
              <a:gd name="connsiteX1" fmla="*/ 2000 w 10177"/>
              <a:gd name="connsiteY1" fmla="*/ 962 h 11586"/>
              <a:gd name="connsiteX2" fmla="*/ 8000 w 10177"/>
              <a:gd name="connsiteY2" fmla="*/ 962 h 11586"/>
              <a:gd name="connsiteX3" fmla="*/ 10000 w 10177"/>
              <a:gd name="connsiteY3" fmla="*/ 5962 h 11586"/>
              <a:gd name="connsiteX4" fmla="*/ 8000 w 10177"/>
              <a:gd name="connsiteY4" fmla="*/ 10962 h 11586"/>
              <a:gd name="connsiteX5" fmla="*/ 2000 w 10177"/>
              <a:gd name="connsiteY5" fmla="*/ 10962 h 11586"/>
              <a:gd name="connsiteX6" fmla="*/ 0 w 10177"/>
              <a:gd name="connsiteY6" fmla="*/ 5962 h 11586"/>
              <a:gd name="connsiteX0" fmla="*/ 0 w 10177"/>
              <a:gd name="connsiteY0" fmla="*/ 6106 h 11730"/>
              <a:gd name="connsiteX1" fmla="*/ 2000 w 10177"/>
              <a:gd name="connsiteY1" fmla="*/ 1106 h 11730"/>
              <a:gd name="connsiteX2" fmla="*/ 8000 w 10177"/>
              <a:gd name="connsiteY2" fmla="*/ 1106 h 11730"/>
              <a:gd name="connsiteX3" fmla="*/ 10000 w 10177"/>
              <a:gd name="connsiteY3" fmla="*/ 6106 h 11730"/>
              <a:gd name="connsiteX4" fmla="*/ 8000 w 10177"/>
              <a:gd name="connsiteY4" fmla="*/ 11106 h 11730"/>
              <a:gd name="connsiteX5" fmla="*/ 2000 w 10177"/>
              <a:gd name="connsiteY5" fmla="*/ 11106 h 11730"/>
              <a:gd name="connsiteX6" fmla="*/ 0 w 10177"/>
              <a:gd name="connsiteY6" fmla="*/ 6106 h 11730"/>
              <a:gd name="connsiteX0" fmla="*/ 0 w 13283"/>
              <a:gd name="connsiteY0" fmla="*/ 5461 h 11278"/>
              <a:gd name="connsiteX1" fmla="*/ 2000 w 13283"/>
              <a:gd name="connsiteY1" fmla="*/ 461 h 11278"/>
              <a:gd name="connsiteX2" fmla="*/ 8000 w 13283"/>
              <a:gd name="connsiteY2" fmla="*/ 461 h 11278"/>
              <a:gd name="connsiteX3" fmla="*/ 13209 w 13283"/>
              <a:gd name="connsiteY3" fmla="*/ 2549 h 11278"/>
              <a:gd name="connsiteX4" fmla="*/ 8000 w 13283"/>
              <a:gd name="connsiteY4" fmla="*/ 10461 h 11278"/>
              <a:gd name="connsiteX5" fmla="*/ 2000 w 13283"/>
              <a:gd name="connsiteY5" fmla="*/ 10461 h 11278"/>
              <a:gd name="connsiteX6" fmla="*/ 0 w 13283"/>
              <a:gd name="connsiteY6" fmla="*/ 5461 h 11278"/>
              <a:gd name="connsiteX0" fmla="*/ 1 w 13284"/>
              <a:gd name="connsiteY0" fmla="*/ 5030 h 10847"/>
              <a:gd name="connsiteX1" fmla="*/ 1780 w 13284"/>
              <a:gd name="connsiteY1" fmla="*/ 1181 h 10847"/>
              <a:gd name="connsiteX2" fmla="*/ 8001 w 13284"/>
              <a:gd name="connsiteY2" fmla="*/ 30 h 10847"/>
              <a:gd name="connsiteX3" fmla="*/ 13210 w 13284"/>
              <a:gd name="connsiteY3" fmla="*/ 2118 h 10847"/>
              <a:gd name="connsiteX4" fmla="*/ 8001 w 13284"/>
              <a:gd name="connsiteY4" fmla="*/ 10030 h 10847"/>
              <a:gd name="connsiteX5" fmla="*/ 2001 w 13284"/>
              <a:gd name="connsiteY5" fmla="*/ 10030 h 10847"/>
              <a:gd name="connsiteX6" fmla="*/ 1 w 13284"/>
              <a:gd name="connsiteY6" fmla="*/ 5030 h 10847"/>
              <a:gd name="connsiteX0" fmla="*/ 1 w 13216"/>
              <a:gd name="connsiteY0" fmla="*/ 5030 h 10033"/>
              <a:gd name="connsiteX1" fmla="*/ 1780 w 13216"/>
              <a:gd name="connsiteY1" fmla="*/ 1181 h 10033"/>
              <a:gd name="connsiteX2" fmla="*/ 8001 w 13216"/>
              <a:gd name="connsiteY2" fmla="*/ 30 h 10033"/>
              <a:gd name="connsiteX3" fmla="*/ 13210 w 13216"/>
              <a:gd name="connsiteY3" fmla="*/ 2118 h 10033"/>
              <a:gd name="connsiteX4" fmla="*/ 6960 w 13216"/>
              <a:gd name="connsiteY4" fmla="*/ 5720 h 10033"/>
              <a:gd name="connsiteX5" fmla="*/ 2001 w 13216"/>
              <a:gd name="connsiteY5" fmla="*/ 10030 h 10033"/>
              <a:gd name="connsiteX6" fmla="*/ 1 w 13216"/>
              <a:gd name="connsiteY6" fmla="*/ 5030 h 10033"/>
              <a:gd name="connsiteX0" fmla="*/ 1 w 9384"/>
              <a:gd name="connsiteY0" fmla="*/ 5009 h 10012"/>
              <a:gd name="connsiteX1" fmla="*/ 1780 w 9384"/>
              <a:gd name="connsiteY1" fmla="*/ 1160 h 10012"/>
              <a:gd name="connsiteX2" fmla="*/ 8001 w 9384"/>
              <a:gd name="connsiteY2" fmla="*/ 9 h 10012"/>
              <a:gd name="connsiteX3" fmla="*/ 9336 w 9384"/>
              <a:gd name="connsiteY3" fmla="*/ 1591 h 10012"/>
              <a:gd name="connsiteX4" fmla="*/ 6960 w 9384"/>
              <a:gd name="connsiteY4" fmla="*/ 5699 h 10012"/>
              <a:gd name="connsiteX5" fmla="*/ 2001 w 9384"/>
              <a:gd name="connsiteY5" fmla="*/ 10009 h 10012"/>
              <a:gd name="connsiteX6" fmla="*/ 1 w 9384"/>
              <a:gd name="connsiteY6" fmla="*/ 5009 h 10012"/>
              <a:gd name="connsiteX0" fmla="*/ 2 w 10071"/>
              <a:gd name="connsiteY0" fmla="*/ 5003 h 10106"/>
              <a:gd name="connsiteX1" fmla="*/ 1898 w 10071"/>
              <a:gd name="connsiteY1" fmla="*/ 1159 h 10106"/>
              <a:gd name="connsiteX2" fmla="*/ 8527 w 10071"/>
              <a:gd name="connsiteY2" fmla="*/ 9 h 10106"/>
              <a:gd name="connsiteX3" fmla="*/ 9950 w 10071"/>
              <a:gd name="connsiteY3" fmla="*/ 1589 h 10106"/>
              <a:gd name="connsiteX4" fmla="*/ 6352 w 10071"/>
              <a:gd name="connsiteY4" fmla="*/ 7894 h 10106"/>
              <a:gd name="connsiteX5" fmla="*/ 2133 w 10071"/>
              <a:gd name="connsiteY5" fmla="*/ 9997 h 10106"/>
              <a:gd name="connsiteX6" fmla="*/ 2 w 10071"/>
              <a:gd name="connsiteY6" fmla="*/ 5003 h 10106"/>
              <a:gd name="connsiteX0" fmla="*/ 52 w 10086"/>
              <a:gd name="connsiteY0" fmla="*/ 5542 h 10645"/>
              <a:gd name="connsiteX1" fmla="*/ 4241 w 10086"/>
              <a:gd name="connsiteY1" fmla="*/ 395 h 10645"/>
              <a:gd name="connsiteX2" fmla="*/ 8577 w 10086"/>
              <a:gd name="connsiteY2" fmla="*/ 548 h 10645"/>
              <a:gd name="connsiteX3" fmla="*/ 10000 w 10086"/>
              <a:gd name="connsiteY3" fmla="*/ 2128 h 10645"/>
              <a:gd name="connsiteX4" fmla="*/ 6402 w 10086"/>
              <a:gd name="connsiteY4" fmla="*/ 8433 h 10645"/>
              <a:gd name="connsiteX5" fmla="*/ 2183 w 10086"/>
              <a:gd name="connsiteY5" fmla="*/ 10536 h 10645"/>
              <a:gd name="connsiteX6" fmla="*/ 52 w 10086"/>
              <a:gd name="connsiteY6" fmla="*/ 5542 h 10645"/>
              <a:gd name="connsiteX0" fmla="*/ 209 w 10218"/>
              <a:gd name="connsiteY0" fmla="*/ 6429 h 11532"/>
              <a:gd name="connsiteX1" fmla="*/ 7414 w 10218"/>
              <a:gd name="connsiteY1" fmla="*/ 239 h 11532"/>
              <a:gd name="connsiteX2" fmla="*/ 8734 w 10218"/>
              <a:gd name="connsiteY2" fmla="*/ 1435 h 11532"/>
              <a:gd name="connsiteX3" fmla="*/ 10157 w 10218"/>
              <a:gd name="connsiteY3" fmla="*/ 3015 h 11532"/>
              <a:gd name="connsiteX4" fmla="*/ 6559 w 10218"/>
              <a:gd name="connsiteY4" fmla="*/ 9320 h 11532"/>
              <a:gd name="connsiteX5" fmla="*/ 2340 w 10218"/>
              <a:gd name="connsiteY5" fmla="*/ 11423 h 11532"/>
              <a:gd name="connsiteX6" fmla="*/ 209 w 10218"/>
              <a:gd name="connsiteY6" fmla="*/ 6429 h 11532"/>
              <a:gd name="connsiteX0" fmla="*/ 209 w 10937"/>
              <a:gd name="connsiteY0" fmla="*/ 6698 h 11801"/>
              <a:gd name="connsiteX1" fmla="*/ 7414 w 10937"/>
              <a:gd name="connsiteY1" fmla="*/ 508 h 11801"/>
              <a:gd name="connsiteX2" fmla="*/ 10727 w 10937"/>
              <a:gd name="connsiteY2" fmla="*/ 679 h 11801"/>
              <a:gd name="connsiteX3" fmla="*/ 10157 w 10937"/>
              <a:gd name="connsiteY3" fmla="*/ 3284 h 11801"/>
              <a:gd name="connsiteX4" fmla="*/ 6559 w 10937"/>
              <a:gd name="connsiteY4" fmla="*/ 9589 h 11801"/>
              <a:gd name="connsiteX5" fmla="*/ 2340 w 10937"/>
              <a:gd name="connsiteY5" fmla="*/ 11692 h 11801"/>
              <a:gd name="connsiteX6" fmla="*/ 209 w 10937"/>
              <a:gd name="connsiteY6" fmla="*/ 6698 h 11801"/>
              <a:gd name="connsiteX0" fmla="*/ 334 w 9875"/>
              <a:gd name="connsiteY0" fmla="*/ 4034 h 11771"/>
              <a:gd name="connsiteX1" fmla="*/ 6352 w 9875"/>
              <a:gd name="connsiteY1" fmla="*/ 328 h 11771"/>
              <a:gd name="connsiteX2" fmla="*/ 9665 w 9875"/>
              <a:gd name="connsiteY2" fmla="*/ 499 h 11771"/>
              <a:gd name="connsiteX3" fmla="*/ 9095 w 9875"/>
              <a:gd name="connsiteY3" fmla="*/ 3104 h 11771"/>
              <a:gd name="connsiteX4" fmla="*/ 5497 w 9875"/>
              <a:gd name="connsiteY4" fmla="*/ 9409 h 11771"/>
              <a:gd name="connsiteX5" fmla="*/ 1278 w 9875"/>
              <a:gd name="connsiteY5" fmla="*/ 11512 h 11771"/>
              <a:gd name="connsiteX6" fmla="*/ 334 w 9875"/>
              <a:gd name="connsiteY6" fmla="*/ 4034 h 11771"/>
              <a:gd name="connsiteX0" fmla="*/ 338 w 10066"/>
              <a:gd name="connsiteY0" fmla="*/ 3478 h 10036"/>
              <a:gd name="connsiteX1" fmla="*/ 6432 w 10066"/>
              <a:gd name="connsiteY1" fmla="*/ 330 h 10036"/>
              <a:gd name="connsiteX2" fmla="*/ 9787 w 10066"/>
              <a:gd name="connsiteY2" fmla="*/ 475 h 10036"/>
              <a:gd name="connsiteX3" fmla="*/ 9396 w 10066"/>
              <a:gd name="connsiteY3" fmla="*/ 3694 h 10036"/>
              <a:gd name="connsiteX4" fmla="*/ 5567 w 10066"/>
              <a:gd name="connsiteY4" fmla="*/ 8044 h 10036"/>
              <a:gd name="connsiteX5" fmla="*/ 1294 w 10066"/>
              <a:gd name="connsiteY5" fmla="*/ 9831 h 10036"/>
              <a:gd name="connsiteX6" fmla="*/ 338 w 10066"/>
              <a:gd name="connsiteY6" fmla="*/ 3478 h 10036"/>
              <a:gd name="connsiteX0" fmla="*/ 338 w 24670"/>
              <a:gd name="connsiteY0" fmla="*/ 19909 h 26467"/>
              <a:gd name="connsiteX1" fmla="*/ 6432 w 24670"/>
              <a:gd name="connsiteY1" fmla="*/ 16761 h 26467"/>
              <a:gd name="connsiteX2" fmla="*/ 24656 w 24670"/>
              <a:gd name="connsiteY2" fmla="*/ 16 h 26467"/>
              <a:gd name="connsiteX3" fmla="*/ 9396 w 24670"/>
              <a:gd name="connsiteY3" fmla="*/ 20125 h 26467"/>
              <a:gd name="connsiteX4" fmla="*/ 5567 w 24670"/>
              <a:gd name="connsiteY4" fmla="*/ 24475 h 26467"/>
              <a:gd name="connsiteX5" fmla="*/ 1294 w 24670"/>
              <a:gd name="connsiteY5" fmla="*/ 26262 h 26467"/>
              <a:gd name="connsiteX6" fmla="*/ 338 w 24670"/>
              <a:gd name="connsiteY6" fmla="*/ 19909 h 26467"/>
              <a:gd name="connsiteX0" fmla="*/ 1348 w 26296"/>
              <a:gd name="connsiteY0" fmla="*/ 21151 h 27709"/>
              <a:gd name="connsiteX1" fmla="*/ 21193 w 26296"/>
              <a:gd name="connsiteY1" fmla="*/ 4186 h 27709"/>
              <a:gd name="connsiteX2" fmla="*/ 25666 w 26296"/>
              <a:gd name="connsiteY2" fmla="*/ 1258 h 27709"/>
              <a:gd name="connsiteX3" fmla="*/ 10406 w 26296"/>
              <a:gd name="connsiteY3" fmla="*/ 21367 h 27709"/>
              <a:gd name="connsiteX4" fmla="*/ 6577 w 26296"/>
              <a:gd name="connsiteY4" fmla="*/ 25717 h 27709"/>
              <a:gd name="connsiteX5" fmla="*/ 2304 w 26296"/>
              <a:gd name="connsiteY5" fmla="*/ 27504 h 27709"/>
              <a:gd name="connsiteX6" fmla="*/ 1348 w 26296"/>
              <a:gd name="connsiteY6" fmla="*/ 21151 h 27709"/>
              <a:gd name="connsiteX0" fmla="*/ 2150 w 24499"/>
              <a:gd name="connsiteY0" fmla="*/ 22474 h 27676"/>
              <a:gd name="connsiteX1" fmla="*/ 19448 w 24499"/>
              <a:gd name="connsiteY1" fmla="*/ 4229 h 27676"/>
              <a:gd name="connsiteX2" fmla="*/ 23921 w 24499"/>
              <a:gd name="connsiteY2" fmla="*/ 1301 h 27676"/>
              <a:gd name="connsiteX3" fmla="*/ 8661 w 24499"/>
              <a:gd name="connsiteY3" fmla="*/ 21410 h 27676"/>
              <a:gd name="connsiteX4" fmla="*/ 4832 w 24499"/>
              <a:gd name="connsiteY4" fmla="*/ 25760 h 27676"/>
              <a:gd name="connsiteX5" fmla="*/ 559 w 24499"/>
              <a:gd name="connsiteY5" fmla="*/ 27547 h 27676"/>
              <a:gd name="connsiteX6" fmla="*/ 2150 w 24499"/>
              <a:gd name="connsiteY6" fmla="*/ 22474 h 27676"/>
              <a:gd name="connsiteX0" fmla="*/ 1636 w 25371"/>
              <a:gd name="connsiteY0" fmla="*/ 21613 h 27696"/>
              <a:gd name="connsiteX1" fmla="*/ 20293 w 25371"/>
              <a:gd name="connsiteY1" fmla="*/ 4201 h 27696"/>
              <a:gd name="connsiteX2" fmla="*/ 24766 w 25371"/>
              <a:gd name="connsiteY2" fmla="*/ 1273 h 27696"/>
              <a:gd name="connsiteX3" fmla="*/ 9506 w 25371"/>
              <a:gd name="connsiteY3" fmla="*/ 21382 h 27696"/>
              <a:gd name="connsiteX4" fmla="*/ 5677 w 25371"/>
              <a:gd name="connsiteY4" fmla="*/ 25732 h 27696"/>
              <a:gd name="connsiteX5" fmla="*/ 1404 w 25371"/>
              <a:gd name="connsiteY5" fmla="*/ 27519 h 27696"/>
              <a:gd name="connsiteX6" fmla="*/ 1636 w 25371"/>
              <a:gd name="connsiteY6" fmla="*/ 21613 h 27696"/>
              <a:gd name="connsiteX0" fmla="*/ 1636 w 25139"/>
              <a:gd name="connsiteY0" fmla="*/ 21214 h 27297"/>
              <a:gd name="connsiteX1" fmla="*/ 18466 w 25139"/>
              <a:gd name="connsiteY1" fmla="*/ 5445 h 27297"/>
              <a:gd name="connsiteX2" fmla="*/ 20293 w 25139"/>
              <a:gd name="connsiteY2" fmla="*/ 3802 h 27297"/>
              <a:gd name="connsiteX3" fmla="*/ 24766 w 25139"/>
              <a:gd name="connsiteY3" fmla="*/ 874 h 27297"/>
              <a:gd name="connsiteX4" fmla="*/ 9506 w 25139"/>
              <a:gd name="connsiteY4" fmla="*/ 20983 h 27297"/>
              <a:gd name="connsiteX5" fmla="*/ 5677 w 25139"/>
              <a:gd name="connsiteY5" fmla="*/ 25333 h 27297"/>
              <a:gd name="connsiteX6" fmla="*/ 1404 w 25139"/>
              <a:gd name="connsiteY6" fmla="*/ 27120 h 27297"/>
              <a:gd name="connsiteX7" fmla="*/ 1636 w 25139"/>
              <a:gd name="connsiteY7" fmla="*/ 21214 h 27297"/>
              <a:gd name="connsiteX0" fmla="*/ 1154 w 24706"/>
              <a:gd name="connsiteY0" fmla="*/ 21357 h 27440"/>
              <a:gd name="connsiteX1" fmla="*/ 13076 w 24706"/>
              <a:gd name="connsiteY1" fmla="*/ 12398 h 27440"/>
              <a:gd name="connsiteX2" fmla="*/ 19811 w 24706"/>
              <a:gd name="connsiteY2" fmla="*/ 3945 h 27440"/>
              <a:gd name="connsiteX3" fmla="*/ 24284 w 24706"/>
              <a:gd name="connsiteY3" fmla="*/ 1017 h 27440"/>
              <a:gd name="connsiteX4" fmla="*/ 9024 w 24706"/>
              <a:gd name="connsiteY4" fmla="*/ 21126 h 27440"/>
              <a:gd name="connsiteX5" fmla="*/ 5195 w 24706"/>
              <a:gd name="connsiteY5" fmla="*/ 25476 h 27440"/>
              <a:gd name="connsiteX6" fmla="*/ 922 w 24706"/>
              <a:gd name="connsiteY6" fmla="*/ 27263 h 27440"/>
              <a:gd name="connsiteX7" fmla="*/ 1154 w 24706"/>
              <a:gd name="connsiteY7" fmla="*/ 21357 h 27440"/>
              <a:gd name="connsiteX0" fmla="*/ 1154 w 24692"/>
              <a:gd name="connsiteY0" fmla="*/ 21628 h 27711"/>
              <a:gd name="connsiteX1" fmla="*/ 13076 w 24692"/>
              <a:gd name="connsiteY1" fmla="*/ 12669 h 27711"/>
              <a:gd name="connsiteX2" fmla="*/ 19698 w 24692"/>
              <a:gd name="connsiteY2" fmla="*/ 3181 h 27711"/>
              <a:gd name="connsiteX3" fmla="*/ 24284 w 24692"/>
              <a:gd name="connsiteY3" fmla="*/ 1288 h 27711"/>
              <a:gd name="connsiteX4" fmla="*/ 9024 w 24692"/>
              <a:gd name="connsiteY4" fmla="*/ 21397 h 27711"/>
              <a:gd name="connsiteX5" fmla="*/ 5195 w 24692"/>
              <a:gd name="connsiteY5" fmla="*/ 25747 h 27711"/>
              <a:gd name="connsiteX6" fmla="*/ 922 w 24692"/>
              <a:gd name="connsiteY6" fmla="*/ 27534 h 27711"/>
              <a:gd name="connsiteX7" fmla="*/ 1154 w 24692"/>
              <a:gd name="connsiteY7" fmla="*/ 21628 h 277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4692" h="27711">
                <a:moveTo>
                  <a:pt x="1154" y="21628"/>
                </a:moveTo>
                <a:cubicBezTo>
                  <a:pt x="3180" y="19151"/>
                  <a:pt x="9967" y="15571"/>
                  <a:pt x="13076" y="12669"/>
                </a:cubicBezTo>
                <a:cubicBezTo>
                  <a:pt x="16185" y="9767"/>
                  <a:pt x="17830" y="5078"/>
                  <a:pt x="19698" y="3181"/>
                </a:cubicBezTo>
                <a:cubicBezTo>
                  <a:pt x="21566" y="1284"/>
                  <a:pt x="26063" y="-1748"/>
                  <a:pt x="24284" y="1288"/>
                </a:cubicBezTo>
                <a:cubicBezTo>
                  <a:pt x="22505" y="4324"/>
                  <a:pt x="12205" y="17321"/>
                  <a:pt x="9024" y="21397"/>
                </a:cubicBezTo>
                <a:cubicBezTo>
                  <a:pt x="5843" y="25473"/>
                  <a:pt x="6545" y="24724"/>
                  <a:pt x="5195" y="25747"/>
                </a:cubicBezTo>
                <a:cubicBezTo>
                  <a:pt x="3845" y="26770"/>
                  <a:pt x="1595" y="28220"/>
                  <a:pt x="922" y="27534"/>
                </a:cubicBezTo>
                <a:cubicBezTo>
                  <a:pt x="249" y="26848"/>
                  <a:pt x="-872" y="24106"/>
                  <a:pt x="1154" y="21628"/>
                </a:cubicBezTo>
                <a:close/>
              </a:path>
            </a:pathLst>
          </a:custGeom>
          <a:solidFill>
            <a:srgbClr val="C4D8F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719855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B628139-48B5-494F-8CCD-700C8E4A1E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FDE0D9D-BAE9-41EE-8920-C823CE5DD9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46F94-6A76-4546-AB4E-8591D96FEACB}" type="datetimeFigureOut">
              <a:rPr lang="ru-RU" smtClean="0"/>
              <a:pPr/>
              <a:t>27.10.2025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F570C94-9031-4668-9A60-3DD2B919FD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527F1ED-D46C-447A-ADF8-DE236AE888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C5A66-5B41-48C7-9F9E-806A7D2587CC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8" name="Рисунок 7" descr="Изображение выглядит как человек, катается на лыжах&#10;&#10;Автоматически созданное описание">
            <a:extLst>
              <a:ext uri="{FF2B5EF4-FFF2-40B4-BE49-F238E27FC236}">
                <a16:creationId xmlns:a16="http://schemas.microsoft.com/office/drawing/2014/main" id="{84230BBA-38F7-42F1-8EEA-87BA1C0147C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69743" y="4180114"/>
            <a:ext cx="6565743" cy="2677885"/>
          </a:xfrm>
          <a:prstGeom prst="rect">
            <a:avLst/>
          </a:prstGeom>
        </p:spPr>
      </p:pic>
      <p:sp>
        <p:nvSpPr>
          <p:cNvPr id="9" name="Блок-схема: подготовка 8">
            <a:extLst>
              <a:ext uri="{FF2B5EF4-FFF2-40B4-BE49-F238E27FC236}">
                <a16:creationId xmlns:a16="http://schemas.microsoft.com/office/drawing/2014/main" id="{BE916754-89D7-474D-BCEA-2F050316A7C1}"/>
              </a:ext>
            </a:extLst>
          </p:cNvPr>
          <p:cNvSpPr/>
          <p:nvPr userDrawn="1"/>
        </p:nvSpPr>
        <p:spPr>
          <a:xfrm rot="2913810">
            <a:off x="8732202" y="-979937"/>
            <a:ext cx="4256654" cy="3746927"/>
          </a:xfrm>
          <a:custGeom>
            <a:avLst/>
            <a:gdLst>
              <a:gd name="connsiteX0" fmla="*/ 0 w 10000"/>
              <a:gd name="connsiteY0" fmla="*/ 5000 h 10000"/>
              <a:gd name="connsiteX1" fmla="*/ 2000 w 10000"/>
              <a:gd name="connsiteY1" fmla="*/ 0 h 10000"/>
              <a:gd name="connsiteX2" fmla="*/ 8000 w 10000"/>
              <a:gd name="connsiteY2" fmla="*/ 0 h 10000"/>
              <a:gd name="connsiteX3" fmla="*/ 10000 w 10000"/>
              <a:gd name="connsiteY3" fmla="*/ 5000 h 10000"/>
              <a:gd name="connsiteX4" fmla="*/ 8000 w 10000"/>
              <a:gd name="connsiteY4" fmla="*/ 10000 h 10000"/>
              <a:gd name="connsiteX5" fmla="*/ 2000 w 10000"/>
              <a:gd name="connsiteY5" fmla="*/ 10000 h 10000"/>
              <a:gd name="connsiteX6" fmla="*/ 0 w 10000"/>
              <a:gd name="connsiteY6" fmla="*/ 5000 h 10000"/>
              <a:gd name="connsiteX0" fmla="*/ 0 w 10000"/>
              <a:gd name="connsiteY0" fmla="*/ 5624 h 10624"/>
              <a:gd name="connsiteX1" fmla="*/ 2000 w 10000"/>
              <a:gd name="connsiteY1" fmla="*/ 624 h 10624"/>
              <a:gd name="connsiteX2" fmla="*/ 8000 w 10000"/>
              <a:gd name="connsiteY2" fmla="*/ 624 h 10624"/>
              <a:gd name="connsiteX3" fmla="*/ 10000 w 10000"/>
              <a:gd name="connsiteY3" fmla="*/ 5624 h 10624"/>
              <a:gd name="connsiteX4" fmla="*/ 8000 w 10000"/>
              <a:gd name="connsiteY4" fmla="*/ 10624 h 10624"/>
              <a:gd name="connsiteX5" fmla="*/ 2000 w 10000"/>
              <a:gd name="connsiteY5" fmla="*/ 10624 h 10624"/>
              <a:gd name="connsiteX6" fmla="*/ 0 w 10000"/>
              <a:gd name="connsiteY6" fmla="*/ 5624 h 10624"/>
              <a:gd name="connsiteX0" fmla="*/ 0 w 10000"/>
              <a:gd name="connsiteY0" fmla="*/ 5624 h 10624"/>
              <a:gd name="connsiteX1" fmla="*/ 2000 w 10000"/>
              <a:gd name="connsiteY1" fmla="*/ 624 h 10624"/>
              <a:gd name="connsiteX2" fmla="*/ 8000 w 10000"/>
              <a:gd name="connsiteY2" fmla="*/ 624 h 10624"/>
              <a:gd name="connsiteX3" fmla="*/ 10000 w 10000"/>
              <a:gd name="connsiteY3" fmla="*/ 5624 h 10624"/>
              <a:gd name="connsiteX4" fmla="*/ 8000 w 10000"/>
              <a:gd name="connsiteY4" fmla="*/ 10624 h 10624"/>
              <a:gd name="connsiteX5" fmla="*/ 2000 w 10000"/>
              <a:gd name="connsiteY5" fmla="*/ 10624 h 10624"/>
              <a:gd name="connsiteX6" fmla="*/ 0 w 10000"/>
              <a:gd name="connsiteY6" fmla="*/ 5624 h 10624"/>
              <a:gd name="connsiteX0" fmla="*/ 0 w 10000"/>
              <a:gd name="connsiteY0" fmla="*/ 5624 h 11248"/>
              <a:gd name="connsiteX1" fmla="*/ 2000 w 10000"/>
              <a:gd name="connsiteY1" fmla="*/ 624 h 11248"/>
              <a:gd name="connsiteX2" fmla="*/ 8000 w 10000"/>
              <a:gd name="connsiteY2" fmla="*/ 624 h 11248"/>
              <a:gd name="connsiteX3" fmla="*/ 10000 w 10000"/>
              <a:gd name="connsiteY3" fmla="*/ 5624 h 11248"/>
              <a:gd name="connsiteX4" fmla="*/ 8000 w 10000"/>
              <a:gd name="connsiteY4" fmla="*/ 10624 h 11248"/>
              <a:gd name="connsiteX5" fmla="*/ 2000 w 10000"/>
              <a:gd name="connsiteY5" fmla="*/ 10624 h 11248"/>
              <a:gd name="connsiteX6" fmla="*/ 0 w 10000"/>
              <a:gd name="connsiteY6" fmla="*/ 5624 h 11248"/>
              <a:gd name="connsiteX0" fmla="*/ 0 w 10000"/>
              <a:gd name="connsiteY0" fmla="*/ 5624 h 11248"/>
              <a:gd name="connsiteX1" fmla="*/ 2000 w 10000"/>
              <a:gd name="connsiteY1" fmla="*/ 624 h 11248"/>
              <a:gd name="connsiteX2" fmla="*/ 8000 w 10000"/>
              <a:gd name="connsiteY2" fmla="*/ 624 h 11248"/>
              <a:gd name="connsiteX3" fmla="*/ 10000 w 10000"/>
              <a:gd name="connsiteY3" fmla="*/ 5624 h 11248"/>
              <a:gd name="connsiteX4" fmla="*/ 8000 w 10000"/>
              <a:gd name="connsiteY4" fmla="*/ 10624 h 11248"/>
              <a:gd name="connsiteX5" fmla="*/ 2000 w 10000"/>
              <a:gd name="connsiteY5" fmla="*/ 10624 h 11248"/>
              <a:gd name="connsiteX6" fmla="*/ 0 w 10000"/>
              <a:gd name="connsiteY6" fmla="*/ 5624 h 11248"/>
              <a:gd name="connsiteX0" fmla="*/ 0 w 10177"/>
              <a:gd name="connsiteY0" fmla="*/ 5624 h 11248"/>
              <a:gd name="connsiteX1" fmla="*/ 2000 w 10177"/>
              <a:gd name="connsiteY1" fmla="*/ 624 h 11248"/>
              <a:gd name="connsiteX2" fmla="*/ 8000 w 10177"/>
              <a:gd name="connsiteY2" fmla="*/ 624 h 11248"/>
              <a:gd name="connsiteX3" fmla="*/ 10000 w 10177"/>
              <a:gd name="connsiteY3" fmla="*/ 5624 h 11248"/>
              <a:gd name="connsiteX4" fmla="*/ 8000 w 10177"/>
              <a:gd name="connsiteY4" fmla="*/ 10624 h 11248"/>
              <a:gd name="connsiteX5" fmla="*/ 2000 w 10177"/>
              <a:gd name="connsiteY5" fmla="*/ 10624 h 11248"/>
              <a:gd name="connsiteX6" fmla="*/ 0 w 10177"/>
              <a:gd name="connsiteY6" fmla="*/ 5624 h 11248"/>
              <a:gd name="connsiteX0" fmla="*/ 0 w 10177"/>
              <a:gd name="connsiteY0" fmla="*/ 5962 h 11586"/>
              <a:gd name="connsiteX1" fmla="*/ 2000 w 10177"/>
              <a:gd name="connsiteY1" fmla="*/ 962 h 11586"/>
              <a:gd name="connsiteX2" fmla="*/ 8000 w 10177"/>
              <a:gd name="connsiteY2" fmla="*/ 962 h 11586"/>
              <a:gd name="connsiteX3" fmla="*/ 10000 w 10177"/>
              <a:gd name="connsiteY3" fmla="*/ 5962 h 11586"/>
              <a:gd name="connsiteX4" fmla="*/ 8000 w 10177"/>
              <a:gd name="connsiteY4" fmla="*/ 10962 h 11586"/>
              <a:gd name="connsiteX5" fmla="*/ 2000 w 10177"/>
              <a:gd name="connsiteY5" fmla="*/ 10962 h 11586"/>
              <a:gd name="connsiteX6" fmla="*/ 0 w 10177"/>
              <a:gd name="connsiteY6" fmla="*/ 5962 h 11586"/>
              <a:gd name="connsiteX0" fmla="*/ 0 w 10177"/>
              <a:gd name="connsiteY0" fmla="*/ 6106 h 11730"/>
              <a:gd name="connsiteX1" fmla="*/ 2000 w 10177"/>
              <a:gd name="connsiteY1" fmla="*/ 1106 h 11730"/>
              <a:gd name="connsiteX2" fmla="*/ 8000 w 10177"/>
              <a:gd name="connsiteY2" fmla="*/ 1106 h 11730"/>
              <a:gd name="connsiteX3" fmla="*/ 10000 w 10177"/>
              <a:gd name="connsiteY3" fmla="*/ 6106 h 11730"/>
              <a:gd name="connsiteX4" fmla="*/ 8000 w 10177"/>
              <a:gd name="connsiteY4" fmla="*/ 11106 h 11730"/>
              <a:gd name="connsiteX5" fmla="*/ 2000 w 10177"/>
              <a:gd name="connsiteY5" fmla="*/ 11106 h 11730"/>
              <a:gd name="connsiteX6" fmla="*/ 0 w 10177"/>
              <a:gd name="connsiteY6" fmla="*/ 6106 h 11730"/>
              <a:gd name="connsiteX0" fmla="*/ 0 w 13283"/>
              <a:gd name="connsiteY0" fmla="*/ 5461 h 11278"/>
              <a:gd name="connsiteX1" fmla="*/ 2000 w 13283"/>
              <a:gd name="connsiteY1" fmla="*/ 461 h 11278"/>
              <a:gd name="connsiteX2" fmla="*/ 8000 w 13283"/>
              <a:gd name="connsiteY2" fmla="*/ 461 h 11278"/>
              <a:gd name="connsiteX3" fmla="*/ 13209 w 13283"/>
              <a:gd name="connsiteY3" fmla="*/ 2549 h 11278"/>
              <a:gd name="connsiteX4" fmla="*/ 8000 w 13283"/>
              <a:gd name="connsiteY4" fmla="*/ 10461 h 11278"/>
              <a:gd name="connsiteX5" fmla="*/ 2000 w 13283"/>
              <a:gd name="connsiteY5" fmla="*/ 10461 h 11278"/>
              <a:gd name="connsiteX6" fmla="*/ 0 w 13283"/>
              <a:gd name="connsiteY6" fmla="*/ 5461 h 11278"/>
              <a:gd name="connsiteX0" fmla="*/ 1 w 13284"/>
              <a:gd name="connsiteY0" fmla="*/ 5030 h 10847"/>
              <a:gd name="connsiteX1" fmla="*/ 1780 w 13284"/>
              <a:gd name="connsiteY1" fmla="*/ 1181 h 10847"/>
              <a:gd name="connsiteX2" fmla="*/ 8001 w 13284"/>
              <a:gd name="connsiteY2" fmla="*/ 30 h 10847"/>
              <a:gd name="connsiteX3" fmla="*/ 13210 w 13284"/>
              <a:gd name="connsiteY3" fmla="*/ 2118 h 10847"/>
              <a:gd name="connsiteX4" fmla="*/ 8001 w 13284"/>
              <a:gd name="connsiteY4" fmla="*/ 10030 h 10847"/>
              <a:gd name="connsiteX5" fmla="*/ 2001 w 13284"/>
              <a:gd name="connsiteY5" fmla="*/ 10030 h 10847"/>
              <a:gd name="connsiteX6" fmla="*/ 1 w 13284"/>
              <a:gd name="connsiteY6" fmla="*/ 5030 h 10847"/>
              <a:gd name="connsiteX0" fmla="*/ 1 w 13216"/>
              <a:gd name="connsiteY0" fmla="*/ 5030 h 10033"/>
              <a:gd name="connsiteX1" fmla="*/ 1780 w 13216"/>
              <a:gd name="connsiteY1" fmla="*/ 1181 h 10033"/>
              <a:gd name="connsiteX2" fmla="*/ 8001 w 13216"/>
              <a:gd name="connsiteY2" fmla="*/ 30 h 10033"/>
              <a:gd name="connsiteX3" fmla="*/ 13210 w 13216"/>
              <a:gd name="connsiteY3" fmla="*/ 2118 h 10033"/>
              <a:gd name="connsiteX4" fmla="*/ 6960 w 13216"/>
              <a:gd name="connsiteY4" fmla="*/ 5720 h 10033"/>
              <a:gd name="connsiteX5" fmla="*/ 2001 w 13216"/>
              <a:gd name="connsiteY5" fmla="*/ 10030 h 10033"/>
              <a:gd name="connsiteX6" fmla="*/ 1 w 13216"/>
              <a:gd name="connsiteY6" fmla="*/ 5030 h 10033"/>
              <a:gd name="connsiteX0" fmla="*/ 1 w 9384"/>
              <a:gd name="connsiteY0" fmla="*/ 5009 h 10012"/>
              <a:gd name="connsiteX1" fmla="*/ 1780 w 9384"/>
              <a:gd name="connsiteY1" fmla="*/ 1160 h 10012"/>
              <a:gd name="connsiteX2" fmla="*/ 8001 w 9384"/>
              <a:gd name="connsiteY2" fmla="*/ 9 h 10012"/>
              <a:gd name="connsiteX3" fmla="*/ 9336 w 9384"/>
              <a:gd name="connsiteY3" fmla="*/ 1591 h 10012"/>
              <a:gd name="connsiteX4" fmla="*/ 6960 w 9384"/>
              <a:gd name="connsiteY4" fmla="*/ 5699 h 10012"/>
              <a:gd name="connsiteX5" fmla="*/ 2001 w 9384"/>
              <a:gd name="connsiteY5" fmla="*/ 10009 h 10012"/>
              <a:gd name="connsiteX6" fmla="*/ 1 w 9384"/>
              <a:gd name="connsiteY6" fmla="*/ 5009 h 10012"/>
              <a:gd name="connsiteX0" fmla="*/ 2 w 10071"/>
              <a:gd name="connsiteY0" fmla="*/ 5003 h 10106"/>
              <a:gd name="connsiteX1" fmla="*/ 1898 w 10071"/>
              <a:gd name="connsiteY1" fmla="*/ 1159 h 10106"/>
              <a:gd name="connsiteX2" fmla="*/ 8527 w 10071"/>
              <a:gd name="connsiteY2" fmla="*/ 9 h 10106"/>
              <a:gd name="connsiteX3" fmla="*/ 9950 w 10071"/>
              <a:gd name="connsiteY3" fmla="*/ 1589 h 10106"/>
              <a:gd name="connsiteX4" fmla="*/ 6352 w 10071"/>
              <a:gd name="connsiteY4" fmla="*/ 7894 h 10106"/>
              <a:gd name="connsiteX5" fmla="*/ 2133 w 10071"/>
              <a:gd name="connsiteY5" fmla="*/ 9997 h 10106"/>
              <a:gd name="connsiteX6" fmla="*/ 2 w 10071"/>
              <a:gd name="connsiteY6" fmla="*/ 5003 h 10106"/>
              <a:gd name="connsiteX0" fmla="*/ 52 w 10086"/>
              <a:gd name="connsiteY0" fmla="*/ 5542 h 10645"/>
              <a:gd name="connsiteX1" fmla="*/ 4241 w 10086"/>
              <a:gd name="connsiteY1" fmla="*/ 395 h 10645"/>
              <a:gd name="connsiteX2" fmla="*/ 8577 w 10086"/>
              <a:gd name="connsiteY2" fmla="*/ 548 h 10645"/>
              <a:gd name="connsiteX3" fmla="*/ 10000 w 10086"/>
              <a:gd name="connsiteY3" fmla="*/ 2128 h 10645"/>
              <a:gd name="connsiteX4" fmla="*/ 6402 w 10086"/>
              <a:gd name="connsiteY4" fmla="*/ 8433 h 10645"/>
              <a:gd name="connsiteX5" fmla="*/ 2183 w 10086"/>
              <a:gd name="connsiteY5" fmla="*/ 10536 h 10645"/>
              <a:gd name="connsiteX6" fmla="*/ 52 w 10086"/>
              <a:gd name="connsiteY6" fmla="*/ 5542 h 106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086" h="10645">
                <a:moveTo>
                  <a:pt x="52" y="5542"/>
                </a:moveTo>
                <a:cubicBezTo>
                  <a:pt x="395" y="3852"/>
                  <a:pt x="2820" y="1227"/>
                  <a:pt x="4241" y="395"/>
                </a:cubicBezTo>
                <a:cubicBezTo>
                  <a:pt x="5661" y="-437"/>
                  <a:pt x="7617" y="259"/>
                  <a:pt x="8577" y="548"/>
                </a:cubicBezTo>
                <a:cubicBezTo>
                  <a:pt x="9537" y="837"/>
                  <a:pt x="10362" y="814"/>
                  <a:pt x="10000" y="2128"/>
                </a:cubicBezTo>
                <a:cubicBezTo>
                  <a:pt x="9638" y="3442"/>
                  <a:pt x="7704" y="7032"/>
                  <a:pt x="6402" y="8433"/>
                </a:cubicBezTo>
                <a:cubicBezTo>
                  <a:pt x="5100" y="9834"/>
                  <a:pt x="3241" y="11018"/>
                  <a:pt x="2183" y="10536"/>
                </a:cubicBezTo>
                <a:cubicBezTo>
                  <a:pt x="1125" y="10054"/>
                  <a:pt x="-291" y="7232"/>
                  <a:pt x="52" y="5542"/>
                </a:cubicBezTo>
                <a:close/>
              </a:path>
            </a:pathLst>
          </a:custGeom>
          <a:solidFill>
            <a:srgbClr val="C4D8F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FDFE504-D25C-4EF1-83E2-717ACC15AD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33257" y="2112694"/>
            <a:ext cx="7091259" cy="4351338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  <a:lvl2pPr>
              <a:defRPr>
                <a:solidFill>
                  <a:schemeClr val="accent1"/>
                </a:solidFill>
              </a:defRPr>
            </a:lvl2pPr>
            <a:lvl3pPr>
              <a:defRPr>
                <a:solidFill>
                  <a:schemeClr val="accent1"/>
                </a:solidFill>
              </a:defRPr>
            </a:lvl3pPr>
            <a:lvl4pPr>
              <a:defRPr>
                <a:solidFill>
                  <a:schemeClr val="accent1"/>
                </a:solidFill>
              </a:defRPr>
            </a:lvl4pPr>
            <a:lvl5pPr>
              <a:defRPr>
                <a:solidFill>
                  <a:schemeClr val="accent1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3552360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 descr="Изображение выглядит как человек, катается на лыжах&#10;&#10;Автоматически созданное описание">
            <a:extLst>
              <a:ext uri="{FF2B5EF4-FFF2-40B4-BE49-F238E27FC236}">
                <a16:creationId xmlns:a16="http://schemas.microsoft.com/office/drawing/2014/main" id="{A4DD0ED0-EB2E-492A-96B3-D7E000F1E21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73917" y="4077196"/>
            <a:ext cx="6818083" cy="27808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51370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5B1C2B7B-7142-47F9-AF11-2C9EBDC2BC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46F94-6A76-4546-AB4E-8591D96FEACB}" type="datetimeFigureOut">
              <a:rPr lang="ru-RU" smtClean="0"/>
              <a:pPr/>
              <a:t>27.10.2025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99054209-3BE7-4368-A9EF-E600887F33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C01D74B9-95DE-48D5-9B58-79F99AC57C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C5A66-5B41-48C7-9F9E-806A7D2587C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93723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BF41152-4C68-4D00-AF86-91B0CEECC8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CA9E78C-E6B3-420F-AB20-68BB2A0CFB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00AA42B-6821-40D1-87E4-85525481E3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46F94-6A76-4546-AB4E-8591D96FEACB}" type="datetimeFigureOut">
              <a:rPr lang="ru-RU" smtClean="0"/>
              <a:pPr/>
              <a:t>27.10.2025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4DA0864-7692-4562-8E27-D5BF4199A9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1762803-F3E9-4358-BF9C-9D900299FB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C5A66-5B41-48C7-9F9E-806A7D2587C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603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8212CDC-EF1F-49E1-AAFA-51AE3F772D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9145883-C223-4357-8EAB-6E2FB5C12FF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9EE12D9F-3544-4F7D-B895-5A141FF09E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F45AC944-3F9B-4171-B94F-8099564236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46F94-6A76-4546-AB4E-8591D96FEACB}" type="datetimeFigureOut">
              <a:rPr lang="ru-RU" smtClean="0"/>
              <a:pPr/>
              <a:t>27.10.2025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AFC8BBA4-3561-4386-B297-85B000CB0E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B8F86D95-1EF4-4D86-8C24-26D6CB84C6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C5A66-5B41-48C7-9F9E-806A7D2587C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014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B1E40CC-2DEF-492D-8BD7-0AB04A53B5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3215BD96-B477-40AD-B52D-704AF96CD5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16EC4CE4-584C-4A80-9BA6-81710A9A385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607D77F5-BC67-4395-B0FE-786C5A9A836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37CCD36F-50A3-4879-9A16-CBC0BFAFD2D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9C11ED1A-D852-44D1-B814-8E782F8BA7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46F94-6A76-4546-AB4E-8591D96FEACB}" type="datetimeFigureOut">
              <a:rPr lang="ru-RU" smtClean="0"/>
              <a:pPr/>
              <a:t>27.10.2025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FF88F2A8-C2E9-4969-9E9A-D14AB805D2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0A6B4217-CB1E-425F-BBAF-FEBE1FCD27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C5A66-5B41-48C7-9F9E-806A7D2587C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6988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hyperlink" Target="https://presentation-creation.ru/" TargetMode="Externa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03F097B-DB91-4A3D-BBE2-0527D89372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D2BC59C2-76F8-47C8-B192-E3EB630BAE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5F1B5A6-812C-4F0E-A9CB-2A88D278EE9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F46F94-6A76-4546-AB4E-8591D96FEACB}" type="datetimeFigureOut">
              <a:rPr lang="ru-RU" smtClean="0"/>
              <a:pPr/>
              <a:t>27.10.2025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7D50E00-61C0-4B29-B7D8-FC936E63EAA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5B8AB7E-74FF-4748-81E1-8481B38CAE4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1C5A66-5B41-48C7-9F9E-806A7D2587CC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7" name="Рисунок 6">
            <a:hlinkClick r:id="rId16"/>
            <a:extLst>
              <a:ext uri="{FF2B5EF4-FFF2-40B4-BE49-F238E27FC236}">
                <a16:creationId xmlns:a16="http://schemas.microsoft.com/office/drawing/2014/main" id="{2A6D8B76-6E1C-4995-A072-EAA7935A06C7}"/>
              </a:ext>
            </a:extLst>
          </p:cNvPr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620688" y="45855"/>
            <a:ext cx="757762" cy="7577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60617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1" r:id="rId3"/>
    <p:sldLayoutId id="2147483660" r:id="rId4"/>
    <p:sldLayoutId id="2147483655" r:id="rId5"/>
    <p:sldLayoutId id="2147483662" r:id="rId6"/>
    <p:sldLayoutId id="2147483651" r:id="rId7"/>
    <p:sldLayoutId id="2147483652" r:id="rId8"/>
    <p:sldLayoutId id="2147483653" r:id="rId9"/>
    <p:sldLayoutId id="2147483654" r:id="rId10"/>
    <p:sldLayoutId id="2147483656" r:id="rId11"/>
    <p:sldLayoutId id="2147483657" r:id="rId12"/>
    <p:sldLayoutId id="2147483658" r:id="rId13"/>
    <p:sldLayoutId id="2147483659" r:id="rId14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3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3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36C722F-1249-4DE4-9AA4-23E22521E0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6400" y="1049867"/>
            <a:ext cx="10160000" cy="3928533"/>
          </a:xfrm>
          <a:gradFill flip="none" rotWithShape="1">
            <a:gsLst>
              <a:gs pos="0">
                <a:schemeClr val="accent1">
                  <a:lumMod val="5000"/>
                  <a:lumOff val="95000"/>
                  <a:alpha val="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10800000" scaled="1"/>
            <a:tileRect/>
          </a:gradFill>
        </p:spPr>
        <p:txBody>
          <a:bodyPr>
            <a:noAutofit/>
          </a:bodyPr>
          <a:lstStyle/>
          <a:p>
            <a:pPr algn="ctr"/>
            <a:r>
              <a:rPr lang="ru-RU" sz="48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Содержательный анализ выполнения  заданий КИМ по русскому языку: проблемы, пути решения</a:t>
            </a:r>
            <a:endParaRPr lang="ru-RU" sz="4800" i="1" dirty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345267" y="34204"/>
            <a:ext cx="71501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000" b="1" dirty="0">
                <a:solidFill>
                  <a:schemeClr val="accent1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ГИА 2025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325535" y="4978400"/>
            <a:ext cx="67056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/>
              <a:t>Березовская Ольга Сергеевна,</a:t>
            </a:r>
          </a:p>
          <a:p>
            <a:r>
              <a:rPr lang="ru-RU" sz="2400" dirty="0"/>
              <a:t> 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учитель русского языка и литературы высшей категории                                                                     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МБОУ «Новосибирская классическая гимназия № 17»,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i="1" dirty="0">
                <a:latin typeface="Times New Roman"/>
                <a:ea typeface="Calibri"/>
              </a:rPr>
              <a:t>председатель региональной предметной комиссии </a:t>
            </a:r>
          </a:p>
          <a:p>
            <a:r>
              <a:rPr lang="ru-RU" sz="2000" i="1" dirty="0">
                <a:latin typeface="Times New Roman"/>
                <a:ea typeface="Calibri"/>
              </a:rPr>
              <a:t>по русскому языку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14435687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 advTm="16898">
        <p14:honeycomb/>
      </p:transition>
    </mc:Choice>
    <mc:Fallback xmlns="">
      <p:transition spd="slow" advTm="16898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5201" y="500062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ru-RU" dirty="0"/>
              <a:t> 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Некоторые выпускники вообще не поняли, что Большой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Жанно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это прозвище И.И. Пущина, поэтому в работах встречались следующие высказывания: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3200" dirty="0">
                <a:solidFill>
                  <a:srgbClr val="002060"/>
                </a:solidFill>
              </a:rPr>
              <a:t>«Дружба как Большое </a:t>
            </a:r>
            <a:r>
              <a:rPr lang="ru-RU" sz="3200" dirty="0" err="1">
                <a:solidFill>
                  <a:srgbClr val="002060"/>
                </a:solidFill>
              </a:rPr>
              <a:t>Жанно</a:t>
            </a:r>
            <a:r>
              <a:rPr lang="ru-RU" sz="3200" dirty="0">
                <a:solidFill>
                  <a:srgbClr val="002060"/>
                </a:solidFill>
              </a:rPr>
              <a:t>. Большой Жаль – так назывался лицей Пушкина. Большое </a:t>
            </a:r>
            <a:r>
              <a:rPr lang="ru-RU" sz="3200" dirty="0" err="1">
                <a:solidFill>
                  <a:srgbClr val="002060"/>
                </a:solidFill>
              </a:rPr>
              <a:t>Жанно</a:t>
            </a:r>
            <a:r>
              <a:rPr lang="ru-RU" sz="3200" dirty="0">
                <a:solidFill>
                  <a:srgbClr val="002060"/>
                </a:solidFill>
              </a:rPr>
              <a:t> Пущина не раз </a:t>
            </a:r>
            <a:r>
              <a:rPr lang="ru-RU" sz="3200" dirty="0" err="1">
                <a:solidFill>
                  <a:srgbClr val="002060"/>
                </a:solidFill>
              </a:rPr>
              <a:t>вскруживало</a:t>
            </a:r>
            <a:r>
              <a:rPr lang="ru-RU" sz="3200" dirty="0">
                <a:solidFill>
                  <a:srgbClr val="002060"/>
                </a:solidFill>
              </a:rPr>
              <a:t> голову Пушкину. Стихотворения под названием Большое </a:t>
            </a:r>
            <a:r>
              <a:rPr lang="ru-RU" sz="3200" dirty="0" err="1">
                <a:solidFill>
                  <a:srgbClr val="002060"/>
                </a:solidFill>
              </a:rPr>
              <a:t>Жаддо</a:t>
            </a:r>
            <a:r>
              <a:rPr lang="ru-RU" sz="3200" dirty="0">
                <a:solidFill>
                  <a:srgbClr val="002060"/>
                </a:solidFill>
              </a:rPr>
              <a:t>. Большой </a:t>
            </a:r>
            <a:r>
              <a:rPr lang="ru-RU" sz="3200" dirty="0" err="1">
                <a:solidFill>
                  <a:srgbClr val="002060"/>
                </a:solidFill>
              </a:rPr>
              <a:t>Жаннон</a:t>
            </a:r>
            <a:r>
              <a:rPr lang="ru-RU" sz="3200" dirty="0">
                <a:solidFill>
                  <a:srgbClr val="002060"/>
                </a:solidFill>
              </a:rPr>
              <a:t> – так называли умение человека с ранних лет не бояться сказать правду. Большой жанр – так называли стихи Пушкина.  Пушкина называли </a:t>
            </a:r>
            <a:r>
              <a:rPr lang="ru-RU" sz="3200" dirty="0" err="1">
                <a:solidFill>
                  <a:srgbClr val="002060"/>
                </a:solidFill>
              </a:rPr>
              <a:t>Ржанно</a:t>
            </a:r>
            <a:r>
              <a:rPr lang="ru-RU" sz="3200" dirty="0">
                <a:solidFill>
                  <a:srgbClr val="002060"/>
                </a:solidFill>
              </a:rPr>
              <a:t> за горячую голову. Большое </a:t>
            </a:r>
            <a:r>
              <a:rPr lang="ru-RU" sz="3200" dirty="0" err="1">
                <a:solidFill>
                  <a:srgbClr val="002060"/>
                </a:solidFill>
              </a:rPr>
              <a:t>Ржано</a:t>
            </a:r>
            <a:r>
              <a:rPr lang="ru-RU" sz="3200" dirty="0">
                <a:solidFill>
                  <a:srgbClr val="002060"/>
                </a:solidFill>
              </a:rPr>
              <a:t> – так называли мокрое полотенце, которое </a:t>
            </a:r>
            <a:r>
              <a:rPr lang="ru-RU" sz="3200" dirty="0" err="1">
                <a:solidFill>
                  <a:srgbClr val="002060"/>
                </a:solidFill>
              </a:rPr>
              <a:t>Пущин</a:t>
            </a:r>
            <a:r>
              <a:rPr lang="ru-RU" sz="3200" dirty="0">
                <a:solidFill>
                  <a:srgbClr val="002060"/>
                </a:solidFill>
              </a:rPr>
              <a:t> </a:t>
            </a:r>
            <a:r>
              <a:rPr lang="ru-RU" sz="3200" dirty="0" err="1">
                <a:solidFill>
                  <a:srgbClr val="002060"/>
                </a:solidFill>
              </a:rPr>
              <a:t>ложил</a:t>
            </a:r>
            <a:r>
              <a:rPr lang="ru-RU" sz="3200" dirty="0">
                <a:solidFill>
                  <a:srgbClr val="002060"/>
                </a:solidFill>
              </a:rPr>
              <a:t> на голову Пушкина. Большое </a:t>
            </a:r>
            <a:r>
              <a:rPr lang="ru-RU" sz="3200" dirty="0" err="1">
                <a:solidFill>
                  <a:srgbClr val="002060"/>
                </a:solidFill>
              </a:rPr>
              <a:t>Жано</a:t>
            </a:r>
            <a:r>
              <a:rPr lang="ru-RU" sz="3200" dirty="0">
                <a:solidFill>
                  <a:srgbClr val="002060"/>
                </a:solidFill>
              </a:rPr>
              <a:t> – это дружба между Пушкиным и </a:t>
            </a:r>
            <a:r>
              <a:rPr lang="ru-RU" sz="3200" dirty="0" err="1">
                <a:solidFill>
                  <a:srgbClr val="002060"/>
                </a:solidFill>
              </a:rPr>
              <a:t>Пущиным</a:t>
            </a:r>
            <a:r>
              <a:rPr lang="ru-RU" sz="3200" dirty="0">
                <a:solidFill>
                  <a:srgbClr val="002060"/>
                </a:solidFill>
              </a:rPr>
              <a:t>»</a:t>
            </a:r>
          </a:p>
        </p:txBody>
      </p:sp>
    </p:spTree>
    <p:extLst>
      <p:ext uri="{BB962C8B-B14F-4D97-AF65-F5344CB8AC3E}">
        <p14:creationId xmlns:p14="http://schemas.microsoft.com/office/powerpoint/2010/main" val="41894428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87400" y="431800"/>
            <a:ext cx="10566400" cy="5745163"/>
          </a:xfrm>
        </p:spPr>
        <p:txBody>
          <a:bodyPr/>
          <a:lstStyle/>
          <a:p>
            <a:pPr marL="0" indent="0" algn="just">
              <a:buNone/>
            </a:pP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	</a:t>
            </a:r>
          </a:p>
          <a:p>
            <a:pPr marL="0" indent="0" algn="just">
              <a:buNone/>
            </a:pP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	</a:t>
            </a:r>
          </a:p>
          <a:p>
            <a:pPr marL="0" indent="0" algn="just">
              <a:buNone/>
            </a:pPr>
            <a:r>
              <a:rPr lang="ru-RU" dirty="0"/>
              <a:t>Фамилия лицейского друга А.С. Пушкина тоже имела много интерпретаций: </a:t>
            </a:r>
          </a:p>
          <a:p>
            <a:pPr marL="0" indent="0" algn="just">
              <a:buNone/>
            </a:pPr>
            <a:endParaRPr lang="ru-RU" dirty="0"/>
          </a:p>
          <a:p>
            <a:pPr marL="0" indent="0" algn="just">
              <a:buNone/>
            </a:pPr>
            <a:r>
              <a:rPr lang="ru-RU" sz="3200" dirty="0">
                <a:solidFill>
                  <a:srgbClr val="002060"/>
                </a:solidFill>
              </a:rPr>
              <a:t>«</a:t>
            </a:r>
            <a:r>
              <a:rPr lang="ru-RU" sz="3200" dirty="0" err="1">
                <a:solidFill>
                  <a:srgbClr val="002060"/>
                </a:solidFill>
              </a:rPr>
              <a:t>Плющин</a:t>
            </a:r>
            <a:r>
              <a:rPr lang="ru-RU" sz="3200" dirty="0">
                <a:solidFill>
                  <a:srgbClr val="002060"/>
                </a:solidFill>
              </a:rPr>
              <a:t>, </a:t>
            </a:r>
            <a:r>
              <a:rPr lang="ru-RU" sz="3200" dirty="0" err="1">
                <a:solidFill>
                  <a:srgbClr val="002060"/>
                </a:solidFill>
              </a:rPr>
              <a:t>Пущев</a:t>
            </a:r>
            <a:r>
              <a:rPr lang="ru-RU" sz="3200" dirty="0">
                <a:solidFill>
                  <a:srgbClr val="002060"/>
                </a:solidFill>
              </a:rPr>
              <a:t>, Пунин, </a:t>
            </a:r>
            <a:r>
              <a:rPr lang="ru-RU" sz="3200" dirty="0" err="1">
                <a:solidFill>
                  <a:srgbClr val="002060"/>
                </a:solidFill>
              </a:rPr>
              <a:t>Пущенко</a:t>
            </a:r>
            <a:r>
              <a:rPr lang="ru-RU" sz="3200" dirty="0">
                <a:solidFill>
                  <a:srgbClr val="002060"/>
                </a:solidFill>
              </a:rPr>
              <a:t>, Путин, Пучин, </a:t>
            </a:r>
            <a:r>
              <a:rPr lang="ru-RU" sz="3200" dirty="0" err="1">
                <a:solidFill>
                  <a:srgbClr val="002060"/>
                </a:solidFill>
              </a:rPr>
              <a:t>Пющин</a:t>
            </a:r>
            <a:r>
              <a:rPr lang="ru-RU" sz="3200" dirty="0">
                <a:solidFill>
                  <a:srgbClr val="002060"/>
                </a:solidFill>
              </a:rPr>
              <a:t>, Иван Иванович Шаляпин, </a:t>
            </a:r>
            <a:r>
              <a:rPr lang="ru-RU" sz="3200" dirty="0" err="1">
                <a:solidFill>
                  <a:srgbClr val="002060"/>
                </a:solidFill>
              </a:rPr>
              <a:t>Лущин</a:t>
            </a:r>
            <a:r>
              <a:rPr lang="ru-RU" sz="3200" dirty="0">
                <a:solidFill>
                  <a:srgbClr val="002060"/>
                </a:solidFill>
              </a:rPr>
              <a:t>».</a:t>
            </a:r>
          </a:p>
          <a:p>
            <a:pPr marL="0" indent="0" algn="just">
              <a:buNone/>
            </a:pPr>
            <a:endParaRPr lang="ru-RU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 algn="just">
              <a:buNone/>
            </a:pPr>
            <a:endParaRPr lang="ru-RU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62803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b="0" dirty="0">
                <a:solidFill>
                  <a:srgbClr val="4472C4"/>
                </a:solidFill>
                <a:latin typeface="Calibri"/>
                <a:ea typeface="+mn-ea"/>
                <a:cs typeface="+mn-cs"/>
              </a:rPr>
              <a:t>Ученики не знают, кто такие декабристы, что такое ссылка, каторга, это привело не только к искажению отдельных слов, но и всего текста в целом.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  <a:p>
            <a:r>
              <a:rPr lang="ru-RU" dirty="0">
                <a:solidFill>
                  <a:srgbClr val="002060"/>
                </a:solidFill>
              </a:rPr>
              <a:t>Приведём несколько примеров искажения слова </a:t>
            </a:r>
            <a:r>
              <a:rPr lang="ru-RU" i="1" dirty="0">
                <a:solidFill>
                  <a:srgbClr val="FF0000"/>
                </a:solidFill>
              </a:rPr>
              <a:t>каторга</a:t>
            </a:r>
            <a:r>
              <a:rPr lang="ru-RU" dirty="0">
                <a:solidFill>
                  <a:srgbClr val="FF0000"/>
                </a:solidFill>
              </a:rPr>
              <a:t>: </a:t>
            </a:r>
            <a:r>
              <a:rPr lang="ru-RU" dirty="0">
                <a:solidFill>
                  <a:srgbClr val="002060"/>
                </a:solidFill>
              </a:rPr>
              <a:t>«</a:t>
            </a:r>
            <a:r>
              <a:rPr lang="ru-RU" dirty="0" err="1">
                <a:solidFill>
                  <a:srgbClr val="002060"/>
                </a:solidFill>
              </a:rPr>
              <a:t>каторма</a:t>
            </a:r>
            <a:r>
              <a:rPr lang="ru-RU" dirty="0">
                <a:solidFill>
                  <a:srgbClr val="002060"/>
                </a:solidFill>
              </a:rPr>
              <a:t>», «</a:t>
            </a:r>
            <a:r>
              <a:rPr lang="ru-RU" dirty="0" err="1">
                <a:solidFill>
                  <a:srgbClr val="002060"/>
                </a:solidFill>
              </a:rPr>
              <a:t>каторка</a:t>
            </a:r>
            <a:r>
              <a:rPr lang="ru-RU" dirty="0">
                <a:solidFill>
                  <a:srgbClr val="002060"/>
                </a:solidFill>
              </a:rPr>
              <a:t>», «</a:t>
            </a:r>
            <a:r>
              <a:rPr lang="ru-RU" dirty="0" err="1">
                <a:solidFill>
                  <a:srgbClr val="002060"/>
                </a:solidFill>
              </a:rPr>
              <a:t>котарга</a:t>
            </a:r>
            <a:r>
              <a:rPr lang="ru-RU" dirty="0">
                <a:solidFill>
                  <a:srgbClr val="002060"/>
                </a:solidFill>
              </a:rPr>
              <a:t>», «</a:t>
            </a:r>
            <a:r>
              <a:rPr lang="ru-RU" dirty="0" err="1">
                <a:solidFill>
                  <a:srgbClr val="002060"/>
                </a:solidFill>
              </a:rPr>
              <a:t>кадровка</a:t>
            </a:r>
            <a:r>
              <a:rPr lang="ru-RU" dirty="0">
                <a:solidFill>
                  <a:srgbClr val="002060"/>
                </a:solidFill>
              </a:rPr>
              <a:t>»,  «</a:t>
            </a:r>
            <a:r>
              <a:rPr lang="ru-RU" dirty="0" err="1">
                <a:solidFill>
                  <a:srgbClr val="002060"/>
                </a:solidFill>
              </a:rPr>
              <a:t>катерга</a:t>
            </a:r>
            <a:r>
              <a:rPr lang="ru-RU" dirty="0">
                <a:solidFill>
                  <a:srgbClr val="002060"/>
                </a:solidFill>
              </a:rPr>
              <a:t>», «</a:t>
            </a:r>
            <a:r>
              <a:rPr lang="ru-RU" dirty="0" err="1">
                <a:solidFill>
                  <a:srgbClr val="002060"/>
                </a:solidFill>
              </a:rPr>
              <a:t>кагорка</a:t>
            </a:r>
            <a:r>
              <a:rPr lang="ru-RU" dirty="0">
                <a:solidFill>
                  <a:srgbClr val="002060"/>
                </a:solidFill>
              </a:rPr>
              <a:t>», «</a:t>
            </a:r>
            <a:r>
              <a:rPr lang="ru-RU" dirty="0" err="1">
                <a:solidFill>
                  <a:srgbClr val="002060"/>
                </a:solidFill>
              </a:rPr>
              <a:t>койтарка</a:t>
            </a:r>
            <a:r>
              <a:rPr lang="ru-RU" dirty="0">
                <a:solidFill>
                  <a:srgbClr val="002060"/>
                </a:solidFill>
              </a:rPr>
              <a:t>», «гримёрка».</a:t>
            </a:r>
          </a:p>
          <a:p>
            <a:endParaRPr lang="ru-RU" dirty="0">
              <a:solidFill>
                <a:srgbClr val="002060"/>
              </a:solidFill>
            </a:endParaRPr>
          </a:p>
          <a:p>
            <a:r>
              <a:rPr lang="ru-RU" dirty="0">
                <a:solidFill>
                  <a:srgbClr val="002060"/>
                </a:solidFill>
              </a:rPr>
              <a:t> Слово </a:t>
            </a:r>
            <a:r>
              <a:rPr lang="ru-RU" i="1" dirty="0">
                <a:solidFill>
                  <a:srgbClr val="FF0000"/>
                </a:solidFill>
              </a:rPr>
              <a:t>ссылка</a:t>
            </a:r>
            <a:r>
              <a:rPr lang="ru-RU" dirty="0"/>
              <a:t> </a:t>
            </a:r>
            <a:r>
              <a:rPr lang="ru-RU" dirty="0">
                <a:solidFill>
                  <a:srgbClr val="002060"/>
                </a:solidFill>
              </a:rPr>
              <a:t>выпускники заменяли на слова «сессия», «плен», «съёмка», «отсылка», «командировка», «исправительные работы». </a:t>
            </a:r>
          </a:p>
        </p:txBody>
      </p:sp>
    </p:spTree>
    <p:extLst>
      <p:ext uri="{BB962C8B-B14F-4D97-AF65-F5344CB8AC3E}">
        <p14:creationId xmlns:p14="http://schemas.microsoft.com/office/powerpoint/2010/main" val="38572008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60400" y="1393825"/>
            <a:ext cx="10515600" cy="4351338"/>
          </a:xfrm>
        </p:spPr>
        <p:txBody>
          <a:bodyPr/>
          <a:lstStyle/>
          <a:p>
            <a:pPr marL="0" indent="0" algn="just">
              <a:buNone/>
            </a:pPr>
            <a:r>
              <a:rPr lang="ru-RU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Ученики плохо ориентируются во временном пространстве текста, не знают эпоху, в которой жил А.С. Пушкин, поэтому выпускники исказили дату встречи А.С. Пушкина и </a:t>
            </a:r>
            <a:r>
              <a:rPr lang="ru-RU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И.И.Пущина</a:t>
            </a:r>
            <a:r>
              <a:rPr lang="ru-RU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в ссылке в Михайловском, в работах встречались следующие годы: 1812, 1885, 1905,1925, 1949 и даже 2005. </a:t>
            </a:r>
          </a:p>
          <a:p>
            <a:endParaRPr lang="ru-RU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862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68867" y="919691"/>
            <a:ext cx="10566400" cy="4524375"/>
          </a:xfrm>
        </p:spPr>
        <p:txBody>
          <a:bodyPr/>
          <a:lstStyle/>
          <a:p>
            <a:pPr algn="just"/>
            <a:r>
              <a:rPr lang="ru-RU" dirty="0">
                <a:solidFill>
                  <a:srgbClr val="002060"/>
                </a:solidFill>
              </a:rPr>
              <a:t>Анализ результатов ОГЭ показывает, что необходимо продолжить работу по совершенствованию у учащихся умений, связанных с информационной переработкой текста. Следует шире использовать в программах обучения русскому языку упражнения по </a:t>
            </a:r>
            <a:r>
              <a:rPr lang="ru-RU" dirty="0" err="1">
                <a:solidFill>
                  <a:srgbClr val="002060"/>
                </a:solidFill>
              </a:rPr>
              <a:t>аудированию</a:t>
            </a:r>
            <a:r>
              <a:rPr lang="ru-RU" dirty="0">
                <a:solidFill>
                  <a:srgbClr val="002060"/>
                </a:solidFill>
              </a:rPr>
              <a:t>, обратить особое внимание на тексты, в которых есть имена собственные. </a:t>
            </a:r>
          </a:p>
          <a:p>
            <a:pPr algn="just"/>
            <a:r>
              <a:rPr lang="ru-RU" dirty="0">
                <a:solidFill>
                  <a:srgbClr val="002060"/>
                </a:solidFill>
              </a:rPr>
              <a:t>Упражнения по </a:t>
            </a:r>
            <a:r>
              <a:rPr lang="ru-RU" dirty="0" err="1">
                <a:solidFill>
                  <a:srgbClr val="002060"/>
                </a:solidFill>
              </a:rPr>
              <a:t>аудированию</a:t>
            </a:r>
            <a:r>
              <a:rPr lang="ru-RU" dirty="0">
                <a:solidFill>
                  <a:srgbClr val="002060"/>
                </a:solidFill>
              </a:rPr>
              <a:t> нужно сделать системными, расширить приемы работы с текстом изложения и выйти за рамки «услышал-воспроизвел», ученик должен понимать услышанный текст, а не воспроизводить его механически. </a:t>
            </a:r>
          </a:p>
          <a:p>
            <a:pPr marL="0" indent="0" algn="just">
              <a:buNone/>
            </a:pPr>
            <a:endParaRPr lang="ru-RU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53628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91067" y="643467"/>
            <a:ext cx="10862733" cy="5533496"/>
          </a:xfrm>
        </p:spPr>
        <p:txBody>
          <a:bodyPr>
            <a:normAutofit/>
          </a:bodyPr>
          <a:lstStyle/>
          <a:p>
            <a:pPr algn="just"/>
            <a:r>
              <a:rPr lang="ru-RU" sz="3200" dirty="0">
                <a:solidFill>
                  <a:srgbClr val="002060"/>
                </a:solidFill>
              </a:rPr>
              <a:t>Очень важным элементом подготовки считаем   умение видеть учеником поставленную перед ним задачу, поэтому при смысловом чтении нужно обращать внимание не только на тексты заданий, но и на формулировку поставленной задачи. </a:t>
            </a:r>
          </a:p>
          <a:p>
            <a:pPr algn="just"/>
            <a:endParaRPr lang="ru-RU" sz="3200" dirty="0">
              <a:solidFill>
                <a:srgbClr val="002060"/>
              </a:solidFill>
            </a:endParaRPr>
          </a:p>
          <a:p>
            <a:pPr algn="just"/>
            <a:r>
              <a:rPr lang="ru-RU" sz="3200" dirty="0">
                <a:solidFill>
                  <a:srgbClr val="002060"/>
                </a:solidFill>
              </a:rPr>
              <a:t>Например, в изложении и сочинении должно быть не менее 70 слов, это сформулировано (прописано) в задании 1 и 13, неумение внимательно читать формулировку заданий приводит к   обнулению данных работ по содержанию. </a:t>
            </a:r>
          </a:p>
        </p:txBody>
      </p:sp>
    </p:spTree>
    <p:extLst>
      <p:ext uri="{BB962C8B-B14F-4D97-AF65-F5344CB8AC3E}">
        <p14:creationId xmlns:p14="http://schemas.microsoft.com/office/powerpoint/2010/main" val="12678625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533400" y="469543"/>
            <a:ext cx="11341100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>
                <a:solidFill>
                  <a:srgbClr val="002060"/>
                </a:solidFill>
              </a:rPr>
              <a:t>ЧАСТЬ 3. Задание №13 (13.1, 13.2, 13.3). СОЧИНЕНИЕ</a:t>
            </a:r>
          </a:p>
          <a:p>
            <a:endParaRPr lang="ru-RU" sz="1000" dirty="0"/>
          </a:p>
        </p:txBody>
      </p:sp>
      <p:sp>
        <p:nvSpPr>
          <p:cNvPr id="34817" name="Rectangle 1"/>
          <p:cNvSpPr>
            <a:spLocks noChangeArrowheads="1"/>
          </p:cNvSpPr>
          <p:nvPr/>
        </p:nvSpPr>
        <p:spPr bwMode="auto">
          <a:xfrm>
            <a:off x="635000" y="1366420"/>
            <a:ext cx="10871200" cy="48936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429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Часть 3</a:t>
            </a:r>
            <a:r>
              <a:rPr kumimoji="0" lang="ru-RU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работы – это создание экзаменуемым </a:t>
            </a:r>
            <a:r>
              <a:rPr kumimoji="0" lang="ru-RU" sz="2400" b="0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сочинения-рассуждения на основе прочитанного текста</a:t>
            </a: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. </a:t>
            </a:r>
          </a:p>
          <a:p>
            <a:pPr marL="0" marR="0" lvl="0" indent="3429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Сочинение проверяет умение создавать собственное связное высказывание на заданную тему. Это высказывание должно соответствовать функционально-смысловому типу речи «рассуждение» и, как следствие, строиться по определённым композиционным законам.</a:t>
            </a: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Экзаменуемый должен продемонстрировать умение аргументировать свои суждения, используя прочитанный текст.</a:t>
            </a: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ru-RU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342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1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Средний процент выполнения третьей части высокий: </a:t>
            </a:r>
          </a:p>
          <a:p>
            <a:pPr lvl="0" indent="34290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2400" b="1" i="1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СК1 – 95% </a:t>
            </a:r>
            <a:r>
              <a:rPr kumimoji="0" lang="ru-RU" sz="20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(</a:t>
            </a:r>
            <a:r>
              <a:rPr lang="ru-RU" sz="2000" b="1" dirty="0">
                <a:solidFill>
                  <a:srgbClr val="002060"/>
                </a:solidFill>
              </a:rPr>
              <a:t>наличие обоснованного ответа</a:t>
            </a:r>
            <a:r>
              <a:rPr kumimoji="0" lang="ru-RU" sz="20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, </a:t>
            </a:r>
            <a:r>
              <a:rPr lang="ru-RU" sz="2000" b="1" dirty="0">
                <a:solidFill>
                  <a:srgbClr val="002060"/>
                </a:solidFill>
              </a:rPr>
              <a:t>понимание смысла фрагмента текста) </a:t>
            </a:r>
          </a:p>
          <a:p>
            <a:pPr lvl="0" indent="34290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20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400" b="1" i="1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СК2 – 92% </a:t>
            </a:r>
            <a:r>
              <a:rPr kumimoji="0" lang="ru-RU" sz="2000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(</a:t>
            </a:r>
            <a:r>
              <a:rPr lang="ru-RU" sz="2000" b="1" dirty="0">
                <a:solidFill>
                  <a:srgbClr val="002060"/>
                </a:solidFill>
              </a:rPr>
              <a:t>наличие примеров)</a:t>
            </a:r>
            <a:endParaRPr lang="ru-RU" sz="2000" dirty="0">
              <a:solidFill>
                <a:srgbClr val="002060"/>
              </a:solidFill>
              <a:latin typeface="Calibri" pitchFamily="34" charset="0"/>
              <a:cs typeface="Times New Roman" pitchFamily="18" charset="0"/>
            </a:endParaRPr>
          </a:p>
          <a:p>
            <a:pPr lvl="0" indent="34290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2400" b="1" i="1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СК3 – 81%</a:t>
            </a:r>
            <a:r>
              <a:rPr kumimoji="0" lang="ru-RU" sz="2400" b="1" i="1" u="none" strike="noStrike" cap="none" normalizeH="0" dirty="0">
                <a:ln>
                  <a:noFill/>
                </a:ln>
                <a:solidFill>
                  <a:srgbClr val="00206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dirty="0">
                <a:ln>
                  <a:noFill/>
                </a:ln>
                <a:solidFill>
                  <a:srgbClr val="00206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(</a:t>
            </a:r>
            <a:r>
              <a:rPr lang="ru-RU" sz="2000" b="1" dirty="0">
                <a:solidFill>
                  <a:srgbClr val="002060"/>
                </a:solidFill>
              </a:rPr>
              <a:t>логичность речи</a:t>
            </a:r>
            <a:r>
              <a:rPr kumimoji="0" lang="ru-RU" sz="2000" b="0" i="0" u="none" strike="noStrike" cap="none" normalizeH="0" dirty="0">
                <a:ln>
                  <a:noFill/>
                </a:ln>
                <a:solidFill>
                  <a:srgbClr val="00206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)</a:t>
            </a:r>
            <a:r>
              <a:rPr kumimoji="0" lang="ru-RU" sz="2000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</a:p>
          <a:p>
            <a:pPr lvl="0" indent="34290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2400" b="1" i="1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СК4 – 90%</a:t>
            </a:r>
            <a:r>
              <a:rPr kumimoji="0" lang="ru-RU" sz="2400" b="1" i="1" u="none" strike="noStrike" cap="none" normalizeH="0" dirty="0">
                <a:ln>
                  <a:noFill/>
                </a:ln>
                <a:solidFill>
                  <a:srgbClr val="00206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dirty="0">
                <a:ln>
                  <a:noFill/>
                </a:ln>
                <a:solidFill>
                  <a:srgbClr val="00206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(</a:t>
            </a:r>
            <a:r>
              <a:rPr lang="ru-RU" sz="2000" b="1" dirty="0">
                <a:solidFill>
                  <a:srgbClr val="002060"/>
                </a:solidFill>
              </a:rPr>
              <a:t>композиционная стройность</a:t>
            </a:r>
            <a:r>
              <a:rPr kumimoji="0" lang="ru-RU" sz="2000" b="0" i="0" u="none" strike="noStrike" cap="none" normalizeH="0" dirty="0">
                <a:ln>
                  <a:noFill/>
                </a:ln>
                <a:solidFill>
                  <a:srgbClr val="00206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)</a:t>
            </a:r>
            <a:r>
              <a:rPr kumimoji="0" lang="ru-RU" sz="2000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ru-RU" sz="2000" b="0" i="0" u="none" strike="noStrike" cap="none" normalizeH="0" baseline="0" dirty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3972119"/>
      </p:ext>
    </p:extLst>
  </p:cSld>
  <p:clrMapOvr>
    <a:masterClrMapping/>
  </p:clrMapOvr>
  <p:transition spd="slow" advTm="29978">
    <p:fad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just"/>
            <a:r>
              <a:rPr lang="ru-RU" sz="2400" dirty="0">
                <a:solidFill>
                  <a:srgbClr val="002060"/>
                </a:solidFill>
              </a:rPr>
              <a:t>Необходимо работать и над критериями </a:t>
            </a:r>
            <a:r>
              <a:rPr lang="ru-RU" sz="2400" dirty="0">
                <a:solidFill>
                  <a:srgbClr val="FF0000"/>
                </a:solidFill>
              </a:rPr>
              <a:t>СК3 – логичность речи и СК4 – композиционная стройность текста</a:t>
            </a:r>
            <a:r>
              <a:rPr lang="ru-RU" sz="2400" dirty="0">
                <a:solidFill>
                  <a:srgbClr val="002060"/>
                </a:solidFill>
              </a:rPr>
              <a:t>: особенно низкие результаты показали учащиеся, получившие за экзамен неудовлетворительные отметки (процент выполнения 32,96% и 43,66% соответственно).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86267" y="1825625"/>
            <a:ext cx="11167533" cy="4863042"/>
          </a:xfrm>
        </p:spPr>
        <p:txBody>
          <a:bodyPr>
            <a:normAutofit lnSpcReduction="10000"/>
          </a:bodyPr>
          <a:lstStyle/>
          <a:p>
            <a:r>
              <a:rPr lang="ru-RU" dirty="0"/>
              <a:t>Выпускники уходят от прямого ответа на проблемный вопрос:</a:t>
            </a:r>
          </a:p>
          <a:p>
            <a:pPr marL="0" indent="0" algn="just">
              <a:buNone/>
            </a:pPr>
            <a:r>
              <a:rPr lang="ru-RU" dirty="0">
                <a:solidFill>
                  <a:srgbClr val="002060"/>
                </a:solidFill>
              </a:rPr>
              <a:t>Так, отвечая на вопрос </a:t>
            </a:r>
            <a:r>
              <a:rPr lang="ru-RU" i="1" dirty="0">
                <a:solidFill>
                  <a:srgbClr val="FF0000"/>
                </a:solidFill>
              </a:rPr>
              <a:t>«Как проявляется сострадание чужой боли»,</a:t>
            </a:r>
            <a:r>
              <a:rPr lang="ru-RU" dirty="0">
                <a:solidFill>
                  <a:srgbClr val="002060"/>
                </a:solidFill>
              </a:rPr>
              <a:t> ученики приходили к следующим выводам: </a:t>
            </a:r>
          </a:p>
          <a:p>
            <a:pPr marL="0" indent="0" algn="just">
              <a:buNone/>
            </a:pPr>
            <a:r>
              <a:rPr lang="ru-RU" dirty="0">
                <a:solidFill>
                  <a:srgbClr val="002060"/>
                </a:solidFill>
              </a:rPr>
              <a:t>«</a:t>
            </a:r>
            <a:r>
              <a:rPr lang="ru-RU" i="1" dirty="0">
                <a:solidFill>
                  <a:srgbClr val="002060"/>
                </a:solidFill>
              </a:rPr>
              <a:t>Я считаю, что каждый должен проявлять сострадание чужой боли. Так мир станет добрее».</a:t>
            </a:r>
          </a:p>
          <a:p>
            <a:pPr marL="0" indent="0" algn="just">
              <a:buNone/>
            </a:pPr>
            <a:r>
              <a:rPr lang="ru-RU" i="1" dirty="0">
                <a:solidFill>
                  <a:srgbClr val="002060"/>
                </a:solidFill>
              </a:rPr>
              <a:t> «Сострадание может проявлять любой человек, когда кому-то из окружающих плохо».</a:t>
            </a:r>
          </a:p>
          <a:p>
            <a:pPr marL="0" indent="0" algn="just">
              <a:buNone/>
            </a:pPr>
            <a:r>
              <a:rPr lang="ru-RU" i="1" dirty="0">
                <a:solidFill>
                  <a:srgbClr val="002060"/>
                </a:solidFill>
              </a:rPr>
              <a:t> «В заключение скажу, что я очень надеюсь, что люди станут добрыми, отзывчивыми».</a:t>
            </a:r>
          </a:p>
          <a:p>
            <a:pPr marL="0" indent="0" algn="just">
              <a:buNone/>
            </a:pPr>
            <a:r>
              <a:rPr lang="ru-RU" i="1" dirty="0">
                <a:solidFill>
                  <a:srgbClr val="002060"/>
                </a:solidFill>
              </a:rPr>
              <a:t> «Следовательно, приведённые мною примеры отвечают на вопрос темы сочинения».</a:t>
            </a:r>
            <a:endParaRPr lang="ru-RU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8827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167342"/>
          </a:xfrm>
        </p:spPr>
        <p:txBody>
          <a:bodyPr>
            <a:normAutofit/>
          </a:bodyPr>
          <a:lstStyle/>
          <a:p>
            <a:pPr algn="ctr"/>
            <a:r>
              <a:rPr lang="ru-RU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Большая часть экзаменуемых традиционно отдает предпочтение сочинению 13.3.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одном из вариантов выпускникам было предложено поразмышлять на тему «Какое влияние книги оказывают на человека?». </a:t>
            </a:r>
          </a:p>
          <a:p>
            <a:pPr marL="0" indent="0" algn="just">
              <a:buNone/>
            </a:pP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Анализ работ показывает, что не все ученики способны адекватно воспринимать роль книги в жизни человека. Так, в работах выпускников можно было встретить следующие ответы на заданный вопрос: </a:t>
            </a:r>
          </a:p>
          <a:p>
            <a:pPr algn="just"/>
            <a:r>
              <a:rPr lang="ru-RU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«Из-за чтения у людей появляются проблемы со сном, усталость, мешки под глазами».</a:t>
            </a:r>
          </a:p>
          <a:p>
            <a:pPr algn="just"/>
            <a:r>
              <a:rPr lang="ru-RU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«Книги развлекают увлекательными историями». </a:t>
            </a:r>
          </a:p>
          <a:p>
            <a:pPr algn="just"/>
            <a:r>
              <a:rPr lang="ru-RU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«Чтение книг плохо влияет на настроение детей».</a:t>
            </a:r>
          </a:p>
          <a:p>
            <a:pPr algn="just"/>
            <a:r>
              <a:rPr lang="ru-RU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«Из-за чтения у многих людей возникают проблемы со зрением».</a:t>
            </a:r>
          </a:p>
          <a:p>
            <a:pPr algn="just"/>
            <a:endParaRPr lang="ru-RU" dirty="0">
              <a:solidFill>
                <a:srgbClr val="002060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494669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78932" y="1198498"/>
            <a:ext cx="10591800" cy="1445155"/>
          </a:xfrm>
        </p:spPr>
        <p:txBody>
          <a:bodyPr>
            <a:noAutofit/>
          </a:bodyPr>
          <a:lstStyle/>
          <a:p>
            <a:pPr algn="ctr"/>
            <a:br>
              <a:rPr lang="ru-RU" sz="2400" dirty="0">
                <a:solidFill>
                  <a:srgbClr val="002060"/>
                </a:solidFill>
              </a:rPr>
            </a:b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Анализ статистических данных позволяет сделать вывод о том, что показатели орфографической и пунктуационной грамотности в 2025 году на 11,27% и 11,45% ниже, чем в 2024 году. </a:t>
            </a:r>
            <a:b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протяжении трёх лет показатели ГК1 и ГК2 демонстрируют значительное снижение. </a:t>
            </a:r>
            <a:b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2000" dirty="0">
                <a:solidFill>
                  <a:srgbClr val="002060"/>
                </a:solidFill>
              </a:rPr>
            </a:br>
            <a:endParaRPr lang="ru-RU" sz="2000" dirty="0">
              <a:solidFill>
                <a:srgbClr val="002060"/>
              </a:solidFill>
            </a:endParaRPr>
          </a:p>
        </p:txBody>
      </p:sp>
      <p:graphicFrame>
        <p:nvGraphicFramePr>
          <p:cNvPr id="8" name="Объект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58528325"/>
              </p:ext>
            </p:extLst>
          </p:nvPr>
        </p:nvGraphicFramePr>
        <p:xfrm>
          <a:off x="2288911" y="3351424"/>
          <a:ext cx="7938822" cy="1144376"/>
        </p:xfrm>
        <a:graphic>
          <a:graphicData uri="http://schemas.openxmlformats.org/drawingml/2006/table">
            <a:tbl>
              <a:tblPr firstRow="1" firstCol="1" bandRow="1"/>
              <a:tblGrid>
                <a:gridCol w="2136856">
                  <a:extLst>
                    <a:ext uri="{9D8B030D-6E8A-4147-A177-3AD203B41FA5}">
                      <a16:colId xmlns:a16="http://schemas.microsoft.com/office/drawing/2014/main" val="2441040688"/>
                    </a:ext>
                  </a:extLst>
                </a:gridCol>
                <a:gridCol w="2029736">
                  <a:extLst>
                    <a:ext uri="{9D8B030D-6E8A-4147-A177-3AD203B41FA5}">
                      <a16:colId xmlns:a16="http://schemas.microsoft.com/office/drawing/2014/main" val="3664329967"/>
                    </a:ext>
                  </a:extLst>
                </a:gridCol>
                <a:gridCol w="1886115">
                  <a:extLst>
                    <a:ext uri="{9D8B030D-6E8A-4147-A177-3AD203B41FA5}">
                      <a16:colId xmlns:a16="http://schemas.microsoft.com/office/drawing/2014/main" val="101317887"/>
                    </a:ext>
                  </a:extLst>
                </a:gridCol>
                <a:gridCol w="1886115">
                  <a:extLst>
                    <a:ext uri="{9D8B030D-6E8A-4147-A177-3AD203B41FA5}">
                      <a16:colId xmlns:a16="http://schemas.microsoft.com/office/drawing/2014/main" val="677444608"/>
                    </a:ext>
                  </a:extLst>
                </a:gridCol>
              </a:tblGrid>
              <a:tr h="57218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ГК1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ГК2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ГК3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ГК4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82471195"/>
                  </a:ext>
                </a:extLst>
              </a:tr>
              <a:tr h="57218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37,73</a:t>
                      </a:r>
                      <a:endParaRPr lang="ru-RU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26,17</a:t>
                      </a:r>
                      <a:endParaRPr lang="ru-RU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53,77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54,63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77432151"/>
                  </a:ext>
                </a:extLst>
              </a:tr>
            </a:tbl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3043766" y="296334"/>
            <a:ext cx="638386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Практическая грамотность учащихся</a:t>
            </a:r>
            <a:endParaRPr lang="ru-RU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3159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60342210"/>
              </p:ext>
            </p:extLst>
          </p:nvPr>
        </p:nvGraphicFramePr>
        <p:xfrm>
          <a:off x="1481668" y="1583267"/>
          <a:ext cx="8936564" cy="3702795"/>
        </p:xfrm>
        <a:graphic>
          <a:graphicData uri="http://schemas.openxmlformats.org/drawingml/2006/table">
            <a:tbl>
              <a:tblPr/>
              <a:tblGrid>
                <a:gridCol w="22640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120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1208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1208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1208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11208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11208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444500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800" b="1" dirty="0">
                          <a:latin typeface="Calibri"/>
                          <a:ea typeface="MS Mincho"/>
                        </a:rPr>
                        <a:t>Получили отметку</a:t>
                      </a:r>
                      <a:endParaRPr lang="ru-RU" sz="1800" b="1" dirty="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800" b="1" dirty="0">
                          <a:latin typeface="Calibri"/>
                          <a:ea typeface="MS Mincho"/>
                        </a:rPr>
                        <a:t>2023 г.</a:t>
                      </a:r>
                      <a:endParaRPr lang="ru-RU" sz="1800" b="1" dirty="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800" b="1" dirty="0">
                          <a:latin typeface="Calibri"/>
                          <a:ea typeface="MS Mincho"/>
                        </a:rPr>
                        <a:t>2024 г.</a:t>
                      </a:r>
                      <a:endParaRPr lang="ru-RU" sz="1800" b="1" dirty="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800" b="1" dirty="0">
                          <a:latin typeface="Calibri"/>
                          <a:ea typeface="MS Mincho"/>
                        </a:rPr>
                        <a:t>2025 г.</a:t>
                      </a:r>
                      <a:endParaRPr lang="ru-RU" sz="1800" b="1" dirty="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50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800" b="1" dirty="0">
                          <a:latin typeface="Calibri"/>
                          <a:ea typeface="MS Mincho"/>
                        </a:rPr>
                        <a:t>чел.</a:t>
                      </a:r>
                      <a:endParaRPr lang="ru-RU" sz="1800" b="1" dirty="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800" b="1">
                          <a:latin typeface="Calibri"/>
                          <a:ea typeface="MS Mincho"/>
                        </a:rPr>
                        <a:t>%</a:t>
                      </a:r>
                      <a:endParaRPr lang="ru-RU" sz="1800" b="1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800" b="1">
                          <a:latin typeface="Calibri"/>
                          <a:ea typeface="MS Mincho"/>
                        </a:rPr>
                        <a:t>чел.</a:t>
                      </a:r>
                      <a:endParaRPr lang="ru-RU" sz="1800" b="1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800" b="1">
                          <a:latin typeface="Calibri"/>
                          <a:ea typeface="MS Mincho"/>
                        </a:rPr>
                        <a:t>%</a:t>
                      </a:r>
                      <a:endParaRPr lang="ru-RU" sz="1800" b="1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800" b="1" dirty="0">
                          <a:latin typeface="Calibri"/>
                          <a:ea typeface="MS Mincho"/>
                        </a:rPr>
                        <a:t>чел.</a:t>
                      </a:r>
                      <a:endParaRPr lang="ru-RU" sz="1800" b="1" dirty="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800" b="1" dirty="0">
                          <a:latin typeface="Calibri"/>
                          <a:ea typeface="MS Mincho"/>
                        </a:rPr>
                        <a:t>%</a:t>
                      </a:r>
                      <a:endParaRPr lang="ru-RU" sz="1800" b="1" dirty="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4070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800" b="1">
                          <a:latin typeface="Calibri"/>
                          <a:ea typeface="Times New Roman"/>
                        </a:rPr>
                        <a:t>«2»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1085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3,7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3259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10,5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2618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8,1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173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800" b="1">
                          <a:latin typeface="Calibri"/>
                          <a:ea typeface="MS Mincho"/>
                        </a:rPr>
                        <a:t>«3»</a:t>
                      </a:r>
                      <a:endParaRPr lang="ru-RU" sz="1800" b="1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8657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29,8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12615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40,6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18308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56,7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173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800" b="1">
                          <a:latin typeface="Calibri"/>
                          <a:ea typeface="MS Mincho"/>
                        </a:rPr>
                        <a:t>«4»</a:t>
                      </a:r>
                      <a:endParaRPr lang="ru-RU" sz="1800" b="1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12108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41,7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10590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34,1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9081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28,1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173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800" b="1">
                          <a:latin typeface="Calibri"/>
                          <a:ea typeface="MS Mincho"/>
                        </a:rPr>
                        <a:t>«5»</a:t>
                      </a:r>
                      <a:endParaRPr lang="ru-RU" sz="1800" b="1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7215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24,8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4572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14,7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2295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7,1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6385" name="Rectangle 1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ru-RU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320800" y="5494867"/>
            <a:ext cx="89535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b="1" i="1" dirty="0"/>
              <a:t>Качественная успеваемость составила 35,2%, абсолютная успеваемость – 90,9%. 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b="1" i="1" dirty="0"/>
              <a:t>Распределение результатов экзамена по пятибалльной шкале показало, что в 2025 году увеличилась абсолютная успеваемость, но уменьшилась качественная успеваемость.</a:t>
            </a:r>
            <a:endParaRPr lang="ru-RU" b="1" i="1" dirty="0">
              <a:solidFill>
                <a:srgbClr val="002060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469900" y="407769"/>
            <a:ext cx="109601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>
                <a:solidFill>
                  <a:srgbClr val="002060"/>
                </a:solidFill>
              </a:rPr>
              <a:t>Сравнительный анализ результатов ОГЭ по русскому языку за три года</a:t>
            </a:r>
          </a:p>
        </p:txBody>
      </p:sp>
    </p:spTree>
    <p:extLst>
      <p:ext uri="{BB962C8B-B14F-4D97-AF65-F5344CB8AC3E}">
        <p14:creationId xmlns:p14="http://schemas.microsoft.com/office/powerpoint/2010/main" val="2696878826"/>
      </p:ext>
    </p:extLst>
  </p:cSld>
  <p:clrMapOvr>
    <a:masterClrMapping/>
  </p:clrMapOvr>
  <p:transition spd="slow" advTm="46129">
    <p:fade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99533" y="270933"/>
            <a:ext cx="10854267" cy="5906030"/>
          </a:xfrm>
        </p:spPr>
        <p:txBody>
          <a:bodyPr/>
          <a:lstStyle/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/>
              <a:t>	Наибольшее количество ошибок было допущено в следующих словах: </a:t>
            </a:r>
            <a:r>
              <a:rPr lang="ru-RU" b="1" i="1" dirty="0">
                <a:solidFill>
                  <a:srgbClr val="002060"/>
                </a:solidFill>
              </a:rPr>
              <a:t>друг друга, как будто, посвятил, охлаждал, в </a:t>
            </a:r>
            <a:r>
              <a:rPr lang="ru-RU" b="1" i="1" dirty="0" err="1">
                <a:solidFill>
                  <a:srgbClr val="002060"/>
                </a:solidFill>
              </a:rPr>
              <a:t>лицеЕ</a:t>
            </a:r>
            <a:r>
              <a:rPr lang="ru-RU" b="1" i="1" dirty="0">
                <a:solidFill>
                  <a:srgbClr val="002060"/>
                </a:solidFill>
              </a:rPr>
              <a:t>, хранить, декабрист, </a:t>
            </a:r>
            <a:r>
              <a:rPr lang="ru-RU" b="1" i="1" dirty="0" err="1">
                <a:solidFill>
                  <a:srgbClr val="002060"/>
                </a:solidFill>
              </a:rPr>
              <a:t>жизнеННый</a:t>
            </a:r>
            <a:r>
              <a:rPr lang="ru-RU" b="1" i="1" dirty="0">
                <a:solidFill>
                  <a:srgbClr val="002060"/>
                </a:solidFill>
              </a:rPr>
              <a:t> опыт. </a:t>
            </a:r>
            <a:endParaRPr lang="ru-RU" b="1" dirty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ru-RU" b="1" i="1" dirty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ru-RU" b="1" i="1" dirty="0">
              <a:solidFill>
                <a:srgbClr val="002060"/>
              </a:solidFill>
            </a:endParaRPr>
          </a:p>
          <a:p>
            <a:pPr marL="0" indent="0" algn="ctr">
              <a:buNone/>
            </a:pPr>
            <a:r>
              <a:rPr lang="ru-RU" dirty="0"/>
              <a:t>	На первое месте по количеству орфографических ошибок вышло числительное </a:t>
            </a:r>
            <a:r>
              <a:rPr lang="ru-RU" b="1" i="1" dirty="0">
                <a:solidFill>
                  <a:srgbClr val="002060"/>
                </a:solidFill>
              </a:rPr>
              <a:t>ОДИННАДЦАТЬ.</a:t>
            </a:r>
          </a:p>
          <a:p>
            <a:pPr marL="0" indent="0" algn="ctr">
              <a:buNone/>
            </a:pPr>
            <a:endParaRPr lang="ru-RU" b="1" i="1" dirty="0">
              <a:solidFill>
                <a:srgbClr val="002060"/>
              </a:solidFill>
            </a:endParaRPr>
          </a:p>
          <a:p>
            <a:pPr marL="0" indent="0" algn="ctr">
              <a:buNone/>
            </a:pPr>
            <a:endParaRPr lang="ru-RU" b="1" i="1" dirty="0">
              <a:solidFill>
                <a:srgbClr val="002060"/>
              </a:solidFill>
            </a:endParaRPr>
          </a:p>
          <a:p>
            <a:pPr marL="0" indent="0" algn="ctr">
              <a:buNone/>
            </a:pPr>
            <a:r>
              <a:rPr lang="ru-RU" dirty="0"/>
              <a:t>Многие ученики существительное </a:t>
            </a:r>
            <a:r>
              <a:rPr lang="ru-RU" b="1" i="1" dirty="0">
                <a:solidFill>
                  <a:srgbClr val="002060"/>
                </a:solidFill>
              </a:rPr>
              <a:t>лицей </a:t>
            </a:r>
            <a:r>
              <a:rPr lang="ru-RU" dirty="0"/>
              <a:t>в сжатом изложении написали с большой буквы.</a:t>
            </a:r>
          </a:p>
          <a:p>
            <a:pPr marL="0" indent="0" algn="ctr">
              <a:buNone/>
            </a:pPr>
            <a:endParaRPr lang="ru-RU" b="1" i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567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68867" y="770467"/>
            <a:ext cx="10684933" cy="5406496"/>
          </a:xfrm>
        </p:spPr>
        <p:txBody>
          <a:bodyPr/>
          <a:lstStyle/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>
                <a:solidFill>
                  <a:srgbClr val="002060"/>
                </a:solidFill>
              </a:rPr>
              <a:t>Самая распространённая пунктуационная ошибка была допущена учениками в изложении в предложении:</a:t>
            </a:r>
          </a:p>
          <a:p>
            <a:pPr marL="0" indent="0">
              <a:buNone/>
            </a:pPr>
            <a:r>
              <a:rPr lang="ru-RU" dirty="0"/>
              <a:t> </a:t>
            </a:r>
            <a:r>
              <a:rPr lang="ru-RU" i="1" dirty="0"/>
              <a:t>«После смерти Пушкина настал черёд Пущина одному за двоих хранить верность старой дружбе». </a:t>
            </a:r>
          </a:p>
          <a:p>
            <a:pPr marL="0" indent="0">
              <a:buNone/>
            </a:pPr>
            <a:r>
              <a:rPr lang="ru-RU" dirty="0">
                <a:solidFill>
                  <a:srgbClr val="002060"/>
                </a:solidFill>
              </a:rPr>
              <a:t>Обучающиеся  обособили обстоятельство времени  «после смерти Пушкина».</a:t>
            </a:r>
          </a:p>
          <a:p>
            <a:endParaRPr lang="ru-RU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93682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indent="449580" algn="just">
              <a:spcAft>
                <a:spcPts val="0"/>
              </a:spcAft>
            </a:pPr>
            <a:br>
              <a:rPr lang="ru-RU" sz="3100" dirty="0">
                <a:latin typeface="Times New Roman"/>
                <a:ea typeface="Calibri"/>
              </a:rPr>
            </a:br>
            <a:endParaRPr lang="ru-RU" sz="31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12800" y="660400"/>
            <a:ext cx="10541000" cy="5516563"/>
          </a:xfrm>
        </p:spPr>
        <p:txBody>
          <a:bodyPr/>
          <a:lstStyle/>
          <a:p>
            <a:pPr marL="0" indent="0" algn="ctr">
              <a:buNone/>
            </a:pPr>
            <a:endParaRPr lang="ru-RU" b="1" dirty="0">
              <a:solidFill>
                <a:srgbClr val="002060"/>
              </a:solidFill>
              <a:latin typeface="Times New Roman"/>
              <a:ea typeface="Calibri"/>
              <a:cs typeface="+mj-cs"/>
            </a:endParaRPr>
          </a:p>
          <a:p>
            <a:pPr marL="0" indent="0" algn="ctr">
              <a:buNone/>
            </a:pPr>
            <a:endParaRPr lang="ru-RU" b="1" dirty="0">
              <a:solidFill>
                <a:srgbClr val="002060"/>
              </a:solidFill>
              <a:latin typeface="Times New Roman"/>
              <a:ea typeface="Calibri"/>
              <a:cs typeface="+mj-cs"/>
            </a:endParaRPr>
          </a:p>
          <a:p>
            <a:pPr marL="0" indent="0" algn="ctr">
              <a:buNone/>
            </a:pPr>
            <a:endParaRPr lang="ru-RU" b="1" dirty="0">
              <a:solidFill>
                <a:srgbClr val="002060"/>
              </a:solidFill>
              <a:latin typeface="Times New Roman"/>
              <a:ea typeface="Calibri"/>
              <a:cs typeface="+mj-cs"/>
            </a:endParaRPr>
          </a:p>
          <a:p>
            <a:pPr marL="0" indent="0" algn="ctr">
              <a:lnSpc>
                <a:spcPct val="150000"/>
              </a:lnSpc>
              <a:buNone/>
            </a:pPr>
            <a:r>
              <a:rPr lang="ru-RU" b="1" dirty="0">
                <a:solidFill>
                  <a:srgbClr val="002060"/>
                </a:solidFill>
                <a:latin typeface="Times New Roman"/>
                <a:ea typeface="Calibri"/>
                <a:cs typeface="+mj-cs"/>
              </a:rPr>
              <a:t>Причинами </a:t>
            </a:r>
            <a:r>
              <a:rPr lang="ru-RU" b="1" dirty="0" err="1">
                <a:solidFill>
                  <a:srgbClr val="002060"/>
                </a:solidFill>
                <a:latin typeface="Times New Roman"/>
                <a:ea typeface="Calibri"/>
                <a:cs typeface="+mj-cs"/>
              </a:rPr>
              <a:t>неуспешности</a:t>
            </a:r>
            <a:r>
              <a:rPr lang="ru-RU" b="1" dirty="0">
                <a:solidFill>
                  <a:srgbClr val="002060"/>
                </a:solidFill>
                <a:latin typeface="Times New Roman"/>
                <a:ea typeface="Calibri"/>
                <a:cs typeface="+mj-cs"/>
              </a:rPr>
              <a:t> выпускников на экзамене являются не только  пробелы в базовой предметной подготовке, но и недостаточно сформированные </a:t>
            </a:r>
            <a:r>
              <a:rPr lang="ru-RU" b="1" u="sng" dirty="0" err="1">
                <a:solidFill>
                  <a:srgbClr val="002060"/>
                </a:solidFill>
                <a:latin typeface="Times New Roman"/>
                <a:ea typeface="Calibri"/>
                <a:cs typeface="+mj-cs"/>
              </a:rPr>
              <a:t>метапредметные</a:t>
            </a:r>
            <a:r>
              <a:rPr lang="ru-RU" b="1" u="sng" dirty="0">
                <a:solidFill>
                  <a:srgbClr val="002060"/>
                </a:solidFill>
                <a:latin typeface="Times New Roman"/>
                <a:ea typeface="Calibri"/>
                <a:cs typeface="+mj-cs"/>
              </a:rPr>
              <a:t> умения.</a:t>
            </a:r>
            <a:br>
              <a:rPr lang="ru-RU" b="1" dirty="0">
                <a:solidFill>
                  <a:srgbClr val="4472C4"/>
                </a:solidFill>
                <a:latin typeface="Times New Roman"/>
                <a:ea typeface="Calibri"/>
                <a:cs typeface="+mj-cs"/>
              </a:rPr>
            </a:br>
            <a:endParaRPr lang="ru-RU" b="1" dirty="0">
              <a:solidFill>
                <a:srgbClr val="4472C4"/>
              </a:solidFill>
              <a:latin typeface="Times New Roman"/>
              <a:ea typeface="Calibri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6248360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46200" y="365125"/>
            <a:ext cx="10007600" cy="600075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Рекомендации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09600" y="965200"/>
            <a:ext cx="10744200" cy="5211763"/>
          </a:xfrm>
        </p:spPr>
        <p:txBody>
          <a:bodyPr>
            <a:normAutofit lnSpcReduction="10000"/>
          </a:bodyPr>
          <a:lstStyle/>
          <a:p>
            <a:pPr indent="450215" algn="just">
              <a:spcAft>
                <a:spcPts val="0"/>
              </a:spcAft>
            </a:pPr>
            <a:r>
              <a:rPr lang="ru-RU" u="sng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Регулярно  пользоваться орфографическими словарями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для предупреждения и исправления ошибок в письменной речи. Систематически организовывать на уроках самопроверку и взаимопроверку работ с помощью словаря.</a:t>
            </a:r>
            <a:endParaRPr lang="ru-RU" sz="24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indent="450215" algn="just"/>
            <a:r>
              <a:rPr lang="ru-RU" u="sng" dirty="0">
                <a:solidFill>
                  <a:schemeClr val="accent1">
                    <a:lumMod val="75000"/>
                  </a:schemeClr>
                </a:solidFill>
              </a:rPr>
              <a:t>Проводить уроки-практикумы по редактированию развёрнутых ответов учащихся</a:t>
            </a:r>
            <a:r>
              <a:rPr lang="ru-RU" dirty="0"/>
              <a:t>  с целью  отработки  навыка определения  орфографических, пунктуационных, грамматических, речевых, логических, фактических ошибок.</a:t>
            </a:r>
          </a:p>
          <a:p>
            <a:pPr indent="450215" algn="just"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u="sng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Использовать для подготовки к экзамену только материалы, соответствующие рекомендациям ФИПИ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.  Изучать с учениками критерии оценивания заданий с развёрнутым ответом, практиковать взаимопроверку и самопроверку работ по критериям ОГЭ. Включать в систему контроля знаний учащихся задания в формате ОГЭ. </a:t>
            </a:r>
            <a:endParaRPr lang="ru-RU" sz="24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457524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85332" y="365125"/>
            <a:ext cx="10168467" cy="650875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Рекомендации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36600" y="1083733"/>
            <a:ext cx="10617200" cy="509323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/>
              <a:t>	 На уроках русского языка систематически работать над созданием самостоятельных письменных высказываний учащихся: совершенствовать умения рассуждать, сопоставлять, оценивать, аргументировать, делать выводы. </a:t>
            </a:r>
          </a:p>
          <a:p>
            <a:pPr marL="0" indent="0">
              <a:buNone/>
            </a:pPr>
            <a:r>
              <a:rPr lang="ru-RU" dirty="0"/>
              <a:t>       </a:t>
            </a:r>
            <a:r>
              <a:rPr lang="ru-RU" u="sng" dirty="0">
                <a:solidFill>
                  <a:srgbClr val="002060"/>
                </a:solidFill>
              </a:rPr>
              <a:t>Полноценному восприятию текста обучающимися также мешает ограниченный словарный запас: </a:t>
            </a:r>
            <a:r>
              <a:rPr lang="ru-RU" dirty="0"/>
              <a:t>выпускники не понимают значение устаревших слов, книжной лексики, слов в переносном значении, поэтому  необходимо уделять больше внимания </a:t>
            </a:r>
            <a:r>
              <a:rPr lang="ru-RU" u="sng" dirty="0">
                <a:solidFill>
                  <a:srgbClr val="002060"/>
                </a:solidFill>
              </a:rPr>
              <a:t>расширению словарного запаса школьников: </a:t>
            </a:r>
            <a:r>
              <a:rPr lang="ru-RU" dirty="0"/>
              <a:t>подбирать синонимы, антонимы, объяснять значение фразеологизмов, слов в переносном значении, анализировать литературно-художественные образцы, позволяющие проследить, как выбирает слово писатель.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190814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22647" y="627593"/>
            <a:ext cx="10265019" cy="820208"/>
          </a:xfrm>
        </p:spPr>
        <p:txBody>
          <a:bodyPr>
            <a:noAutofit/>
          </a:bodyPr>
          <a:lstStyle/>
          <a:p>
            <a:pPr lvl="1" algn="ctr" rtl="0">
              <a:lnSpc>
                <a:spcPct val="90000"/>
              </a:lnSpc>
              <a:spcBef>
                <a:spcPct val="0"/>
              </a:spcBef>
            </a:pPr>
            <a:r>
              <a:rPr lang="x-none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Диаграмма распределения тестовых баллов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участников ЕГЭ </a:t>
            </a:r>
            <a:b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x-none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русскому языку</a:t>
            </a:r>
            <a:r>
              <a:rPr lang="x-none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2025 г.</a:t>
            </a:r>
            <a:br>
              <a:rPr lang="x-none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x-none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(количество участников, получивших тот или иной тестовый балл)</a:t>
            </a:r>
            <a:b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6314" y="1360488"/>
            <a:ext cx="10125048" cy="5497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318832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93799" y="500062"/>
            <a:ext cx="10320867" cy="956205"/>
          </a:xfrm>
        </p:spPr>
        <p:txBody>
          <a:bodyPr>
            <a:normAutofit/>
          </a:bodyPr>
          <a:lstStyle/>
          <a:p>
            <a:pPr lvl="1" algn="ctr" rtl="0">
              <a:lnSpc>
                <a:spcPct val="90000"/>
              </a:lnSpc>
              <a:spcBef>
                <a:spcPct val="0"/>
              </a:spcBef>
            </a:pPr>
            <a:r>
              <a:rPr lang="x-none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Динамика результатов ЕГЭ по предмету за последние 3 года</a:t>
            </a:r>
            <a:b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3" name="Объект 1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96218353"/>
              </p:ext>
            </p:extLst>
          </p:nvPr>
        </p:nvGraphicFramePr>
        <p:xfrm>
          <a:off x="601132" y="1456267"/>
          <a:ext cx="11032068" cy="5120640"/>
        </p:xfrm>
        <a:graphic>
          <a:graphicData uri="http://schemas.openxmlformats.org/drawingml/2006/table">
            <a:tbl>
              <a:tblPr firstRow="1" firstCol="1" bandRow="1" bandCol="1"/>
              <a:tblGrid>
                <a:gridCol w="4828434">
                  <a:extLst>
                    <a:ext uri="{9D8B030D-6E8A-4147-A177-3AD203B41FA5}">
                      <a16:colId xmlns:a16="http://schemas.microsoft.com/office/drawing/2014/main" val="3135380369"/>
                    </a:ext>
                  </a:extLst>
                </a:gridCol>
                <a:gridCol w="2136920">
                  <a:extLst>
                    <a:ext uri="{9D8B030D-6E8A-4147-A177-3AD203B41FA5}">
                      <a16:colId xmlns:a16="http://schemas.microsoft.com/office/drawing/2014/main" val="3050978755"/>
                    </a:ext>
                  </a:extLst>
                </a:gridCol>
                <a:gridCol w="2136920">
                  <a:extLst>
                    <a:ext uri="{9D8B030D-6E8A-4147-A177-3AD203B41FA5}">
                      <a16:colId xmlns:a16="http://schemas.microsoft.com/office/drawing/2014/main" val="2291460349"/>
                    </a:ext>
                  </a:extLst>
                </a:gridCol>
                <a:gridCol w="1929794">
                  <a:extLst>
                    <a:ext uri="{9D8B030D-6E8A-4147-A177-3AD203B41FA5}">
                      <a16:colId xmlns:a16="http://schemas.microsoft.com/office/drawing/2014/main" val="3832651484"/>
                    </a:ext>
                  </a:extLst>
                </a:gridCol>
              </a:tblGrid>
              <a:tr h="410478">
                <a:tc rowSpan="2">
                  <a:txBody>
                    <a:bodyPr/>
                    <a:lstStyle/>
                    <a:p>
                      <a:pPr algn="ctr"/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Участников, набравших балл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ru-RU" sz="2800" b="1"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Год проведения ГИА</a:t>
                      </a:r>
                      <a:endParaRPr lang="ru-RU" sz="28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80306239"/>
                  </a:ext>
                </a:extLst>
              </a:tr>
              <a:tr h="37316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0" dirty="0"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2023 г.</a:t>
                      </a:r>
                      <a:endParaRPr lang="ru-RU" sz="2800" b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0" dirty="0"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2024 г.</a:t>
                      </a:r>
                      <a:endParaRPr lang="ru-RU" sz="2800" b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0" dirty="0"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2025 г.</a:t>
                      </a:r>
                      <a:endParaRPr lang="ru-RU" sz="2800" b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519608"/>
                  </a:ext>
                </a:extLst>
              </a:tr>
              <a:tr h="447792">
                <a:tc>
                  <a:txBody>
                    <a:bodyPr/>
                    <a:lstStyle/>
                    <a:p>
                      <a:pPr algn="l"/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ниже минимального балла, %</a:t>
                      </a:r>
                    </a:p>
                    <a:p>
                      <a:pPr algn="l"/>
                      <a:endParaRPr lang="ru-RU" sz="28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0,4</a:t>
                      </a:r>
                      <a:endParaRPr lang="ru-RU" sz="28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0,7</a:t>
                      </a:r>
                      <a:endParaRPr lang="ru-RU" sz="28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0,7</a:t>
                      </a:r>
                      <a:endParaRPr lang="ru-RU" sz="28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60194081"/>
                  </a:ext>
                </a:extLst>
              </a:tr>
              <a:tr h="447792">
                <a:tc>
                  <a:txBody>
                    <a:bodyPr/>
                    <a:lstStyle/>
                    <a:p>
                      <a:pPr algn="l"/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от минимального балла до 60 баллов, %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34,3</a:t>
                      </a:r>
                      <a:endParaRPr lang="ru-RU" sz="28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43,2</a:t>
                      </a:r>
                      <a:endParaRPr lang="ru-RU" sz="28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57,9</a:t>
                      </a:r>
                      <a:endParaRPr lang="ru-RU" sz="28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10784000"/>
                  </a:ext>
                </a:extLst>
              </a:tr>
              <a:tr h="447792">
                <a:tc>
                  <a:txBody>
                    <a:bodyPr/>
                    <a:lstStyle/>
                    <a:p>
                      <a:pPr algn="l"/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от 61 до 80 баллов, %</a:t>
                      </a:r>
                    </a:p>
                    <a:p>
                      <a:pPr algn="l"/>
                      <a:endParaRPr lang="ru-RU" sz="28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42,1</a:t>
                      </a:r>
                      <a:endParaRPr lang="ru-RU" sz="28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39,7</a:t>
                      </a:r>
                      <a:endParaRPr lang="ru-RU" sz="28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32,7</a:t>
                      </a:r>
                      <a:endParaRPr lang="ru-RU" sz="28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06596277"/>
                  </a:ext>
                </a:extLst>
              </a:tr>
              <a:tr h="447792">
                <a:tc>
                  <a:txBody>
                    <a:bodyPr/>
                    <a:lstStyle/>
                    <a:p>
                      <a:pPr algn="l"/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от 81 до 100 баллов, %</a:t>
                      </a:r>
                    </a:p>
                    <a:p>
                      <a:pPr algn="l"/>
                      <a:endParaRPr lang="ru-RU" sz="28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23,2</a:t>
                      </a:r>
                      <a:endParaRPr lang="ru-RU" sz="28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16,4</a:t>
                      </a:r>
                      <a:endParaRPr lang="ru-RU" sz="28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8,7</a:t>
                      </a:r>
                      <a:endParaRPr lang="ru-RU" sz="28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78276293"/>
                  </a:ext>
                </a:extLst>
              </a:tr>
              <a:tr h="447792">
                <a:tc>
                  <a:txBody>
                    <a:bodyPr/>
                    <a:lstStyle/>
                    <a:p>
                      <a:pPr algn="l"/>
                      <a:r>
                        <a:rPr lang="ru-RU" sz="28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Средний тестовый балл</a:t>
                      </a:r>
                    </a:p>
                    <a:p>
                      <a:pPr algn="l"/>
                      <a:endParaRPr lang="ru-RU" sz="28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67,1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63,1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57,8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90091688"/>
                  </a:ext>
                </a:extLst>
              </a:tr>
            </a:tbl>
          </a:graphicData>
        </a:graphic>
      </p:graphicFrame>
      <p:sp>
        <p:nvSpPr>
          <p:cNvPr id="14" name="Rectangle 7"/>
          <p:cNvSpPr>
            <a:spLocks noChangeArrowheads="1"/>
          </p:cNvSpPr>
          <p:nvPr/>
        </p:nvSpPr>
        <p:spPr bwMode="auto">
          <a:xfrm>
            <a:off x="1595438" y="338455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ru-RU" altLang="ru-RU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ru-RU" alt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18220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Объект 6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39800" y="0"/>
            <a:ext cx="10691736" cy="65701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43372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9667" y="2319867"/>
            <a:ext cx="10363200" cy="677334"/>
          </a:xfrm>
        </p:spPr>
        <p:txBody>
          <a:bodyPr>
            <a:normAutofit fontScale="90000"/>
          </a:bodyPr>
          <a:lstStyle/>
          <a:p>
            <a:pPr algn="ctr"/>
            <a:b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Сложные задания базового уровня</a:t>
            </a:r>
            <a:b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(с процентом выполнения ниже 50)</a:t>
            </a:r>
            <a:b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</a:br>
            <a:b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 2, 8, 10, 11, 12, 13, 14, 18, 20, 24, 27К8</a:t>
            </a:r>
            <a:b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Высокий процент выполнения (более 75%) демонстрируют задания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 6, 7, 25, 27К1, 27К3, 27К4, 27К5, 27К6.</a:t>
            </a:r>
            <a:b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39764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15067" y="162940"/>
            <a:ext cx="8729133" cy="66950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33000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838200" y="132080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159932"/>
            <a:ext cx="12187701" cy="3657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376019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57866" y="365126"/>
            <a:ext cx="9795933" cy="913342"/>
          </a:xfrm>
        </p:spPr>
        <p:txBody>
          <a:bodyPr/>
          <a:lstStyle/>
          <a:p>
            <a:r>
              <a:rPr lang="ru-RU" dirty="0">
                <a:solidFill>
                  <a:srgbClr val="002060"/>
                </a:solidFill>
              </a:rPr>
              <a:t>Типичные ошибки в заданиях 8-14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57104142"/>
              </p:ext>
            </p:extLst>
          </p:nvPr>
        </p:nvGraphicFramePr>
        <p:xfrm>
          <a:off x="558800" y="1185860"/>
          <a:ext cx="10795000" cy="579913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0333">
                  <a:extLst>
                    <a:ext uri="{9D8B030D-6E8A-4147-A177-3AD203B41FA5}">
                      <a16:colId xmlns:a16="http://schemas.microsoft.com/office/drawing/2014/main" val="976217954"/>
                    </a:ext>
                  </a:extLst>
                </a:gridCol>
                <a:gridCol w="8974667">
                  <a:extLst>
                    <a:ext uri="{9D8B030D-6E8A-4147-A177-3AD203B41FA5}">
                      <a16:colId xmlns:a16="http://schemas.microsoft.com/office/drawing/2014/main" val="1623111710"/>
                    </a:ext>
                  </a:extLst>
                </a:gridCol>
              </a:tblGrid>
              <a:tr h="412207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7014013"/>
                  </a:ext>
                </a:extLst>
              </a:tr>
              <a:tr h="1321323">
                <a:tc>
                  <a:txBody>
                    <a:bodyPr/>
                    <a:lstStyle/>
                    <a:p>
                      <a:r>
                        <a:rPr lang="ru-RU" sz="2400" dirty="0"/>
                        <a:t>Задание 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/>
                        <a:t>не видно ни</a:t>
                      </a:r>
                      <a:r>
                        <a:rPr lang="ru-RU" sz="2400" baseline="0" dirty="0"/>
                        <a:t> зги                     предаваться унынию</a:t>
                      </a:r>
                    </a:p>
                    <a:p>
                      <a:r>
                        <a:rPr lang="ru-RU" sz="2400" baseline="0" dirty="0"/>
                        <a:t>преемник престола              сызмала</a:t>
                      </a:r>
                    </a:p>
                    <a:p>
                      <a:r>
                        <a:rPr lang="ru-RU" sz="2400" baseline="0" dirty="0"/>
                        <a:t>чересчур</a:t>
                      </a:r>
                      <a:endParaRPr lang="ru-RU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76727057"/>
                  </a:ext>
                </a:extLst>
              </a:tr>
              <a:tr h="91476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/>
                        <a:t>Задание 11</a:t>
                      </a:r>
                    </a:p>
                    <a:p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/>
                        <a:t>обессилеть от усталости               письмецо                     креслице  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21540875"/>
                  </a:ext>
                </a:extLst>
              </a:tr>
              <a:tr h="132132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/>
                        <a:t>Задание 12</a:t>
                      </a:r>
                    </a:p>
                    <a:p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увенчанный                            насыщенный</a:t>
                      </a:r>
                    </a:p>
                    <a:p>
                      <a:r>
                        <a:rPr lang="ru-RU" sz="240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дорогостоящий                   вылинявшая</a:t>
                      </a:r>
                      <a:r>
                        <a:rPr lang="ru-RU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ткань                     </a:t>
                      </a:r>
                      <a:r>
                        <a:rPr lang="ru-RU" sz="240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беспокоящаяся</a:t>
                      </a:r>
                      <a:endParaRPr lang="ru-RU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2974740"/>
                  </a:ext>
                </a:extLst>
              </a:tr>
              <a:tr h="91476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/>
                        <a:t>Задание 13</a:t>
                      </a:r>
                    </a:p>
                    <a:p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нимало не сомневался                 откуда ни возьмись      </a:t>
                      </a:r>
                    </a:p>
                    <a:p>
                      <a:r>
                        <a:rPr lang="ru-RU" sz="240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не решённые до сих пор</a:t>
                      </a:r>
                      <a:endParaRPr lang="ru-RU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79895989"/>
                  </a:ext>
                </a:extLst>
              </a:tr>
              <a:tr h="91476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/>
                        <a:t>Задание 14</a:t>
                      </a:r>
                    </a:p>
                    <a:p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понемногу               поэтому               всё-таки</a:t>
                      </a:r>
                      <a:endParaRPr lang="ru-RU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056404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732504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45153" y="0"/>
            <a:ext cx="10033000" cy="684742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/>
              <a:t>Сочинение-рассуждение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971800" y="2023534"/>
            <a:ext cx="10634133" cy="5050896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3065" y="684742"/>
            <a:ext cx="7877175" cy="6038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367917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236133"/>
            <a:ext cx="10515600" cy="454555"/>
          </a:xfrm>
        </p:spPr>
        <p:txBody>
          <a:bodyPr>
            <a:noAutofit/>
          </a:bodyPr>
          <a:lstStyle/>
          <a:p>
            <a:pPr algn="just"/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Задание 27, ориентированное на создание сочинения-рассуждения, показывает, что задания части 2 выполнены выпускниками на достаточном уровне, за исключением пунктуационного оформления собственного текста (К8).</a:t>
            </a:r>
            <a:b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70467" y="2404533"/>
            <a:ext cx="10583333" cy="3772430"/>
          </a:xfrm>
        </p:spPr>
        <p:txBody>
          <a:bodyPr>
            <a:normAutofit lnSpcReduction="10000"/>
          </a:bodyPr>
          <a:lstStyle/>
          <a:p>
            <a:r>
              <a:rPr lang="ru-RU" b="1" dirty="0"/>
              <a:t>Выпускникам Новосибирской области были предложены следующие темы для сочинений:</a:t>
            </a:r>
            <a:endParaRPr lang="ru-RU" dirty="0"/>
          </a:p>
          <a:p>
            <a:pPr lvl="0"/>
            <a:r>
              <a:rPr lang="ru-RU" dirty="0"/>
              <a:t>В чём проявляются доброта и сострадание к людям? (по тексту Б.Е. Екимова)</a:t>
            </a:r>
          </a:p>
          <a:p>
            <a:pPr lvl="0"/>
            <a:r>
              <a:rPr lang="ru-RU" dirty="0"/>
              <a:t>Как поступать в экстремальной ситуации? (по тексту А.Я. </a:t>
            </a:r>
            <a:r>
              <a:rPr lang="ru-RU" dirty="0" err="1"/>
              <a:t>Бруштейн</a:t>
            </a:r>
            <a:r>
              <a:rPr lang="ru-RU" dirty="0"/>
              <a:t>)</a:t>
            </a:r>
          </a:p>
          <a:p>
            <a:pPr lvl="0"/>
            <a:r>
              <a:rPr lang="ru-RU" dirty="0"/>
              <a:t>Как человек понимает, что он взрослеет? (по тексту М.В. </a:t>
            </a:r>
            <a:r>
              <a:rPr lang="ru-RU" dirty="0" err="1"/>
              <a:t>Бутиной</a:t>
            </a:r>
            <a:r>
              <a:rPr lang="ru-RU" dirty="0"/>
              <a:t>)</a:t>
            </a:r>
          </a:p>
          <a:p>
            <a:pPr lvl="0"/>
            <a:r>
              <a:rPr lang="ru-RU" dirty="0"/>
              <a:t>Должны ли друзья поддерживать друг друга в учёбе и труде? (по тексту Э.М. </a:t>
            </a:r>
            <a:r>
              <a:rPr lang="ru-RU" dirty="0" err="1"/>
              <a:t>Эмден</a:t>
            </a:r>
            <a:r>
              <a:rPr lang="ru-RU" dirty="0"/>
              <a:t>)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313964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97000" y="522822"/>
            <a:ext cx="9595909" cy="57636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469323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90600" y="585260"/>
            <a:ext cx="10363200" cy="1023408"/>
          </a:xfrm>
        </p:spPr>
        <p:txBody>
          <a:bodyPr>
            <a:noAutofit/>
          </a:bodyPr>
          <a:lstStyle/>
          <a:p>
            <a:pPr indent="450215" algn="ctr">
              <a:spcAft>
                <a:spcPts val="0"/>
              </a:spcAft>
            </a:pPr>
            <a:r>
              <a:rPr lang="ru-RU" sz="36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Средний процент выполнения по </a:t>
            </a:r>
            <a:br>
              <a:rPr lang="ru-RU" sz="36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ru-RU" sz="36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критерию К2 составил 71,11%</a:t>
            </a:r>
            <a:br>
              <a:rPr lang="ru-RU" sz="36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</a:b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45533" y="1608668"/>
            <a:ext cx="11108267" cy="5249332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ru-RU" dirty="0"/>
              <a:t>Не все выпускники научились пояснять смысловую связь между примерами, по этой причине выпускники чаще всего теряли 1 балл за комментарий. </a:t>
            </a:r>
          </a:p>
          <a:p>
            <a:pPr marL="0" indent="0">
              <a:buNone/>
            </a:pPr>
            <a:r>
              <a:rPr lang="ru-RU" dirty="0">
                <a:solidFill>
                  <a:srgbClr val="002060"/>
                </a:solidFill>
              </a:rPr>
              <a:t>Типичные ошибки следующие:</a:t>
            </a:r>
          </a:p>
          <a:p>
            <a:r>
              <a:rPr lang="ru-RU" dirty="0">
                <a:solidFill>
                  <a:srgbClr val="FF0000"/>
                </a:solidFill>
              </a:rPr>
              <a:t>смысловая связь дублирует пояснения к примерам или позицию автора </a:t>
            </a:r>
            <a:r>
              <a:rPr lang="ru-RU" dirty="0"/>
              <a:t>(например: </a:t>
            </a:r>
            <a:r>
              <a:rPr lang="ru-RU" i="1" dirty="0"/>
              <a:t>«Приведённые примеры-иллюстрации дополняют друг друга, помогают понять позицию автора, а именно то, что доброта и сострадание проявляются в помощи другим, в желании облегчить чью-нибудь судьбу, сделать её лучше</a:t>
            </a:r>
            <a:r>
              <a:rPr lang="ru-RU" dirty="0"/>
              <a:t>»);</a:t>
            </a:r>
          </a:p>
          <a:p>
            <a:pPr algn="just"/>
            <a:r>
              <a:rPr lang="ru-RU" dirty="0">
                <a:solidFill>
                  <a:srgbClr val="FF0000"/>
                </a:solidFill>
              </a:rPr>
              <a:t>приводятся общие рассуждения по проблеме текста, не имеющие отношения к анализу смысловой связи</a:t>
            </a:r>
            <a:r>
              <a:rPr lang="ru-RU" dirty="0">
                <a:solidFill>
                  <a:srgbClr val="002060"/>
                </a:solidFill>
              </a:rPr>
              <a:t> (например: </a:t>
            </a:r>
            <a:r>
              <a:rPr lang="ru-RU" i="1" dirty="0">
                <a:solidFill>
                  <a:srgbClr val="002060"/>
                </a:solidFill>
              </a:rPr>
              <a:t>«Эти два примера противопоставлены по отношению друг к другу. Мы видим, насколько бывают разные люди и поступки»; «Оба примера дополняют друг друга. Доброта и сострадание к людям проявляются в готовности человека помочь и обменять свои потребности на подаренное спокойствие»; «Связь между первым и вторым примером заключается в том, что не у всех добрых людей проявляется сострадание»)</a:t>
            </a:r>
            <a:r>
              <a:rPr lang="ru-RU" dirty="0">
                <a:solidFill>
                  <a:srgbClr val="002060"/>
                </a:solidFill>
              </a:rPr>
              <a:t>;</a:t>
            </a:r>
          </a:p>
          <a:p>
            <a:pPr marL="0" indent="0" algn="ctr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076416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09600" y="474133"/>
            <a:ext cx="10744200" cy="5702830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ru-RU" dirty="0">
                <a:solidFill>
                  <a:srgbClr val="FF0000"/>
                </a:solidFill>
              </a:rPr>
              <a:t> указывается одна связь, а поясняется другая </a:t>
            </a:r>
            <a:r>
              <a:rPr lang="ru-RU" dirty="0"/>
              <a:t>(например: </a:t>
            </a:r>
            <a:r>
              <a:rPr lang="ru-RU" i="1" dirty="0"/>
              <a:t>«Эти две части дополняют друг друга. В первой мы видим ложные предположения толпы, а во второй-уже разрешение ситуации»</a:t>
            </a:r>
            <a:r>
              <a:rPr lang="ru-RU" dirty="0"/>
              <a:t>);</a:t>
            </a:r>
          </a:p>
          <a:p>
            <a:pPr algn="just"/>
            <a:r>
              <a:rPr lang="ru-RU" dirty="0"/>
              <a:t> </a:t>
            </a:r>
            <a:r>
              <a:rPr lang="ru-RU" dirty="0">
                <a:solidFill>
                  <a:srgbClr val="FF0000"/>
                </a:solidFill>
              </a:rPr>
              <a:t>смысловая связь не раскрыта в полной мере, особенно если выпускники указывают связь «дополнение» или</a:t>
            </a:r>
            <a:r>
              <a:rPr lang="ru-RU" i="1" dirty="0">
                <a:solidFill>
                  <a:srgbClr val="FF0000"/>
                </a:solidFill>
              </a:rPr>
              <a:t> «</a:t>
            </a:r>
            <a:r>
              <a:rPr lang="ru-RU" dirty="0">
                <a:solidFill>
                  <a:srgbClr val="FF0000"/>
                </a:solidFill>
              </a:rPr>
              <a:t>дополнение друг друга»</a:t>
            </a:r>
            <a:r>
              <a:rPr lang="ru-RU" i="1" dirty="0">
                <a:solidFill>
                  <a:srgbClr val="FF0000"/>
                </a:solidFill>
              </a:rPr>
              <a:t> </a:t>
            </a:r>
            <a:r>
              <a:rPr lang="ru-RU" i="1" dirty="0"/>
              <a:t>(</a:t>
            </a:r>
            <a:r>
              <a:rPr lang="ru-RU" dirty="0"/>
              <a:t>например</a:t>
            </a:r>
            <a:r>
              <a:rPr lang="ru-RU" i="1" dirty="0"/>
              <a:t>: «Второй пример дополняет первый. Вместе они показывают, что добро и сострадание проявляются в умении понимать, что чувствуют люди, и в помощи им»; «Дополняя неуважение Коли к увлечению Лёни в первом примере, исправлением ошибки во втором. Эсфирь Михайловна </a:t>
            </a:r>
            <a:r>
              <a:rPr lang="ru-RU" i="1" dirty="0" err="1"/>
              <a:t>Эмден</a:t>
            </a:r>
            <a:r>
              <a:rPr lang="ru-RU" i="1" dirty="0"/>
              <a:t> говорит о том, как важно начать помогать своему другу в его увлечениях, если человек раньше этого не делал»; «Данные примеры дополняют друг друга и показывают, насколько важно уметь помогать и сопереживать людям. Важно проявлять доброту и сострадание к окружающим»)</a:t>
            </a:r>
            <a:r>
              <a:rPr lang="ru-RU" dirty="0"/>
              <a:t>;</a:t>
            </a:r>
          </a:p>
          <a:p>
            <a:pPr algn="just"/>
            <a:r>
              <a:rPr lang="ru-RU" dirty="0"/>
              <a:t> </a:t>
            </a:r>
            <a:r>
              <a:rPr lang="ru-RU" dirty="0">
                <a:solidFill>
                  <a:srgbClr val="FF0000"/>
                </a:solidFill>
              </a:rPr>
              <a:t>смысловая связь не указана </a:t>
            </a:r>
            <a:r>
              <a:rPr lang="ru-RU" dirty="0"/>
              <a:t>(например: </a:t>
            </a:r>
            <a:r>
              <a:rPr lang="ru-RU" i="1" dirty="0"/>
              <a:t>«Примеры из текста ясно дают понять нам, как именно проявляются доброта и сострадание. Они проявляются через поступки, через понимание других людей»; «Эти два примера показывают, что для умения сострадать нужно уметь не только понимать других людей, но и чувствовать их»).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977026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585258"/>
            <a:ext cx="10422467" cy="1082675"/>
          </a:xfrm>
        </p:spPr>
        <p:txBody>
          <a:bodyPr>
            <a:normAutofit fontScale="90000"/>
          </a:bodyPr>
          <a:lstStyle/>
          <a:p>
            <a:pPr algn="just"/>
            <a:r>
              <a:rPr lang="ru-RU" dirty="0">
                <a:solidFill>
                  <a:srgbClr val="002060"/>
                </a:solidFill>
              </a:rPr>
              <a:t>Анализ работ показывает, что комментарий – самая сложная часть экзаменационного сочинения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dirty="0"/>
              <a:t>необходимо разобрать с учениками образцы качественных комментариев к текстам, выделить их сильные и слабые стороны;</a:t>
            </a:r>
          </a:p>
          <a:p>
            <a:pPr algn="just"/>
            <a:r>
              <a:rPr lang="ru-RU" dirty="0"/>
              <a:t> полезно организовать взаимную проверку работ, где ученики смогут давать друг другу конструктивную критику; </a:t>
            </a:r>
          </a:p>
          <a:p>
            <a:pPr algn="just"/>
            <a:r>
              <a:rPr lang="ru-RU" dirty="0"/>
              <a:t>важно, чтобы учитель сам предоставлял старшеклассникам детализированные комментарии, особенно к пояснению смысловой связи, чтобы ученики поняли, что необходимо раскрыть сущность смысловой связи применительно к исходному тексту, то есть расшифровать ключевое логическое понятие, вынесенное в название смысловой связи.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640180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457200"/>
            <a:ext cx="10515600" cy="1233488"/>
          </a:xfrm>
        </p:spPr>
        <p:txBody>
          <a:bodyPr>
            <a:normAutofit fontScale="90000"/>
          </a:bodyPr>
          <a:lstStyle/>
          <a:p>
            <a:pPr algn="just"/>
            <a:r>
              <a:rPr lang="ru-RU" sz="31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Одна из причин снижение 1 балла по критерию К3 – отсутствие конкретизированной, детализированной информации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/>
              <a:t>Приведем фрагмент работы:</a:t>
            </a:r>
          </a:p>
          <a:p>
            <a:pPr marL="0" indent="0">
              <a:buNone/>
            </a:pPr>
            <a:endParaRPr lang="ru-RU" dirty="0"/>
          </a:p>
          <a:p>
            <a:pPr marL="0" indent="0" algn="just">
              <a:buNone/>
            </a:pPr>
            <a:r>
              <a:rPr lang="ru-RU" i="1" dirty="0"/>
              <a:t>«Я согласен с мнением автора, действительно, друзья должны оказывать друг другу помощь. Это понятно каждому, ведь именно помощь укрепляет дружбу. Например, у меня есть друг, который не смыслит в математике, а у меня по этому предмету всегда были хорошие отметки, поэтому я ему помогаю».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580108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96333" y="365125"/>
            <a:ext cx="11057467" cy="1325563"/>
          </a:xfrm>
        </p:spPr>
        <p:txBody>
          <a:bodyPr>
            <a:normAutofit fontScale="90000"/>
          </a:bodyPr>
          <a:lstStyle/>
          <a:p>
            <a:r>
              <a:rPr lang="ru-RU" sz="4000" dirty="0">
                <a:solidFill>
                  <a:srgbClr val="002060"/>
                </a:solidFill>
              </a:rPr>
              <a:t>Научить учеников обосновывать собственное мнение — важная задача, которая развивает критическое мышление</a:t>
            </a:r>
            <a:r>
              <a:rPr lang="ru-RU" dirty="0">
                <a:solidFill>
                  <a:srgbClr val="002060"/>
                </a:solidFill>
              </a:rPr>
              <a:t>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96333" y="1930399"/>
            <a:ext cx="11057467" cy="4246563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ru-RU" dirty="0"/>
              <a:t>	На уроках необходимо систематически отрабатывать навыки привлечения для подбора аргументов </a:t>
            </a:r>
            <a:r>
              <a:rPr lang="ru-RU" b="1" dirty="0">
                <a:solidFill>
                  <a:srgbClr val="FF0000"/>
                </a:solidFill>
              </a:rPr>
              <a:t>не только литературного материала, но и жизненного опыта. </a:t>
            </a:r>
          </a:p>
          <a:p>
            <a:pPr marL="0" indent="0" algn="just">
              <a:buNone/>
            </a:pPr>
            <a:r>
              <a:rPr lang="ru-RU" dirty="0"/>
              <a:t>	Качество аргумента, его доказательная сила определяются не тем, из какого источника он взят, а тем, в какой мере он реализует свою смысловую функцию, поэтому нельзя ориентировать учеников только на литературные примеры, нужно учить приводить качественные примеры и из жизненного опыта. </a:t>
            </a:r>
          </a:p>
          <a:p>
            <a:pPr marL="0" indent="0" algn="just">
              <a:buNone/>
            </a:pPr>
            <a:r>
              <a:rPr lang="ru-RU" dirty="0"/>
              <a:t>	Хорошим ресурсом является курс </a:t>
            </a:r>
            <a:r>
              <a:rPr lang="ru-RU" dirty="0">
                <a:solidFill>
                  <a:srgbClr val="FF0000"/>
                </a:solidFill>
              </a:rPr>
              <a:t>«</a:t>
            </a:r>
            <a:r>
              <a:rPr lang="ru-RU" b="1" dirty="0">
                <a:solidFill>
                  <a:srgbClr val="FF0000"/>
                </a:solidFill>
              </a:rPr>
              <a:t>Разговоры о важном»</a:t>
            </a:r>
            <a:r>
              <a:rPr lang="ru-RU" dirty="0"/>
              <a:t>, темы курса разнообразны, поэтому могут быть полезны при написании сочинения, где в качестве аргументов нужно приводить примеры из жизни. Кроме того, полученная на занятиях информация развивает кругозор школьников.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724060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Критерий 4 (фактическая точность речи)</a:t>
            </a:r>
            <a:b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Средний показатель фактической грамотности в этом году составил 92,25%.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Выпускники по-прежнему допускают ошибки в фамилии, отчестве автора текста, употребляют на протяжении всего текста местоимение </a:t>
            </a:r>
            <a:r>
              <a:rPr lang="ru-RU" i="1" dirty="0"/>
              <a:t>он</a:t>
            </a:r>
            <a:r>
              <a:rPr lang="ru-RU" dirty="0"/>
              <a:t> по отношению к авторам </a:t>
            </a:r>
            <a:r>
              <a:rPr lang="ru-RU" dirty="0">
                <a:solidFill>
                  <a:srgbClr val="002060"/>
                </a:solidFill>
              </a:rPr>
              <a:t>Александре Яковлевне </a:t>
            </a:r>
            <a:r>
              <a:rPr lang="ru-RU" dirty="0" err="1">
                <a:solidFill>
                  <a:srgbClr val="002060"/>
                </a:solidFill>
              </a:rPr>
              <a:t>Бруштейн</a:t>
            </a:r>
            <a:r>
              <a:rPr lang="ru-RU" dirty="0">
                <a:solidFill>
                  <a:srgbClr val="002060"/>
                </a:solidFill>
              </a:rPr>
              <a:t> и Эсфирь Михайловне </a:t>
            </a:r>
            <a:r>
              <a:rPr lang="ru-RU" dirty="0" err="1">
                <a:solidFill>
                  <a:srgbClr val="002060"/>
                </a:solidFill>
              </a:rPr>
              <a:t>Эмден</a:t>
            </a:r>
            <a:r>
              <a:rPr lang="ru-RU" dirty="0">
                <a:solidFill>
                  <a:srgbClr val="002060"/>
                </a:solidFill>
              </a:rPr>
              <a:t>.</a:t>
            </a:r>
            <a:r>
              <a:rPr lang="ru-RU" dirty="0"/>
              <a:t> Много фактических ошибок в этом году было связано с фамилией главного героя текста А.Я. </a:t>
            </a:r>
            <a:r>
              <a:rPr lang="ru-RU" dirty="0" err="1"/>
              <a:t>Бруштейн</a:t>
            </a:r>
            <a:r>
              <a:rPr lang="ru-RU" dirty="0"/>
              <a:t> о поведении в экстремальных ситуациях. Выпускники по-разному называли </a:t>
            </a:r>
            <a:r>
              <a:rPr lang="ru-RU" dirty="0" err="1"/>
              <a:t>Древницкого</a:t>
            </a:r>
            <a:r>
              <a:rPr lang="ru-RU" dirty="0"/>
              <a:t>: </a:t>
            </a:r>
            <a:r>
              <a:rPr lang="ru-RU" i="1" dirty="0">
                <a:solidFill>
                  <a:srgbClr val="002060"/>
                </a:solidFill>
              </a:rPr>
              <a:t>«</a:t>
            </a:r>
            <a:r>
              <a:rPr lang="ru-RU" i="1" dirty="0" err="1">
                <a:solidFill>
                  <a:srgbClr val="002060"/>
                </a:solidFill>
              </a:rPr>
              <a:t>Древицкий</a:t>
            </a:r>
            <a:r>
              <a:rPr lang="ru-RU" i="1" dirty="0">
                <a:solidFill>
                  <a:srgbClr val="002060"/>
                </a:solidFill>
              </a:rPr>
              <a:t>, </a:t>
            </a:r>
            <a:r>
              <a:rPr lang="ru-RU" i="1" dirty="0" err="1">
                <a:solidFill>
                  <a:srgbClr val="002060"/>
                </a:solidFill>
              </a:rPr>
              <a:t>Древнитский</a:t>
            </a:r>
            <a:r>
              <a:rPr lang="ru-RU" i="1" dirty="0">
                <a:solidFill>
                  <a:srgbClr val="002060"/>
                </a:solidFill>
              </a:rPr>
              <a:t>, </a:t>
            </a:r>
            <a:r>
              <a:rPr lang="ru-RU" i="1" dirty="0" err="1">
                <a:solidFill>
                  <a:srgbClr val="002060"/>
                </a:solidFill>
              </a:rPr>
              <a:t>Древцкий</a:t>
            </a:r>
            <a:r>
              <a:rPr lang="ru-RU" i="1" dirty="0">
                <a:solidFill>
                  <a:srgbClr val="002060"/>
                </a:solidFill>
              </a:rPr>
              <a:t>, </a:t>
            </a:r>
            <a:r>
              <a:rPr lang="ru-RU" i="1" dirty="0" err="1">
                <a:solidFill>
                  <a:srgbClr val="002060"/>
                </a:solidFill>
              </a:rPr>
              <a:t>Древнисий</a:t>
            </a:r>
            <a:r>
              <a:rPr lang="ru-RU" i="1" dirty="0">
                <a:solidFill>
                  <a:srgbClr val="002060"/>
                </a:solidFill>
              </a:rPr>
              <a:t>, </a:t>
            </a:r>
            <a:r>
              <a:rPr lang="ru-RU" i="1" dirty="0" err="1">
                <a:solidFill>
                  <a:srgbClr val="002060"/>
                </a:solidFill>
              </a:rPr>
              <a:t>Древнский</a:t>
            </a:r>
            <a:r>
              <a:rPr lang="ru-RU" i="1" dirty="0">
                <a:solidFill>
                  <a:srgbClr val="002060"/>
                </a:solidFill>
              </a:rPr>
              <a:t>».</a:t>
            </a:r>
            <a:r>
              <a:rPr lang="ru-RU" dirty="0">
                <a:solidFill>
                  <a:srgbClr val="002060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8363473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solidFill>
                  <a:srgbClr val="002060"/>
                </a:solidFill>
              </a:rPr>
              <a:t>Тестовая часть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10467259"/>
              </p:ext>
            </p:extLst>
          </p:nvPr>
        </p:nvGraphicFramePr>
        <p:xfrm>
          <a:off x="1092200" y="1765299"/>
          <a:ext cx="9398000" cy="3890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1267788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600" dirty="0">
                <a:solidFill>
                  <a:srgbClr val="002060"/>
                </a:solidFill>
              </a:rPr>
              <a:t>Критерий 6 (соблюдение этических норм)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ru-RU" dirty="0"/>
          </a:p>
          <a:p>
            <a:pPr marL="0" indent="0" algn="ctr">
              <a:buNone/>
            </a:pPr>
            <a:r>
              <a:rPr lang="ru-RU" dirty="0"/>
              <a:t>Основные этические ошибки связаны с тем, что выпускники называют автора текста по имени или приводят в качестве обоснования собственной позиции произведение </a:t>
            </a:r>
          </a:p>
          <a:p>
            <a:pPr marL="0" indent="0" algn="ctr">
              <a:buNone/>
            </a:pPr>
            <a:r>
              <a:rPr lang="ru-RU" dirty="0"/>
              <a:t>Дмитрия </a:t>
            </a:r>
            <a:r>
              <a:rPr lang="ru-RU" dirty="0" err="1"/>
              <a:t>Глуховского</a:t>
            </a:r>
            <a:r>
              <a:rPr lang="ru-RU" dirty="0"/>
              <a:t> «Метро 2033».</a:t>
            </a:r>
          </a:p>
        </p:txBody>
      </p:sp>
    </p:spTree>
    <p:extLst>
      <p:ext uri="{BB962C8B-B14F-4D97-AF65-F5344CB8AC3E}">
        <p14:creationId xmlns:p14="http://schemas.microsoft.com/office/powerpoint/2010/main" val="11673550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b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Показатели орфографической грамотности в 2025 году находятся на среднем уровне: процент выполнения задания составил 62%.</a:t>
            </a:r>
            <a:b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ru-RU" dirty="0"/>
              <a:t>Наибольшее количество ошибок было допущено в словах: </a:t>
            </a:r>
            <a:r>
              <a:rPr lang="ru-RU" i="1" dirty="0">
                <a:solidFill>
                  <a:srgbClr val="FF0000"/>
                </a:solidFill>
              </a:rPr>
              <a:t>сострадание </a:t>
            </a:r>
          </a:p>
          <a:p>
            <a:pPr marL="0" indent="0" algn="ctr">
              <a:buNone/>
            </a:pPr>
            <a:r>
              <a:rPr lang="ru-RU" i="1" dirty="0">
                <a:solidFill>
                  <a:srgbClr val="FF0000"/>
                </a:solidFill>
              </a:rPr>
              <a:t>экстремальный</a:t>
            </a:r>
            <a:endParaRPr lang="ru-RU" dirty="0"/>
          </a:p>
          <a:p>
            <a:pPr marL="0" indent="0" algn="ctr">
              <a:buNone/>
            </a:pPr>
            <a:r>
              <a:rPr lang="ru-RU" i="1" dirty="0"/>
              <a:t>наутро</a:t>
            </a:r>
          </a:p>
          <a:p>
            <a:pPr marL="0" indent="0" algn="ctr">
              <a:buNone/>
            </a:pPr>
            <a:r>
              <a:rPr lang="ru-RU" i="1" dirty="0"/>
              <a:t> втайне</a:t>
            </a:r>
          </a:p>
          <a:p>
            <a:pPr marL="0" indent="0" algn="ctr">
              <a:buNone/>
            </a:pPr>
            <a:r>
              <a:rPr lang="ru-RU" i="1" dirty="0">
                <a:solidFill>
                  <a:srgbClr val="FF0000"/>
                </a:solidFill>
              </a:rPr>
              <a:t>А</a:t>
            </a:r>
            <a:r>
              <a:rPr lang="ru-RU" i="1" dirty="0"/>
              <a:t>втор</a:t>
            </a:r>
          </a:p>
          <a:p>
            <a:pPr marL="0" indent="0" algn="ctr">
              <a:buNone/>
            </a:pPr>
            <a:r>
              <a:rPr lang="ru-RU" i="1" dirty="0">
                <a:solidFill>
                  <a:srgbClr val="FF0000"/>
                </a:solidFill>
              </a:rPr>
              <a:t>Б</a:t>
            </a:r>
            <a:r>
              <a:rPr lang="ru-RU" i="1" dirty="0"/>
              <a:t>абушка</a:t>
            </a:r>
          </a:p>
          <a:p>
            <a:pPr marL="0" indent="0" algn="ctr">
              <a:buNone/>
            </a:pPr>
            <a:r>
              <a:rPr lang="ru-RU" i="1" dirty="0">
                <a:solidFill>
                  <a:srgbClr val="FF0000"/>
                </a:solidFill>
              </a:rPr>
              <a:t>Д</a:t>
            </a:r>
            <a:r>
              <a:rPr lang="ru-RU" i="1" dirty="0"/>
              <a:t>октор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22206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600" dirty="0">
                <a:solidFill>
                  <a:srgbClr val="002060"/>
                </a:solidFill>
              </a:rPr>
              <a:t>Наиболее часто встречающиеся пунктуационные ошибки в экзаменационных работах следующие:</a:t>
            </a:r>
            <a:br>
              <a:rPr lang="ru-RU" sz="3600" dirty="0">
                <a:solidFill>
                  <a:srgbClr val="002060"/>
                </a:solidFill>
              </a:rPr>
            </a:b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70467" y="1464733"/>
            <a:ext cx="10583333" cy="4712230"/>
          </a:xfrm>
        </p:spPr>
        <p:txBody>
          <a:bodyPr>
            <a:normAutofit fontScale="92500" lnSpcReduction="20000"/>
          </a:bodyPr>
          <a:lstStyle/>
          <a:p>
            <a:r>
              <a:rPr lang="ru-RU" dirty="0"/>
              <a:t> необоснованная постановка запятых после наречий </a:t>
            </a:r>
            <a:r>
              <a:rPr lang="ru-RU" i="1" dirty="0">
                <a:solidFill>
                  <a:srgbClr val="002060"/>
                </a:solidFill>
              </a:rPr>
              <a:t>однажды, иногда</a:t>
            </a:r>
            <a:r>
              <a:rPr lang="ru-RU" dirty="0">
                <a:solidFill>
                  <a:srgbClr val="002060"/>
                </a:solidFill>
              </a:rPr>
              <a:t>;</a:t>
            </a:r>
          </a:p>
          <a:p>
            <a:pPr algn="just"/>
            <a:r>
              <a:rPr lang="ru-RU" dirty="0"/>
              <a:t> ошибки при оформлении чужой речи и цитировании;</a:t>
            </a:r>
          </a:p>
          <a:p>
            <a:pPr algn="just"/>
            <a:r>
              <a:rPr lang="ru-RU" dirty="0"/>
              <a:t> ошибки в постановке знаков препинания на стыке союзов;</a:t>
            </a:r>
          </a:p>
          <a:p>
            <a:pPr algn="just"/>
            <a:r>
              <a:rPr lang="ru-RU" dirty="0"/>
              <a:t> ошибки при обособленных членах предложения и вводных конструкциях;</a:t>
            </a:r>
          </a:p>
          <a:p>
            <a:pPr algn="just"/>
            <a:r>
              <a:rPr lang="ru-RU" dirty="0"/>
              <a:t> ошибки в сложносочиненных предложениях в сложных случаях (при наличии общего второстепенного члена предложения, общего вводного слова);</a:t>
            </a:r>
          </a:p>
          <a:p>
            <a:r>
              <a:rPr lang="ru-RU" dirty="0"/>
              <a:t> ошибки в сложноподчиненных предложениях, особенно в ситуации препозиции и интерпозиции придаточной части, пунктуационное оформление однородных придаточных предложений;</a:t>
            </a:r>
          </a:p>
          <a:p>
            <a:r>
              <a:rPr lang="ru-RU" dirty="0"/>
              <a:t> ошибки в пунктуационном оформлении различных синтаксических конструкций в интерпозиции (отсутствие «закрывающей» запятой).</a:t>
            </a:r>
          </a:p>
          <a:p>
            <a:pPr algn="just"/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460712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00666" y="966258"/>
            <a:ext cx="10049933" cy="930275"/>
          </a:xfrm>
        </p:spPr>
        <p:txBody>
          <a:bodyPr>
            <a:normAutofit fontScale="90000"/>
          </a:bodyPr>
          <a:lstStyle/>
          <a:p>
            <a:pPr algn="ctr"/>
            <a:br>
              <a:rPr lang="ru-RU" dirty="0">
                <a:solidFill>
                  <a:schemeClr val="tx1"/>
                </a:solidFill>
              </a:rPr>
            </a:br>
            <a:r>
              <a:rPr lang="ru-RU" dirty="0">
                <a:solidFill>
                  <a:schemeClr val="tx1"/>
                </a:solidFill>
              </a:rPr>
              <a:t>Причины пунктуационных ошибок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09599" y="1984904"/>
            <a:ext cx="10651067" cy="4881563"/>
          </a:xfrm>
        </p:spPr>
        <p:txBody>
          <a:bodyPr/>
          <a:lstStyle/>
          <a:p>
            <a:r>
              <a:rPr lang="ru-RU" dirty="0">
                <a:solidFill>
                  <a:schemeClr val="tx1"/>
                </a:solidFill>
              </a:rPr>
              <a:t>богатство и многообразие существующих в языке синтаксических конструкций. </a:t>
            </a:r>
          </a:p>
          <a:p>
            <a:r>
              <a:rPr lang="ru-RU" dirty="0">
                <a:solidFill>
                  <a:schemeClr val="tx1"/>
                </a:solidFill>
              </a:rPr>
              <a:t>непонимание того, о чём говорится в предложении;</a:t>
            </a:r>
          </a:p>
          <a:p>
            <a:r>
              <a:rPr lang="ru-RU" dirty="0">
                <a:solidFill>
                  <a:schemeClr val="tx1"/>
                </a:solidFill>
              </a:rPr>
              <a:t>слабое знание теории;</a:t>
            </a:r>
          </a:p>
          <a:p>
            <a:r>
              <a:rPr lang="ru-RU" dirty="0">
                <a:solidFill>
                  <a:schemeClr val="tx1"/>
                </a:solidFill>
              </a:rPr>
              <a:t>расстановка знаков препинания, без опоры на правило(интуитивно);</a:t>
            </a:r>
          </a:p>
          <a:p>
            <a:r>
              <a:rPr lang="ru-RU" dirty="0">
                <a:solidFill>
                  <a:schemeClr val="tx1"/>
                </a:solidFill>
              </a:rPr>
              <a:t>затруднения вызывают  синтаксические  конструкции, в которых придаточное предложение находится внутри главного.</a:t>
            </a:r>
          </a:p>
          <a:p>
            <a:pPr marL="0" indent="0">
              <a:buNone/>
            </a:pPr>
            <a:endParaRPr lang="ru-RU" dirty="0">
              <a:solidFill>
                <a:schemeClr val="tx1"/>
              </a:solidFill>
            </a:endParaRPr>
          </a:p>
          <a:p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609599" y="127000"/>
            <a:ext cx="1030393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Показатели пунктуационной грамотности остаются достаточно низкими (39%)</a:t>
            </a:r>
          </a:p>
        </p:txBody>
      </p:sp>
    </p:spTree>
    <p:extLst>
      <p:ext uri="{BB962C8B-B14F-4D97-AF65-F5344CB8AC3E}">
        <p14:creationId xmlns:p14="http://schemas.microsoft.com/office/powerpoint/2010/main" val="34527564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ru-RU" sz="6600" dirty="0">
              <a:solidFill>
                <a:srgbClr val="002060"/>
              </a:solidFill>
            </a:endParaRPr>
          </a:p>
          <a:p>
            <a:pPr marL="0" indent="0" algn="ctr">
              <a:buNone/>
            </a:pPr>
            <a:r>
              <a:rPr lang="ru-RU" sz="6600" dirty="0">
                <a:solidFill>
                  <a:srgbClr val="002060"/>
                </a:solidFill>
              </a:rPr>
              <a:t>Спасибо за внимание!</a:t>
            </a:r>
          </a:p>
        </p:txBody>
      </p:sp>
    </p:spTree>
    <p:extLst>
      <p:ext uri="{BB962C8B-B14F-4D97-AF65-F5344CB8AC3E}">
        <p14:creationId xmlns:p14="http://schemas.microsoft.com/office/powerpoint/2010/main" val="42949203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541866" y="469543"/>
            <a:ext cx="11332633" cy="52937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>
                <a:solidFill>
                  <a:srgbClr val="002060"/>
                </a:solidFill>
              </a:rPr>
              <a:t>ЧАСТЬ 1. Задание № 1. ИЗЛОЖЕНИЕ</a:t>
            </a:r>
          </a:p>
          <a:p>
            <a:endParaRPr lang="ru-RU" sz="1000" dirty="0"/>
          </a:p>
          <a:p>
            <a:r>
              <a:rPr lang="ru-RU" dirty="0">
                <a:solidFill>
                  <a:srgbClr val="002060"/>
                </a:solidFill>
              </a:rPr>
              <a:t>Критерии оценивания изложения (К1 – К3) позволяют оценить уровень умений: </a:t>
            </a:r>
          </a:p>
          <a:p>
            <a:r>
              <a:rPr lang="ru-RU" dirty="0">
                <a:solidFill>
                  <a:srgbClr val="002060"/>
                </a:solidFill>
              </a:rPr>
              <a:t>К1 – умение правильно выделить всю главную информацию исходного текста</a:t>
            </a:r>
          </a:p>
          <a:p>
            <a:r>
              <a:rPr lang="ru-RU" dirty="0">
                <a:solidFill>
                  <a:srgbClr val="002060"/>
                </a:solidFill>
              </a:rPr>
              <a:t>К2 – умение лаконично, сжато передать основное содержание прослушанного текста</a:t>
            </a:r>
          </a:p>
          <a:p>
            <a:r>
              <a:rPr lang="ru-RU" dirty="0">
                <a:solidFill>
                  <a:srgbClr val="002060"/>
                </a:solidFill>
              </a:rPr>
              <a:t>К3 – умение цельно, связно, последовательно изложить содержание</a:t>
            </a:r>
          </a:p>
          <a:p>
            <a:r>
              <a:rPr lang="ru-RU" sz="2800" b="1" dirty="0">
                <a:solidFill>
                  <a:srgbClr val="002060"/>
                </a:solidFill>
              </a:rPr>
              <a:t>ИК1</a:t>
            </a:r>
          </a:p>
          <a:p>
            <a:r>
              <a:rPr lang="ru-RU" sz="2400" dirty="0"/>
              <a:t>Точно передали основное содержание прослушанного текста 88% обучающихся </a:t>
            </a:r>
          </a:p>
          <a:p>
            <a:r>
              <a:rPr lang="ru-RU" sz="2400" i="1" dirty="0"/>
              <a:t>(</a:t>
            </a:r>
            <a:r>
              <a:rPr lang="ru-RU" sz="2400" b="1" i="1" dirty="0">
                <a:solidFill>
                  <a:srgbClr val="002060"/>
                </a:solidFill>
              </a:rPr>
              <a:t>1% не справился</a:t>
            </a:r>
            <a:r>
              <a:rPr lang="ru-RU" sz="2400" i="1" dirty="0"/>
              <a:t>).</a:t>
            </a:r>
          </a:p>
          <a:p>
            <a:r>
              <a:rPr lang="ru-RU" sz="2800" b="1" dirty="0">
                <a:solidFill>
                  <a:srgbClr val="002060"/>
                </a:solidFill>
              </a:rPr>
              <a:t>ИК2</a:t>
            </a:r>
          </a:p>
          <a:p>
            <a:r>
              <a:rPr lang="ru-RU" sz="2400" dirty="0"/>
              <a:t>Умение осознанно сжимать небольшой по объёму текст продемонстрировали 87% учеников (получили максимальный балл по критерию К2). </a:t>
            </a:r>
          </a:p>
          <a:p>
            <a:r>
              <a:rPr lang="ru-RU" sz="2800" b="1" dirty="0">
                <a:solidFill>
                  <a:srgbClr val="002060"/>
                </a:solidFill>
              </a:rPr>
              <a:t>ИК3</a:t>
            </a:r>
          </a:p>
          <a:p>
            <a:r>
              <a:rPr lang="ru-RU" sz="2400" dirty="0"/>
              <a:t>умение цельно, связно, последовательно излагать  содержание прослушанного текста продемонстрировали 77% выпускников.</a:t>
            </a:r>
          </a:p>
        </p:txBody>
      </p:sp>
    </p:spTree>
    <p:extLst>
      <p:ext uri="{BB962C8B-B14F-4D97-AF65-F5344CB8AC3E}">
        <p14:creationId xmlns:p14="http://schemas.microsoft.com/office/powerpoint/2010/main" val="1863972119"/>
      </p:ext>
    </p:extLst>
  </p:cSld>
  <p:clrMapOvr>
    <a:masterClrMapping/>
  </p:clrMapOvr>
  <p:transition spd="slow" advTm="29978"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95867" y="702733"/>
            <a:ext cx="10667999" cy="5604934"/>
          </a:xfrm>
        </p:spPr>
        <p:txBody>
          <a:bodyPr/>
          <a:lstStyle/>
          <a:p>
            <a:pPr algn="just"/>
            <a:r>
              <a:rPr lang="ru-RU" dirty="0">
                <a:solidFill>
                  <a:srgbClr val="002060"/>
                </a:solidFill>
              </a:rPr>
              <a:t>Достаточно низкие показатели в этом году демонстрирует критерий ФК1(фактическая точность речи), </a:t>
            </a:r>
            <a:r>
              <a:rPr lang="ru-RU" b="1" dirty="0">
                <a:solidFill>
                  <a:srgbClr val="FF0000"/>
                </a:solidFill>
              </a:rPr>
              <a:t>средний процент составил 54,48 </a:t>
            </a:r>
            <a:r>
              <a:rPr lang="ru-RU" dirty="0">
                <a:solidFill>
                  <a:srgbClr val="002060"/>
                </a:solidFill>
              </a:rPr>
              <a:t>(2024 год- 92%)</a:t>
            </a:r>
          </a:p>
          <a:p>
            <a:pPr marL="0" indent="0" algn="just">
              <a:buNone/>
            </a:pPr>
            <a:endParaRPr lang="ru-RU" dirty="0">
              <a:solidFill>
                <a:srgbClr val="002060"/>
              </a:solidFill>
            </a:endParaRPr>
          </a:p>
          <a:p>
            <a:pPr algn="just"/>
            <a:r>
              <a:rPr lang="ru-RU" dirty="0">
                <a:solidFill>
                  <a:srgbClr val="002060"/>
                </a:solidFill>
              </a:rPr>
              <a:t>Значительный процент снижения оценки работы выпускников по критерию ФК был обусловлен незнанием исторической эпохи, непониманием исторических реалий, узостью кругозора школьников,  в связи с этим учителю русского языка недостаточно работать только в рамках своего предмета – необходимо внедрять </a:t>
            </a:r>
            <a:r>
              <a:rPr lang="ru-RU" i="1" dirty="0">
                <a:solidFill>
                  <a:srgbClr val="002060"/>
                </a:solidFill>
              </a:rPr>
              <a:t>конвергентный подход, который включает в себя   взаимное проникновение и влияние различных предметных</a:t>
            </a:r>
            <a:r>
              <a:rPr lang="ru-RU" dirty="0">
                <a:solidFill>
                  <a:srgbClr val="002060"/>
                </a:solidFill>
              </a:rPr>
              <a:t> областей (например, истории, литературы).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561538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/>
              <a:t> </a:t>
            </a:r>
            <a:r>
              <a:rPr lang="ru-RU" sz="3600" dirty="0">
                <a:solidFill>
                  <a:srgbClr val="0070C0"/>
                </a:solidFill>
              </a:rPr>
              <a:t>В этом учебном году для сжатого изложения выпускникам был предложен текст о дружбе А.С. Пушкина и И.И. Пущина.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  <a:p>
            <a:r>
              <a:rPr lang="ru-RU" sz="3200" dirty="0">
                <a:solidFill>
                  <a:srgbClr val="002060"/>
                </a:solidFill>
              </a:rPr>
              <a:t>Царскосельский лицей</a:t>
            </a:r>
          </a:p>
          <a:p>
            <a:r>
              <a:rPr lang="ru-RU" sz="3200" dirty="0">
                <a:solidFill>
                  <a:srgbClr val="002060"/>
                </a:solidFill>
              </a:rPr>
              <a:t>Иван Иванович </a:t>
            </a:r>
            <a:r>
              <a:rPr lang="ru-RU" sz="3200" dirty="0" err="1">
                <a:solidFill>
                  <a:srgbClr val="002060"/>
                </a:solidFill>
              </a:rPr>
              <a:t>Пущин</a:t>
            </a:r>
            <a:endParaRPr lang="ru-RU" sz="3200" dirty="0">
              <a:solidFill>
                <a:srgbClr val="002060"/>
              </a:solidFill>
            </a:endParaRPr>
          </a:p>
          <a:p>
            <a:r>
              <a:rPr lang="ru-RU" sz="3200" dirty="0">
                <a:solidFill>
                  <a:srgbClr val="002060"/>
                </a:solidFill>
              </a:rPr>
              <a:t>Александр Сергеевич Пушкин</a:t>
            </a:r>
          </a:p>
          <a:p>
            <a:r>
              <a:rPr lang="ru-RU" sz="3200" dirty="0">
                <a:solidFill>
                  <a:srgbClr val="002060"/>
                </a:solidFill>
              </a:rPr>
              <a:t>Ссылка в Михайловском</a:t>
            </a:r>
          </a:p>
          <a:p>
            <a:r>
              <a:rPr lang="ru-RU" sz="3200" dirty="0">
                <a:solidFill>
                  <a:srgbClr val="002060"/>
                </a:solidFill>
              </a:rPr>
              <a:t>Большой </a:t>
            </a:r>
            <a:r>
              <a:rPr lang="ru-RU" sz="3200" dirty="0" err="1">
                <a:solidFill>
                  <a:srgbClr val="002060"/>
                </a:solidFill>
              </a:rPr>
              <a:t>Жанно</a:t>
            </a:r>
            <a:endParaRPr lang="ru-RU" sz="3200" dirty="0">
              <a:solidFill>
                <a:srgbClr val="002060"/>
              </a:solidFill>
            </a:endParaRPr>
          </a:p>
          <a:p>
            <a:r>
              <a:rPr lang="ru-RU" sz="3200" dirty="0">
                <a:solidFill>
                  <a:srgbClr val="002060"/>
                </a:solidFill>
              </a:rPr>
              <a:t>11 января 1825 год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662922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72067" y="212726"/>
            <a:ext cx="10481733" cy="667808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>
                <a:solidFill>
                  <a:srgbClr val="002060"/>
                </a:solidFill>
              </a:rPr>
              <a:t>Словотворчество учеников 2025 года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28132" y="1066800"/>
            <a:ext cx="10871201" cy="539326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>
                <a:solidFill>
                  <a:srgbClr val="0070C0"/>
                </a:solidFill>
              </a:rPr>
              <a:t>Не все выпускники знают, что поэт учился в Царскосельском лицее, поэтому название учебного заведения было искажено: 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sz="3200" dirty="0">
                <a:solidFill>
                  <a:srgbClr val="002060"/>
                </a:solidFill>
              </a:rPr>
              <a:t>«Царский лицей, </a:t>
            </a:r>
            <a:r>
              <a:rPr lang="ru-RU" sz="3200" dirty="0" err="1">
                <a:solidFill>
                  <a:srgbClr val="002060"/>
                </a:solidFill>
              </a:rPr>
              <a:t>Цельский</a:t>
            </a:r>
            <a:r>
              <a:rPr lang="ru-RU" sz="3200" dirty="0">
                <a:solidFill>
                  <a:srgbClr val="002060"/>
                </a:solidFill>
              </a:rPr>
              <a:t> лицей, Царско-Швейцарском, Царско-земский, Старый сельский лицей, Царско-</a:t>
            </a:r>
            <a:r>
              <a:rPr lang="ru-RU" sz="3200" dirty="0" err="1">
                <a:solidFill>
                  <a:srgbClr val="002060"/>
                </a:solidFill>
              </a:rPr>
              <a:t>селейский</a:t>
            </a:r>
            <a:r>
              <a:rPr lang="ru-RU" sz="3200" dirty="0">
                <a:solidFill>
                  <a:srgbClr val="002060"/>
                </a:solidFill>
              </a:rPr>
              <a:t>, </a:t>
            </a:r>
            <a:r>
              <a:rPr lang="ru-RU" sz="3200" dirty="0" err="1">
                <a:solidFill>
                  <a:srgbClr val="002060"/>
                </a:solidFill>
              </a:rPr>
              <a:t>Церковносельский</a:t>
            </a:r>
            <a:r>
              <a:rPr lang="ru-RU" sz="3200" dirty="0">
                <a:solidFill>
                  <a:srgbClr val="002060"/>
                </a:solidFill>
              </a:rPr>
              <a:t> лицей, Суворовский лицей, Королевский лицей, Царско-</a:t>
            </a:r>
            <a:r>
              <a:rPr lang="ru-RU" sz="3200" dirty="0" err="1">
                <a:solidFill>
                  <a:srgbClr val="002060"/>
                </a:solidFill>
              </a:rPr>
              <a:t>ментовской</a:t>
            </a:r>
            <a:r>
              <a:rPr lang="ru-RU" sz="3200" dirty="0">
                <a:solidFill>
                  <a:srgbClr val="002060"/>
                </a:solidFill>
              </a:rPr>
              <a:t>, </a:t>
            </a:r>
            <a:r>
              <a:rPr lang="ru-RU" sz="3200" dirty="0" err="1">
                <a:solidFill>
                  <a:srgbClr val="002060"/>
                </a:solidFill>
              </a:rPr>
              <a:t>Царскоседьский</a:t>
            </a:r>
            <a:r>
              <a:rPr lang="ru-RU" sz="3200" dirty="0">
                <a:solidFill>
                  <a:srgbClr val="002060"/>
                </a:solidFill>
              </a:rPr>
              <a:t>, Царско-сибирский,  Адмиралтейский лицей, Сельскохозяйственный, </a:t>
            </a:r>
            <a:r>
              <a:rPr lang="ru-RU" sz="3200" dirty="0" err="1">
                <a:solidFill>
                  <a:srgbClr val="002060"/>
                </a:solidFill>
              </a:rPr>
              <a:t>Сельхозлицей</a:t>
            </a:r>
            <a:r>
              <a:rPr lang="ru-RU" sz="3200" dirty="0">
                <a:solidFill>
                  <a:srgbClr val="002060"/>
                </a:solidFill>
              </a:rPr>
              <a:t>, </a:t>
            </a:r>
            <a:r>
              <a:rPr lang="ru-RU" sz="3200" dirty="0" err="1">
                <a:solidFill>
                  <a:srgbClr val="002060"/>
                </a:solidFill>
              </a:rPr>
              <a:t>Красносельский</a:t>
            </a:r>
            <a:r>
              <a:rPr lang="ru-RU" sz="3200" dirty="0">
                <a:solidFill>
                  <a:srgbClr val="002060"/>
                </a:solidFill>
              </a:rPr>
              <a:t>, универсальная школа, деревенский лицей, </a:t>
            </a:r>
            <a:r>
              <a:rPr lang="ru-RU" sz="3200" dirty="0" err="1">
                <a:solidFill>
                  <a:srgbClr val="002060"/>
                </a:solidFill>
              </a:rPr>
              <a:t>цельский</a:t>
            </a:r>
            <a:r>
              <a:rPr lang="ru-RU" sz="3200" dirty="0">
                <a:solidFill>
                  <a:srgbClr val="002060"/>
                </a:solidFill>
              </a:rPr>
              <a:t> лицей,  университет сельского </a:t>
            </a:r>
            <a:r>
              <a:rPr lang="ru-RU" sz="3200" dirty="0" err="1">
                <a:solidFill>
                  <a:srgbClr val="002060"/>
                </a:solidFill>
              </a:rPr>
              <a:t>промышления</a:t>
            </a:r>
            <a:r>
              <a:rPr lang="ru-RU" sz="3200" dirty="0">
                <a:solidFill>
                  <a:srgbClr val="002060"/>
                </a:solidFill>
              </a:rPr>
              <a:t>»</a:t>
            </a:r>
          </a:p>
          <a:p>
            <a:pPr marL="0" indent="0">
              <a:buNone/>
            </a:pPr>
            <a:r>
              <a:rPr lang="ru-RU" sz="3200" dirty="0">
                <a:solidFill>
                  <a:srgbClr val="002060"/>
                </a:solidFill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0030760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76866" y="365126"/>
            <a:ext cx="10176933" cy="718608"/>
          </a:xfrm>
        </p:spPr>
        <p:txBody>
          <a:bodyPr/>
          <a:lstStyle/>
          <a:p>
            <a:r>
              <a:rPr lang="ru-RU" dirty="0">
                <a:solidFill>
                  <a:srgbClr val="002060"/>
                </a:solidFill>
              </a:rPr>
              <a:t>Словотворчество учеников 2025 года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51933" y="1143000"/>
            <a:ext cx="10701867" cy="5393266"/>
          </a:xfrm>
        </p:spPr>
        <p:txBody>
          <a:bodyPr/>
          <a:lstStyle/>
          <a:p>
            <a:pPr marL="0" indent="0">
              <a:buNone/>
            </a:pPr>
            <a:r>
              <a:rPr lang="ru-RU" dirty="0"/>
              <a:t>Наибольшее количество ошибок у экзаменуемых было связано с воспроизведением прозвища Ивана Пущина. Далеко не все ученики поняли, что лицеисты называли Ивана Ивановича Большой </a:t>
            </a:r>
            <a:r>
              <a:rPr lang="ru-RU" dirty="0" err="1"/>
              <a:t>Жанно</a:t>
            </a:r>
            <a:r>
              <a:rPr lang="ru-RU" dirty="0"/>
              <a:t>.</a:t>
            </a:r>
          </a:p>
          <a:p>
            <a:pPr marL="0" indent="0">
              <a:buNone/>
            </a:pPr>
            <a:endParaRPr lang="ru-RU" dirty="0"/>
          </a:p>
          <a:p>
            <a:pPr marL="0" indent="0" algn="just">
              <a:buNone/>
            </a:pPr>
            <a:r>
              <a:rPr lang="ru-RU" sz="3600" dirty="0">
                <a:solidFill>
                  <a:srgbClr val="002060"/>
                </a:solidFill>
              </a:rPr>
              <a:t>«Большое </a:t>
            </a:r>
            <a:r>
              <a:rPr lang="ru-RU" sz="3600" dirty="0" err="1">
                <a:solidFill>
                  <a:srgbClr val="002060"/>
                </a:solidFill>
              </a:rPr>
              <a:t>Жанно</a:t>
            </a:r>
            <a:r>
              <a:rPr lang="ru-RU" sz="3600" dirty="0">
                <a:solidFill>
                  <a:srgbClr val="002060"/>
                </a:solidFill>
              </a:rPr>
              <a:t>, Большой </a:t>
            </a:r>
            <a:r>
              <a:rPr lang="ru-RU" sz="3600" dirty="0" err="1">
                <a:solidFill>
                  <a:srgbClr val="002060"/>
                </a:solidFill>
              </a:rPr>
              <a:t>Жамно</a:t>
            </a:r>
            <a:r>
              <a:rPr lang="ru-RU" sz="3600" dirty="0">
                <a:solidFill>
                  <a:srgbClr val="002060"/>
                </a:solidFill>
              </a:rPr>
              <a:t>, Большой жанр, Большой Жан, </a:t>
            </a:r>
            <a:r>
              <a:rPr lang="ru-RU" sz="3600" dirty="0" err="1">
                <a:solidFill>
                  <a:srgbClr val="002060"/>
                </a:solidFill>
              </a:rPr>
              <a:t>Жанмо</a:t>
            </a:r>
            <a:r>
              <a:rPr lang="ru-RU" sz="3600" dirty="0">
                <a:solidFill>
                  <a:srgbClr val="002060"/>
                </a:solidFill>
              </a:rPr>
              <a:t>, </a:t>
            </a:r>
            <a:r>
              <a:rPr lang="ru-RU" sz="3600" dirty="0" err="1">
                <a:solidFill>
                  <a:srgbClr val="002060"/>
                </a:solidFill>
              </a:rPr>
              <a:t>Жаддо</a:t>
            </a:r>
            <a:r>
              <a:rPr lang="ru-RU" sz="3600" dirty="0">
                <a:solidFill>
                  <a:srgbClr val="002060"/>
                </a:solidFill>
              </a:rPr>
              <a:t>, </a:t>
            </a:r>
            <a:r>
              <a:rPr lang="ru-RU" sz="3600" dirty="0" err="1">
                <a:solidFill>
                  <a:srgbClr val="002060"/>
                </a:solidFill>
              </a:rPr>
              <a:t>Жалло</a:t>
            </a:r>
            <a:r>
              <a:rPr lang="ru-RU" sz="3600" dirty="0">
                <a:solidFill>
                  <a:srgbClr val="002060"/>
                </a:solidFill>
              </a:rPr>
              <a:t>, Жило, </a:t>
            </a:r>
            <a:r>
              <a:rPr lang="ru-RU" sz="3600" dirty="0" err="1">
                <a:solidFill>
                  <a:srgbClr val="002060"/>
                </a:solidFill>
              </a:rPr>
              <a:t>Жарго</a:t>
            </a:r>
            <a:r>
              <a:rPr lang="ru-RU" sz="3600" dirty="0">
                <a:solidFill>
                  <a:srgbClr val="002060"/>
                </a:solidFill>
              </a:rPr>
              <a:t>,  Жан-</a:t>
            </a:r>
            <a:r>
              <a:rPr lang="ru-RU" sz="3600" dirty="0" err="1">
                <a:solidFill>
                  <a:srgbClr val="002060"/>
                </a:solidFill>
              </a:rPr>
              <a:t>ро</a:t>
            </a:r>
            <a:r>
              <a:rPr lang="ru-RU" sz="3600" dirty="0">
                <a:solidFill>
                  <a:srgbClr val="002060"/>
                </a:solidFill>
              </a:rPr>
              <a:t>, Жан-но, </a:t>
            </a:r>
            <a:r>
              <a:rPr lang="ru-RU" sz="3600" dirty="0" err="1">
                <a:solidFill>
                  <a:srgbClr val="002060"/>
                </a:solidFill>
              </a:rPr>
              <a:t>Ржано</a:t>
            </a:r>
            <a:r>
              <a:rPr lang="ru-RU" sz="3600" dirty="0">
                <a:solidFill>
                  <a:srgbClr val="002060"/>
                </a:solidFill>
              </a:rPr>
              <a:t>, </a:t>
            </a:r>
            <a:r>
              <a:rPr lang="ru-RU" sz="3600" dirty="0" err="1">
                <a:solidFill>
                  <a:srgbClr val="002060"/>
                </a:solidFill>
              </a:rPr>
              <a:t>Джанро</a:t>
            </a:r>
            <a:r>
              <a:rPr lang="ru-RU" sz="3600" dirty="0">
                <a:solidFill>
                  <a:srgbClr val="002060"/>
                </a:solidFill>
              </a:rPr>
              <a:t>, Большой Жаль, Большой жандарм, Большое </a:t>
            </a:r>
            <a:r>
              <a:rPr lang="ru-RU" sz="3600" dirty="0" err="1">
                <a:solidFill>
                  <a:srgbClr val="002060"/>
                </a:solidFill>
              </a:rPr>
              <a:t>ажжаато</a:t>
            </a:r>
            <a:r>
              <a:rPr lang="ru-RU" sz="3600" dirty="0">
                <a:solidFill>
                  <a:srgbClr val="002060"/>
                </a:solidFill>
              </a:rPr>
              <a:t>, </a:t>
            </a:r>
            <a:r>
              <a:rPr lang="ru-RU" sz="3600" dirty="0" err="1">
                <a:solidFill>
                  <a:srgbClr val="002060"/>
                </a:solidFill>
              </a:rPr>
              <a:t>Жаклюн</a:t>
            </a:r>
            <a:r>
              <a:rPr lang="ru-RU" sz="3600" dirty="0">
                <a:solidFill>
                  <a:srgbClr val="002060"/>
                </a:solidFill>
              </a:rPr>
              <a:t>, </a:t>
            </a:r>
            <a:r>
              <a:rPr lang="ru-RU" sz="3600" dirty="0" err="1">
                <a:solidFill>
                  <a:srgbClr val="002060"/>
                </a:solidFill>
              </a:rPr>
              <a:t>Жантон</a:t>
            </a:r>
            <a:r>
              <a:rPr lang="ru-RU" sz="3600" dirty="0">
                <a:solidFill>
                  <a:srgbClr val="002060"/>
                </a:solidFill>
              </a:rPr>
              <a:t>, Жадно, Белое </a:t>
            </a:r>
            <a:r>
              <a:rPr lang="ru-RU" sz="3600" dirty="0" err="1">
                <a:solidFill>
                  <a:srgbClr val="002060"/>
                </a:solidFill>
              </a:rPr>
              <a:t>Жено</a:t>
            </a:r>
            <a:r>
              <a:rPr lang="ru-RU" sz="3600" dirty="0">
                <a:solidFill>
                  <a:srgbClr val="002060"/>
                </a:solidFill>
              </a:rPr>
              <a:t>».</a:t>
            </a:r>
          </a:p>
          <a:p>
            <a:pPr marL="0" indent="0" algn="just">
              <a:buNone/>
            </a:pP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18777245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2996</TotalTime>
  <Words>3009</Words>
  <Application>Microsoft Office PowerPoint</Application>
  <PresentationFormat>Широкоэкранный</PresentationFormat>
  <Paragraphs>266</Paragraphs>
  <Slides>44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44</vt:i4>
      </vt:variant>
    </vt:vector>
  </HeadingPairs>
  <TitlesOfParts>
    <vt:vector size="50" baseType="lpstr">
      <vt:lpstr>Arial</vt:lpstr>
      <vt:lpstr>Arial Narrow</vt:lpstr>
      <vt:lpstr>Calibri</vt:lpstr>
      <vt:lpstr>Calibri Light</vt:lpstr>
      <vt:lpstr>Times New Roman</vt:lpstr>
      <vt:lpstr>Тема Office</vt:lpstr>
      <vt:lpstr>Содержательный анализ выполнения  заданий КИМ по русскому языку: проблемы, пути решения</vt:lpstr>
      <vt:lpstr>Презентация PowerPoint</vt:lpstr>
      <vt:lpstr>Презентация PowerPoint</vt:lpstr>
      <vt:lpstr>Тестовая часть</vt:lpstr>
      <vt:lpstr>Презентация PowerPoint</vt:lpstr>
      <vt:lpstr>Презентация PowerPoint</vt:lpstr>
      <vt:lpstr> В этом учебном году для сжатого изложения выпускникам был предложен текст о дружбе А.С. Пушкина и И.И. Пущина.</vt:lpstr>
      <vt:lpstr>Словотворчество учеников 2025 года</vt:lpstr>
      <vt:lpstr>Словотворчество учеников 2025 года</vt:lpstr>
      <vt:lpstr> Некоторые выпускники вообще не поняли, что Большой Жанно – это прозвище И.И. Пущина, поэтому в работах встречались следующие высказывания: </vt:lpstr>
      <vt:lpstr>Презентация PowerPoint</vt:lpstr>
      <vt:lpstr>Ученики не знают, кто такие декабристы, что такое ссылка, каторга, это привело не только к искажению отдельных слов, но и всего текста в целом.</vt:lpstr>
      <vt:lpstr>Презентация PowerPoint</vt:lpstr>
      <vt:lpstr>Презентация PowerPoint</vt:lpstr>
      <vt:lpstr>Презентация PowerPoint</vt:lpstr>
      <vt:lpstr>Презентация PowerPoint</vt:lpstr>
      <vt:lpstr>Необходимо работать и над критериями СК3 – логичность речи и СК4 – композиционная стройность текста: особенно низкие результаты показали учащиеся, получившие за экзамен неудовлетворительные отметки (процент выполнения 32,96% и 43,66% соответственно).</vt:lpstr>
      <vt:lpstr>Большая часть экзаменуемых традиционно отдает предпочтение сочинению 13.3.</vt:lpstr>
      <vt:lpstr> Анализ статистических данных позволяет сделать вывод о том, что показатели орфографической и пунктуационной грамотности в 2025 году на 11,27% и 11,45% ниже, чем в 2024 году.  На протяжении трёх лет показатели ГК1 и ГК2 демонстрируют значительное снижение.   </vt:lpstr>
      <vt:lpstr>Презентация PowerPoint</vt:lpstr>
      <vt:lpstr>Презентация PowerPoint</vt:lpstr>
      <vt:lpstr> </vt:lpstr>
      <vt:lpstr>Рекомендации</vt:lpstr>
      <vt:lpstr>Рекомендации</vt:lpstr>
      <vt:lpstr>Диаграмма распределения тестовых баллов участников ЕГЭ  по русскому языку в 2025 г.  (количество участников, получивших тот или иной тестовый балл) </vt:lpstr>
      <vt:lpstr>Динамика результатов ЕГЭ по предмету за последние 3 года </vt:lpstr>
      <vt:lpstr>Презентация PowerPoint</vt:lpstr>
      <vt:lpstr> Сложные задания базового уровня (с процентом выполнения ниже 50)  № 2, 8, 10, 11, 12, 13, 14, 18, 20, 24, 27К8  Высокий процент выполнения (более 75%) демонстрируют задания   № 6, 7, 25, 27К1, 27К3, 27К4, 27К5, 27К6. </vt:lpstr>
      <vt:lpstr>Презентация PowerPoint</vt:lpstr>
      <vt:lpstr>Типичные ошибки в заданиях 8-14</vt:lpstr>
      <vt:lpstr>Сочинение-рассуждение</vt:lpstr>
      <vt:lpstr>Задание 27, ориентированное на создание сочинения-рассуждения, показывает, что задания части 2 выполнены выпускниками на достаточном уровне, за исключением пунктуационного оформления собственного текста (К8). </vt:lpstr>
      <vt:lpstr>Презентация PowerPoint</vt:lpstr>
      <vt:lpstr>Средний процент выполнения по  критерию К2 составил 71,11% </vt:lpstr>
      <vt:lpstr>Презентация PowerPoint</vt:lpstr>
      <vt:lpstr>Анализ работ показывает, что комментарий – самая сложная часть экзаменационного сочинения</vt:lpstr>
      <vt:lpstr>Одна из причин снижение 1 балла по критерию К3 – отсутствие конкретизированной, детализированной информации</vt:lpstr>
      <vt:lpstr>Научить учеников обосновывать собственное мнение — важная задача, которая развивает критическое мышление.</vt:lpstr>
      <vt:lpstr>Критерий 4 (фактическая точность речи)  Средний показатель фактической грамотности в этом году составил 92,25%.</vt:lpstr>
      <vt:lpstr>Критерий 6 (соблюдение этических норм)</vt:lpstr>
      <vt:lpstr> Показатели орфографической грамотности в 2025 году находятся на среднем уровне: процент выполнения задания составил 62%. </vt:lpstr>
      <vt:lpstr>Наиболее часто встречающиеся пунктуационные ошибки в экзаменационных работах следующие: </vt:lpstr>
      <vt:lpstr> Причины пунктуационных ошибок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 Obstinate</dc:creator>
  <cp:lastModifiedBy>Наталья Кузьмина</cp:lastModifiedBy>
  <cp:revision>203</cp:revision>
  <dcterms:created xsi:type="dcterms:W3CDTF">2021-05-07T08:34:05Z</dcterms:created>
  <dcterms:modified xsi:type="dcterms:W3CDTF">2025-10-27T12:00:55Z</dcterms:modified>
</cp:coreProperties>
</file>