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0" r:id="rId14"/>
    <p:sldId id="269" r:id="rId15"/>
    <p:sldId id="271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37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FDDAF7B-A0CA-B29B-9465-4C9051EE1C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7351395-CB63-8C1C-9ECB-116678ACCA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F04B4C0-2F3B-498F-0963-46FD5B7150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8C423-E5CF-4BA7-9A69-A188D03231D5}" type="datetimeFigureOut">
              <a:rPr lang="ru-RU" smtClean="0"/>
              <a:t>27.10.2025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F362E5D-A134-E8B5-4763-AC7271B33C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F5E6C6E-4E87-6E2D-6428-ECF6269A82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BF8FE-3C1A-493E-93DC-A6752B140A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5282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FDBEF5B-3774-4942-BD11-1327146DCE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E7A5A07-DE04-0FC8-6C21-199E09FEF7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02F2451-C4B9-A726-CE11-5E0C108D6A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8C423-E5CF-4BA7-9A69-A188D03231D5}" type="datetimeFigureOut">
              <a:rPr lang="ru-RU" smtClean="0"/>
              <a:t>27.10.2025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E3EEEC7-BE0E-6DDC-3B89-43F42E7E4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FF306B6-D5B1-7A3B-3AEF-BED7A6B28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BF8FE-3C1A-493E-93DC-A6752B140A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02200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99D3099E-46FC-0BE4-3A90-F3A2EBD4053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E41BC9B-89FC-FDDB-1596-B3F6DEFB9F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7392568-6EA2-73D6-0461-551D1134AE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8C423-E5CF-4BA7-9A69-A188D03231D5}" type="datetimeFigureOut">
              <a:rPr lang="ru-RU" smtClean="0"/>
              <a:t>27.10.2025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09877EC-4796-332D-D1E8-6D2625D9E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56FC9FF-DB31-7E79-9BA9-8C0B0C583A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BF8FE-3C1A-493E-93DC-A6752B140A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7084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1B6BA00-A77F-0F7F-0F46-0DF7C4667D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1C04CF8-EE66-DCDF-6407-973B001F9F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4869F6C-D587-714A-59E3-A4A6102E73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8C423-E5CF-4BA7-9A69-A188D03231D5}" type="datetimeFigureOut">
              <a:rPr lang="ru-RU" smtClean="0"/>
              <a:t>27.10.2025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33DBCE7-E3B1-E074-4C89-034259BCF1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7CAB329-9401-BBC1-474F-A810A0AC1F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BF8FE-3C1A-493E-93DC-A6752B140A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21730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449716-C63A-1E83-1A68-EA541578B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4EBE61E-A6CF-1D4F-E9CE-119A105D10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1CB6E83-D408-5E86-5C4E-B1531B31E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8C423-E5CF-4BA7-9A69-A188D03231D5}" type="datetimeFigureOut">
              <a:rPr lang="ru-RU" smtClean="0"/>
              <a:t>27.10.2025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7DB29B5-CFFB-BB87-699D-5E415C8F3C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DB57D07-26DF-4083-2E9F-58BA97269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BF8FE-3C1A-493E-93DC-A6752B140A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28580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868D011-0C29-E0C9-C5F2-BF334B4EF0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97D8EF1-FC06-9559-2032-763C47D1AC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1539A3B-8D6D-515C-F00F-0DDA6D5337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9F30B31-43A1-16CB-A039-56ACFA05FD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8C423-E5CF-4BA7-9A69-A188D03231D5}" type="datetimeFigureOut">
              <a:rPr lang="ru-RU" smtClean="0"/>
              <a:t>27.10.2025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2ED1601-4BEF-9971-BFDE-9FE42FF6BB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24159B2-E0E3-BBFE-413D-1B59E71EBF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BF8FE-3C1A-493E-93DC-A6752B140A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9708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0CF469C-9074-53A2-6E1B-3A1489D72B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5FF60F3-E98E-6668-1C1E-260C7C7B09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BA77DCE-F4E3-1C67-8AE6-4968AFB917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45B5DB2D-C5C9-AB11-C84B-9E3860318CF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E381E3BD-CB2A-ED37-C7D6-C3697F09E07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8EDC483D-4CCA-649C-BF6D-E46839E544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8C423-E5CF-4BA7-9A69-A188D03231D5}" type="datetimeFigureOut">
              <a:rPr lang="ru-RU" smtClean="0"/>
              <a:t>27.10.2025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9DD36331-C93D-F361-E968-27D218720A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DEDCEE0A-2A60-1CEE-DCD3-EA40EB3DF2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BF8FE-3C1A-493E-93DC-A6752B140A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44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40759C-0D8A-A823-A186-C1C8EE3CAD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D1CD766B-4E1A-C037-E01A-4F1BD377F6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8C423-E5CF-4BA7-9A69-A188D03231D5}" type="datetimeFigureOut">
              <a:rPr lang="ru-RU" smtClean="0"/>
              <a:t>27.10.2025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E940C8DD-63EB-6AFB-B1BE-D6FA20888C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2258EF11-F36E-0374-BC37-97813989F6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BF8FE-3C1A-493E-93DC-A6752B140A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6036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C384C619-519F-1D49-48D6-6B6151C971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8C423-E5CF-4BA7-9A69-A188D03231D5}" type="datetimeFigureOut">
              <a:rPr lang="ru-RU" smtClean="0"/>
              <a:t>27.10.2025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CFA9F8CA-EC63-F694-CF97-B82A583264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8278B32-B864-A19E-7FED-6100B7D692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BF8FE-3C1A-493E-93DC-A6752B140A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01762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39D4449-36D3-8E5B-6E6A-600E677BCD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0023DA5-6E69-40EB-77D9-FB5031C0DB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B22EE9F6-1E25-C685-3E77-FF9F8E2AFD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DD03D63-12D2-BBCA-6E4E-16EACF5D6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8C423-E5CF-4BA7-9A69-A188D03231D5}" type="datetimeFigureOut">
              <a:rPr lang="ru-RU" smtClean="0"/>
              <a:t>27.10.2025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A8B48B3-ECEF-B21E-A501-A2EA1928B3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B65EF12-99A1-5226-3BE3-F7C7BD3ABE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BF8FE-3C1A-493E-93DC-A6752B140A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42076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AD0E469-CB84-DA2B-3309-4120EE1DFD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429C908F-05C8-3094-D0F4-760ED954CD0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CA136BF-6F0D-3976-EEEC-5044251B9B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4EC2698-4F73-44E5-EA84-556BD330C3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38C423-E5CF-4BA7-9A69-A188D03231D5}" type="datetimeFigureOut">
              <a:rPr lang="ru-RU" smtClean="0"/>
              <a:t>27.10.2025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D52409C-EAFF-1F63-48F5-A15B3AFA7E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EAFD7ED-4184-E641-A3E8-6527923578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DBF8FE-3C1A-493E-93DC-A6752B140A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9934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4327AE2-C5B9-23B5-5CC9-E866B26D1E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881EC9A-FA11-B34B-2915-EC7830336A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69AA511-A0DD-29F1-73EB-F8870C6F90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38C423-E5CF-4BA7-9A69-A188D03231D5}" type="datetimeFigureOut">
              <a:rPr lang="ru-RU" smtClean="0"/>
              <a:t>27.10.2025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325BD9C-2FE7-E41B-BC95-C68F4C3F13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2B53692-E56A-1A83-367E-1B382333D04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DBF8FE-3C1A-493E-93DC-A6752B140A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05909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97F41A-2F2D-AF0B-12B0-ECEDD5CF8B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10267" y="377296"/>
            <a:ext cx="9144000" cy="2387600"/>
          </a:xfrm>
        </p:spPr>
        <p:txBody>
          <a:bodyPr>
            <a:normAutofit/>
          </a:bodyPr>
          <a:lstStyle/>
          <a:p>
            <a:r>
              <a:rPr lang="ru-RU" sz="4400" b="1" dirty="0"/>
              <a:t>Спорные вопросы при выполнении задания  № 5 ЕГЭ по литературе 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498B7D8E-BCC2-73BA-C87C-4F6D15B162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97399" y="3991505"/>
            <a:ext cx="6925733" cy="1655762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ru-RU" dirty="0"/>
              <a:t>                            </a:t>
            </a:r>
            <a:r>
              <a:rPr lang="ru-RU" dirty="0" err="1"/>
              <a:t>Афлятунова</a:t>
            </a:r>
            <a:r>
              <a:rPr lang="ru-RU" dirty="0"/>
              <a:t> Наталья Александровна,                            </a:t>
            </a:r>
          </a:p>
          <a:p>
            <a:pPr>
              <a:lnSpc>
                <a:spcPct val="100000"/>
              </a:lnSpc>
            </a:pPr>
            <a:r>
              <a:rPr lang="ru-RU" dirty="0"/>
              <a:t>         учитель высшей квалификационной категории</a:t>
            </a:r>
          </a:p>
          <a:p>
            <a:pPr>
              <a:lnSpc>
                <a:spcPct val="100000"/>
              </a:lnSpc>
            </a:pPr>
            <a:r>
              <a:rPr lang="ru-RU" dirty="0"/>
              <a:t>                     МАОУ «Гимназия № 3 в Академгородке»</a:t>
            </a:r>
          </a:p>
        </p:txBody>
      </p:sp>
    </p:spTree>
    <p:extLst>
      <p:ext uri="{BB962C8B-B14F-4D97-AF65-F5344CB8AC3E}">
        <p14:creationId xmlns:p14="http://schemas.microsoft.com/office/powerpoint/2010/main" val="24628651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1E1D63A-5F8E-9C4F-342F-2707E02FEB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Варианты отработки заданий 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804C7BEB-07D1-C298-26B5-7B2FA416DB5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47840262"/>
              </p:ext>
            </p:extLst>
          </p:nvPr>
        </p:nvGraphicFramePr>
        <p:xfrm>
          <a:off x="1240971" y="1690688"/>
          <a:ext cx="10112829" cy="4991235"/>
        </p:xfrm>
        <a:graphic>
          <a:graphicData uri="http://schemas.openxmlformats.org/drawingml/2006/table">
            <a:tbl>
              <a:tblPr firstRow="1" firstCol="1" bandRow="1"/>
              <a:tblGrid>
                <a:gridCol w="5055932">
                  <a:extLst>
                    <a:ext uri="{9D8B030D-6E8A-4147-A177-3AD203B41FA5}">
                      <a16:colId xmlns:a16="http://schemas.microsoft.com/office/drawing/2014/main" val="1591116305"/>
                    </a:ext>
                  </a:extLst>
                </a:gridCol>
                <a:gridCol w="5056897">
                  <a:extLst>
                    <a:ext uri="{9D8B030D-6E8A-4147-A177-3AD203B41FA5}">
                      <a16:colId xmlns:a16="http://schemas.microsoft.com/office/drawing/2014/main" val="3969736772"/>
                    </a:ext>
                  </a:extLst>
                </a:gridCol>
              </a:tblGrid>
              <a:tr h="50355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2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Произведение 1   (Название, автор)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2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Произведение 2   (Название, автор)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32460841"/>
                  </a:ext>
                </a:extLst>
              </a:tr>
              <a:tr h="176752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2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Пример 1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2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Пояснено, как каждый пример подкрепляет утверждение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2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Пример 1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2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Пояснено, как каждый пример подкрепляет утверждение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93139479"/>
                  </a:ext>
                </a:extLst>
              </a:tr>
              <a:tr h="176752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2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Пример 2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2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Пояснено, как каждый пример подкрепляет утверждение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2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Пример 2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2800" kern="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Пояснено, как каждый пример подкрепляет утверждение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29778673"/>
                  </a:ext>
                </a:extLst>
              </a:tr>
              <a:tr h="503554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RU" sz="2800" kern="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Общий вывод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9052301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AD98C33B-9A76-1690-95E3-E8FC34958C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-2525508" y="148718"/>
            <a:ext cx="17884685" cy="6723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8128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BE427C6-A2BA-6577-89F7-40A091B454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Варианты отработки написания сочинения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83BF7FA-5156-C9D1-6C6D-818F67370B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ru-RU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Вариант оформления работы 1</a:t>
            </a:r>
            <a:endParaRPr lang="ru-RU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ru-RU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А) Все утверждения с примерами к произведению №1. Пояснено, как Пояснено, как каждый пример подкрепляет утверждение </a:t>
            </a:r>
            <a:endParaRPr lang="ru-RU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ru-RU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Б) Все утверждения с примерами к произведению №2. Пояснено, как каждый пример подкрепляет утверждение </a:t>
            </a:r>
            <a:endParaRPr lang="ru-RU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ru-RU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В) вывод</a:t>
            </a:r>
            <a:endParaRPr lang="ru-RU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307351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F03CBE-FFB4-C9AA-F24F-9309610BF9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Вариант отработки написания сочинения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1262271-E176-342B-1FBF-AAE3B287D1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ru-RU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Вариант оформления работы 2</a:t>
            </a:r>
            <a:endParaRPr lang="ru-RU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ru-RU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А) Утверждение с примерами к произведениям №1 и №2. Пояснено, как каждый пример подкрепляет утверждение.</a:t>
            </a:r>
            <a:endParaRPr lang="ru-RU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ru-RU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Б) Утверждение с примерами к произведениям №1 и №2. Пояснено, как каждый пример подкрепляет утверждение. </a:t>
            </a:r>
            <a:endParaRPr lang="ru-RU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ru-RU" sz="2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В) вывод</a:t>
            </a:r>
            <a:endParaRPr lang="ru-RU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557373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F0B21CD-EF5A-95F5-BF83-8C17FF8667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Подведение итогов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7A14DBB-C6A5-49E6-D722-C64166BF7A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Умение работать с текстом на разном уровне</a:t>
            </a:r>
          </a:p>
          <a:p>
            <a:r>
              <a:rPr lang="ru-RU" dirty="0"/>
              <a:t>Очень низкий уровень знания текста, т.к. текст читается один раз, деталей не знают и не помнят.  Перечитывание только у тех детей, которым для поступление нужно очень много баллов они к текстам «приходят» несколько раз.</a:t>
            </a:r>
          </a:p>
          <a:p>
            <a:r>
              <a:rPr lang="ru-RU" dirty="0"/>
              <a:t>Очень трудно подбирать критерии для сопоставления в силу того, что нет знания деталей, подробностей, тут может помочь прием, называющийся «ромашка», «кисточка», «кластер». Предлагайте , к примеру, сбор всех деталей, которые придут на память, а потом «сортируйте»</a:t>
            </a:r>
          </a:p>
        </p:txBody>
      </p:sp>
    </p:spTree>
    <p:extLst>
      <p:ext uri="{BB962C8B-B14F-4D97-AF65-F5344CB8AC3E}">
        <p14:creationId xmlns:p14="http://schemas.microsoft.com/office/powerpoint/2010/main" val="24351580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DB82F70-D90F-1A77-911C-4AE5A1C262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0F64966-46CB-5001-08EC-91551A8714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80163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531EB0-E6AB-F972-9379-37F4F895A1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3249070-AA6E-62A7-9BF2-403EC2EAFF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68454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34A39CA-0C16-0E59-E3E3-8807900D7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Что проверяют на ЕГЭ по литературе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70DF554-AFEA-6754-73C6-FDC703CA07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Умение анализировать текст эпический, драматический, лирический</a:t>
            </a:r>
          </a:p>
          <a:p>
            <a:r>
              <a:rPr lang="ru-RU" dirty="0"/>
              <a:t>Умение анализировать эпизод текста</a:t>
            </a:r>
          </a:p>
          <a:p>
            <a:r>
              <a:rPr lang="ru-RU" dirty="0"/>
              <a:t>Умение  сравнивать и проводить параллели между текстами</a:t>
            </a:r>
          </a:p>
        </p:txBody>
      </p:sp>
    </p:spTree>
    <p:extLst>
      <p:ext uri="{BB962C8B-B14F-4D97-AF65-F5344CB8AC3E}">
        <p14:creationId xmlns:p14="http://schemas.microsoft.com/office/powerpoint/2010/main" val="13245756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FCCDB00-7E30-0C08-807D-ADFB435725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Задания 4.1 и 4.2 в ЕГЭ по литературе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F6298F5-699C-45EB-3E26-A2D6D44855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0744"/>
            <a:ext cx="10515600" cy="4796219"/>
          </a:xfrm>
        </p:spPr>
        <p:txBody>
          <a:bodyPr>
            <a:normAutofit fontScale="55000" lnSpcReduction="20000"/>
          </a:bodyPr>
          <a:lstStyle/>
          <a:p>
            <a:pPr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ru-RU" sz="2800" kern="0" dirty="0">
                <a:solidFill>
                  <a:srgbClr val="EE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NewRomanPSMT"/>
              </a:rPr>
              <a:t>2026</a:t>
            </a:r>
            <a:endParaRPr lang="ru-RU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ru-RU" sz="2800" kern="0" dirty="0">
                <a:solidFill>
                  <a:srgbClr val="EE0000"/>
                </a:solidFill>
                <a:effectLst/>
                <a:latin typeface="TimesNewRomanPSMT"/>
                <a:ea typeface="Calibri" panose="020F0502020204030204" pitchFamily="34" charset="0"/>
                <a:cs typeface="TimesNewRomanPSMT"/>
              </a:rPr>
              <a:t>4.1. Почему Аня и Варя настойчиво рекомендуют дядюшке молчать?</a:t>
            </a:r>
            <a:endParaRPr lang="ru-RU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ru-RU" sz="2800" kern="0" dirty="0">
                <a:solidFill>
                  <a:srgbClr val="EE0000"/>
                </a:solidFill>
                <a:effectLst/>
                <a:latin typeface="TimesNewRomanPSMT"/>
                <a:ea typeface="Calibri" panose="020F0502020204030204" pitchFamily="34" charset="0"/>
                <a:cs typeface="TimesNewRomanPSMT"/>
              </a:rPr>
              <a:t>4.2. Что мешает поверить обещаниям Гаева спасти имение?</a:t>
            </a:r>
            <a:endParaRPr lang="ru-RU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ru-RU" sz="2800" kern="0" dirty="0">
                <a:solidFill>
                  <a:srgbClr val="4472C4"/>
                </a:solidFill>
                <a:effectLst/>
                <a:latin typeface="TimesNewRomanPSMT"/>
                <a:ea typeface="Calibri" panose="020F0502020204030204" pitchFamily="34" charset="0"/>
                <a:cs typeface="TimesNewRomanPSMT"/>
              </a:rPr>
              <a:t> 2025</a:t>
            </a:r>
            <a:endParaRPr lang="ru-RU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ru-RU" sz="2800" kern="0" dirty="0">
                <a:solidFill>
                  <a:srgbClr val="4472C4"/>
                </a:solidFill>
                <a:effectLst/>
                <a:latin typeface="Calibri" panose="020F0502020204030204" pitchFamily="34" charset="0"/>
                <a:ea typeface="TimesNewRoman"/>
                <a:cs typeface="Calibri" panose="020F0502020204030204" pitchFamily="34" charset="0"/>
              </a:rPr>
              <a:t>4.1 . Как в приведённом фрагменте проявляется психологизм толстовской прозы?</a:t>
            </a:r>
            <a:endParaRPr lang="ru-RU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ru-RU" sz="2800" kern="0" dirty="0">
                <a:solidFill>
                  <a:srgbClr val="4472C4"/>
                </a:solidFill>
                <a:effectLst/>
                <a:latin typeface="Calibri" panose="020F0502020204030204" pitchFamily="34" charset="0"/>
                <a:ea typeface="TimesNewRoman"/>
                <a:cs typeface="Calibri" panose="020F0502020204030204" pitchFamily="34" charset="0"/>
              </a:rPr>
              <a:t>4.2. Какова общая атмосфера, царящая в семье старого графа?</a:t>
            </a:r>
            <a:endParaRPr lang="ru-RU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ru-RU" sz="2800" kern="0" dirty="0">
                <a:solidFill>
                  <a:srgbClr val="4472C4"/>
                </a:solidFill>
                <a:effectLst/>
                <a:latin typeface="Calibri" panose="020F0502020204030204" pitchFamily="34" charset="0"/>
                <a:ea typeface="TimesNewRoman"/>
                <a:cs typeface="Calibri" panose="020F0502020204030204" pitchFamily="34" charset="0"/>
              </a:rPr>
              <a:t> </a:t>
            </a:r>
            <a:r>
              <a:rPr lang="ru-RU" sz="2800" kern="0" dirty="0">
                <a:solidFill>
                  <a:srgbClr val="385723"/>
                </a:solidFill>
                <a:effectLst/>
                <a:latin typeface="Calibri" panose="020F0502020204030204" pitchFamily="34" charset="0"/>
                <a:ea typeface="TimesNewRoman"/>
                <a:cs typeface="Calibri" panose="020F0502020204030204" pitchFamily="34" charset="0"/>
              </a:rPr>
              <a:t>2024</a:t>
            </a:r>
            <a:endParaRPr lang="ru-RU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ru-RU" sz="2800" kern="0" dirty="0">
                <a:solidFill>
                  <a:srgbClr val="385723"/>
                </a:solidFill>
                <a:effectLst/>
                <a:latin typeface="Calibri" panose="020F0502020204030204" pitchFamily="34" charset="0"/>
                <a:ea typeface="TimesNewRoman"/>
                <a:cs typeface="Calibri" panose="020F0502020204030204" pitchFamily="34" charset="0"/>
              </a:rPr>
              <a:t>4.1. Как в приведённой сцене представлен тип героя, получивший у А.Н. Островского определение «самодур»?</a:t>
            </a:r>
            <a:endParaRPr lang="ru-RU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ru-RU" sz="2800" kern="0" dirty="0">
                <a:solidFill>
                  <a:srgbClr val="385723"/>
                </a:solidFill>
                <a:effectLst/>
                <a:latin typeface="Calibri" panose="020F0502020204030204" pitchFamily="34" charset="0"/>
                <a:ea typeface="TimesNewRoman"/>
                <a:cs typeface="Calibri" panose="020F0502020204030204" pitchFamily="34" charset="0"/>
              </a:rPr>
              <a:t>4.2. Критик Н.А. Добролюбов назвал город Калинов и его обитателей «тёмным царством». Как эта оценка соотносится с содержанием  приведённого фрагмента?</a:t>
            </a:r>
            <a:endParaRPr lang="ru-RU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269782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11FF72E-5588-5F1B-0CA3-12F6DB8367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Задание №5 ЕГЭ по литературе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3589F6C-C134-725B-3856-9422B550B6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ru-RU" sz="2800" b="1" i="1" kern="0" dirty="0">
                <a:effectLst/>
                <a:latin typeface="TimesNewRomanPS-BoldItalicMT"/>
                <a:ea typeface="Calibri" panose="020F0502020204030204" pitchFamily="34" charset="0"/>
                <a:cs typeface="TimesNewRomanPS-BoldItalicMT"/>
              </a:rPr>
              <a:t>При написании развёрнутых ответов на задания 4 и 5 не искажайте авторской позиции, приводите конкретные примеры из текста произведений (обращайтесь к образам, </a:t>
            </a:r>
            <a:r>
              <a:rPr lang="ru-RU" sz="2800" b="1" i="1" kern="0" dirty="0" err="1">
                <a:effectLst/>
                <a:latin typeface="TimesNewRomanPS-BoldItalicMT"/>
                <a:ea typeface="Calibri" panose="020F0502020204030204" pitchFamily="34" charset="0"/>
                <a:cs typeface="TimesNewRomanPS-BoldItalicMT"/>
              </a:rPr>
              <a:t>микротемам</a:t>
            </a:r>
            <a:r>
              <a:rPr lang="ru-RU" sz="2800" b="1" i="1" kern="0" dirty="0">
                <a:effectLst/>
                <a:latin typeface="TimesNewRomanPS-BoldItalicMT"/>
                <a:ea typeface="Calibri" panose="020F0502020204030204" pitchFamily="34" charset="0"/>
                <a:cs typeface="TimesNewRomanPS-BoldItalicMT"/>
              </a:rPr>
              <a:t>, деталям и т.п.),</a:t>
            </a:r>
            <a:endParaRPr lang="ru-RU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ru-RU" sz="2800" b="1" i="1" kern="0" dirty="0">
                <a:effectLst/>
                <a:latin typeface="TimesNewRomanPS-BoldItalicMT"/>
                <a:ea typeface="Calibri" panose="020F0502020204030204" pitchFamily="34" charset="0"/>
                <a:cs typeface="TimesNewRomanPS-BoldItalicMT"/>
              </a:rPr>
              <a:t>не допускайте фактических и логических ошибок; соблюдайте нормы литературной письменной речи, записывайте ответы аккуратно и разборчиво (примерный объём каждого ответа – 5–10 предложений).</a:t>
            </a:r>
            <a:endParaRPr lang="ru-RU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ru-RU" sz="2800" b="1" i="1" kern="0" dirty="0">
                <a:effectLst/>
                <a:latin typeface="TimesNewRomanPS-BoldItalicMT"/>
                <a:ea typeface="Calibri" panose="020F0502020204030204" pitchFamily="34" charset="0"/>
                <a:cs typeface="TimesNewRomanPS-BoldItalicMT"/>
              </a:rPr>
              <a:t>Выберите ОДНО из заданий: 4.1 или 4.2. В бланк ответов № 2 запишите  его номер и прямой связный ответ:</a:t>
            </a:r>
            <a:endParaRPr lang="ru-RU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ru-RU" sz="2800" b="1" i="1" kern="0" dirty="0">
                <a:effectLst/>
                <a:latin typeface="TimesNewRomanPS-BoldItalicMT"/>
                <a:ea typeface="Calibri" panose="020F0502020204030204" pitchFamily="34" charset="0"/>
                <a:cs typeface="TimesNewRomanPS-BoldItalicMT"/>
              </a:rPr>
              <a:t>– отвечая на вопрос задания, сформулируйте утверждение,</a:t>
            </a:r>
            <a:endParaRPr lang="ru-RU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ru-RU" sz="2800" b="1" i="1" kern="0" dirty="0">
                <a:effectLst/>
                <a:latin typeface="TimesNewRomanPS-BoldItalicMT"/>
                <a:ea typeface="Calibri" panose="020F0502020204030204" pitchFamily="34" charset="0"/>
                <a:cs typeface="TimesNewRomanPS-BoldItalicMT"/>
              </a:rPr>
              <a:t>– приведите пример из предложенного фрагмента текста,</a:t>
            </a:r>
            <a:endParaRPr lang="ru-RU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ru-RU" sz="2800" b="1" i="1" kern="0" dirty="0">
                <a:effectLst/>
                <a:latin typeface="TimesNewRomanPS-BoldItalicMT"/>
                <a:ea typeface="Calibri" panose="020F0502020204030204" pitchFamily="34" charset="0"/>
                <a:cs typeface="TimesNewRomanPS-BoldItalicMT"/>
              </a:rPr>
              <a:t>подкрепляющий Ваше утверждение,</a:t>
            </a:r>
            <a:endParaRPr lang="ru-RU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ru-RU" sz="2800" b="1" i="1" kern="0" dirty="0">
                <a:effectLst/>
                <a:latin typeface="TimesNewRomanPS-BoldItalicMT"/>
                <a:ea typeface="Calibri" panose="020F0502020204030204" pitchFamily="34" charset="0"/>
                <a:cs typeface="TimesNewRomanPS-BoldItalicMT"/>
              </a:rPr>
              <a:t>– поясните, как приведённый пример подкрепляет Ваше утверждение.</a:t>
            </a:r>
            <a:endParaRPr lang="ru-RU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532946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E29BF85-FF94-C0CB-06D5-FFD6144558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Оформление задания №5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51D105D-2D74-C521-9BE0-C8B3153203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ru-RU" sz="2800" b="1" i="1" kern="0" dirty="0">
                <a:effectLst/>
                <a:latin typeface="TimesNewRomanPS-BoldItalicMT"/>
                <a:ea typeface="Calibri" panose="020F0502020204030204" pitchFamily="34" charset="0"/>
                <a:cs typeface="TimesNewRomanPS-BoldItalicMT"/>
              </a:rPr>
              <a:t>В БЛАНК ОТВЕТОВ № 2 запишите номер задания 5.</a:t>
            </a:r>
            <a:endParaRPr lang="ru-RU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ru-RU" sz="2800" b="1" i="1" kern="0" dirty="0">
                <a:effectLst/>
                <a:latin typeface="TimesNewRomanPS-BoldItalicMT"/>
                <a:ea typeface="Calibri" panose="020F0502020204030204" pitchFamily="34" charset="0"/>
                <a:cs typeface="TimesNewRomanPS-BoldItalicMT"/>
              </a:rPr>
              <a:t>Сопоставьте приведённый фрагмент произведения (допустимо обращение и к другим эпизодам, если это указано в формулировке задания) с названным в задании произведением.</a:t>
            </a:r>
            <a:endParaRPr lang="ru-RU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ru-RU" sz="2800" b="1" i="1" kern="0" dirty="0">
                <a:effectLst/>
                <a:latin typeface="TimesNewRomanPS-BoldItalicMT"/>
                <a:ea typeface="Calibri" panose="020F0502020204030204" pitchFamily="34" charset="0"/>
                <a:cs typeface="TimesNewRomanPS-BoldItalicMT"/>
              </a:rPr>
              <a:t>Запишите прямой связный ответ:</a:t>
            </a:r>
            <a:endParaRPr lang="ru-RU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ru-RU" sz="2800" b="1" i="1" kern="0" dirty="0">
                <a:effectLst/>
                <a:latin typeface="TimesNewRomanPS-BoldItalicMT"/>
                <a:ea typeface="Calibri" panose="020F0502020204030204" pitchFamily="34" charset="0"/>
                <a:cs typeface="TimesNewRomanPS-BoldItalicMT"/>
              </a:rPr>
              <a:t>– отвечая на вопрос задания, сформулируйте утверждение (укажите</a:t>
            </a:r>
            <a:endParaRPr lang="ru-RU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ru-RU" sz="2800" b="1" i="1" kern="0" dirty="0">
                <a:effectLst/>
                <a:latin typeface="TimesNewRomanPS-BoldItalicMT"/>
                <a:ea typeface="Calibri" panose="020F0502020204030204" pitchFamily="34" charset="0"/>
                <a:cs typeface="TimesNewRomanPS-BoldItalicMT"/>
              </a:rPr>
              <a:t>сходство ИЛИ различие обоих произведений в зависимости от формулировки задания),</a:t>
            </a:r>
            <a:endParaRPr lang="ru-RU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ru-RU" sz="2800" b="1" i="1" kern="0" dirty="0">
                <a:effectLst/>
                <a:latin typeface="TimesNewRomanPS-BoldItalicMT"/>
                <a:ea typeface="Calibri" panose="020F0502020204030204" pitchFamily="34" charset="0"/>
                <a:cs typeface="TimesNewRomanPS-BoldItalicMT"/>
              </a:rPr>
              <a:t>– приведите минимум по одному примеру из каждого произведения,</a:t>
            </a:r>
            <a:endParaRPr lang="ru-RU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ru-RU" sz="2800" b="1" i="1" kern="0" dirty="0">
                <a:effectLst/>
                <a:latin typeface="TimesNewRomanPS-BoldItalicMT"/>
                <a:ea typeface="Calibri" panose="020F0502020204030204" pitchFamily="34" charset="0"/>
                <a:cs typeface="TimesNewRomanPS-BoldItalicMT"/>
              </a:rPr>
              <a:t>подкрепляющему Ваше утверждение,</a:t>
            </a:r>
            <a:endParaRPr lang="ru-RU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ru-RU" sz="2800" b="1" i="1" kern="0" dirty="0">
                <a:effectLst/>
                <a:latin typeface="TimesNewRomanPS-BoldItalicMT"/>
                <a:ea typeface="Calibri" panose="020F0502020204030204" pitchFamily="34" charset="0"/>
                <a:cs typeface="TimesNewRomanPS-BoldItalicMT"/>
              </a:rPr>
              <a:t>– поясните, как приведённые примеры подкрепляют Ваше утверждение.</a:t>
            </a:r>
            <a:endParaRPr lang="ru-RU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698595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D9A1425-12F1-E066-FBF9-DDB0D39F99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Варианты формулировок заданий ОГЭ №5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19CF6FD-2E9B-FC22-50AD-D334CED64E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ru-RU" sz="2800" kern="0" dirty="0">
                <a:solidFill>
                  <a:srgbClr val="EE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NewRomanPSMT"/>
              </a:rPr>
              <a:t> </a:t>
            </a:r>
            <a:r>
              <a:rPr lang="ru-RU" sz="2900" kern="0" dirty="0">
                <a:solidFill>
                  <a:srgbClr val="EE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Опираясь на приведённый фрагмент произведения (и/или другие эпизоды), </a:t>
            </a:r>
            <a:r>
              <a:rPr lang="ru-RU" sz="2900" b="1" kern="0" dirty="0">
                <a:solidFill>
                  <a:srgbClr val="EE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сопоставьте образ Гаева с образом Обломова </a:t>
            </a:r>
            <a:r>
              <a:rPr lang="ru-RU" sz="2900" kern="0" dirty="0">
                <a:solidFill>
                  <a:srgbClr val="EE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из одноимённого романа И.А. Гончарова. </a:t>
            </a:r>
            <a:r>
              <a:rPr lang="ru-RU" sz="2900" b="1" kern="0" dirty="0">
                <a:solidFill>
                  <a:srgbClr val="EE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Что внутренне сближает этих героев</a:t>
            </a:r>
            <a:r>
              <a:rPr lang="ru-RU" sz="2900" kern="0" dirty="0">
                <a:solidFill>
                  <a:srgbClr val="EE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?</a:t>
            </a:r>
          </a:p>
          <a:p>
            <a:pPr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ru-RU" sz="2900" kern="0" dirty="0">
                <a:solidFill>
                  <a:srgbClr val="4472C4"/>
                </a:solidFill>
                <a:effectLst/>
                <a:latin typeface="Arial" panose="020B0604020202020204" pitchFamily="34" charset="0"/>
                <a:ea typeface="TimesNewRoman"/>
                <a:cs typeface="Arial" panose="020B0604020202020204" pitchFamily="34" charset="0"/>
              </a:rPr>
              <a:t>Опираясь на приведённый фрагмент произведения (и/или другие эпизоды), </a:t>
            </a:r>
            <a:r>
              <a:rPr lang="ru-RU" sz="2900" b="1" kern="0" dirty="0">
                <a:solidFill>
                  <a:srgbClr val="4472C4"/>
                </a:solidFill>
                <a:effectLst/>
                <a:latin typeface="Arial" panose="020B0604020202020204" pitchFamily="34" charset="0"/>
                <a:ea typeface="TimesNewRoman"/>
                <a:cs typeface="Arial" panose="020B0604020202020204" pitchFamily="34" charset="0"/>
              </a:rPr>
              <a:t>сопоставьте образ Наташи с образом Татьяны Лариной </a:t>
            </a:r>
            <a:r>
              <a:rPr lang="ru-RU" sz="2900" kern="0" dirty="0">
                <a:solidFill>
                  <a:srgbClr val="4472C4"/>
                </a:solidFill>
                <a:effectLst/>
                <a:latin typeface="Arial" panose="020B0604020202020204" pitchFamily="34" charset="0"/>
                <a:ea typeface="TimesNewRoman"/>
                <a:cs typeface="Arial" panose="020B0604020202020204" pitchFamily="34" charset="0"/>
              </a:rPr>
              <a:t>из романа А.С. Пушкина «Евгений Онегин». В чём </a:t>
            </a:r>
            <a:r>
              <a:rPr lang="ru-RU" sz="2900" b="1" kern="0" dirty="0">
                <a:solidFill>
                  <a:srgbClr val="4472C4"/>
                </a:solidFill>
                <a:effectLst/>
                <a:latin typeface="Arial" panose="020B0604020202020204" pitchFamily="34" charset="0"/>
                <a:ea typeface="TimesNewRoman"/>
                <a:cs typeface="Arial" panose="020B0604020202020204" pitchFamily="34" charset="0"/>
              </a:rPr>
              <a:t>различие натур двух героинь</a:t>
            </a:r>
            <a:r>
              <a:rPr lang="ru-RU" sz="2900" kern="0" dirty="0">
                <a:solidFill>
                  <a:srgbClr val="4472C4"/>
                </a:solidFill>
                <a:effectLst/>
                <a:latin typeface="Arial" panose="020B0604020202020204" pitchFamily="34" charset="0"/>
                <a:ea typeface="TimesNewRoman"/>
                <a:cs typeface="Arial" panose="020B0604020202020204" pitchFamily="34" charset="0"/>
              </a:rPr>
              <a:t>, проявляющееся в их взаимоотношениях с родными?</a:t>
            </a:r>
            <a:endParaRPr lang="ru-RU" sz="29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ru-RU" sz="2900" kern="0" dirty="0">
                <a:solidFill>
                  <a:srgbClr val="4472C4"/>
                </a:solidFill>
                <a:effectLst/>
                <a:latin typeface="Arial" panose="020B0604020202020204" pitchFamily="34" charset="0"/>
                <a:ea typeface="TimesNewRoman"/>
                <a:cs typeface="Arial" panose="020B0604020202020204" pitchFamily="34" charset="0"/>
              </a:rPr>
              <a:t>Опираясь на приведённый фрагмент, сопоставьте </a:t>
            </a:r>
            <a:r>
              <a:rPr lang="ru-RU" sz="2900" b="1" kern="0" dirty="0">
                <a:solidFill>
                  <a:srgbClr val="4472C4"/>
                </a:solidFill>
                <a:effectLst/>
                <a:latin typeface="Arial" panose="020B0604020202020204" pitchFamily="34" charset="0"/>
                <a:ea typeface="TimesNewRoman"/>
                <a:cs typeface="Arial" panose="020B0604020202020204" pitchFamily="34" charset="0"/>
              </a:rPr>
              <a:t>образ Наташи с образом Ани Раневской </a:t>
            </a:r>
            <a:r>
              <a:rPr lang="ru-RU" sz="2900" kern="0" dirty="0">
                <a:solidFill>
                  <a:srgbClr val="4472C4"/>
                </a:solidFill>
                <a:effectLst/>
                <a:latin typeface="Arial" panose="020B0604020202020204" pitchFamily="34" charset="0"/>
                <a:ea typeface="TimesNewRoman"/>
                <a:cs typeface="Arial" panose="020B0604020202020204" pitchFamily="34" charset="0"/>
              </a:rPr>
              <a:t>из пьесы А.П. Чехова «Вишневый сад». Что </a:t>
            </a:r>
            <a:r>
              <a:rPr lang="ru-RU" sz="2900" b="1" kern="0" dirty="0">
                <a:solidFill>
                  <a:srgbClr val="4472C4"/>
                </a:solidFill>
                <a:effectLst/>
                <a:latin typeface="Arial" panose="020B0604020202020204" pitchFamily="34" charset="0"/>
                <a:ea typeface="TimesNewRoman"/>
                <a:cs typeface="Arial" panose="020B0604020202020204" pitchFamily="34" charset="0"/>
              </a:rPr>
              <a:t>сближает двух юных героинь</a:t>
            </a:r>
            <a:endParaRPr lang="ru-RU" sz="29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ru-RU" sz="2900" b="1" kern="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r>
              <a:rPr lang="ru-RU" sz="2900" kern="0" dirty="0">
                <a:solidFill>
                  <a:srgbClr val="385723"/>
                </a:solidFill>
                <a:effectLst/>
                <a:latin typeface="Arial" panose="020B0604020202020204" pitchFamily="34" charset="0"/>
                <a:ea typeface="TimesNewRoman"/>
                <a:cs typeface="Arial" panose="020B0604020202020204" pitchFamily="34" charset="0"/>
              </a:rPr>
              <a:t>Назовите произведение отечественной или зарубежной литературы (с указанием автора), в котором представлен герой с деспотичным характером. В чём схожи (или чем различаются) персонаж выбранного Вами произведения и Савёл </a:t>
            </a:r>
            <a:r>
              <a:rPr lang="ru-RU" sz="2900" kern="0" dirty="0" err="1">
                <a:solidFill>
                  <a:srgbClr val="385723"/>
                </a:solidFill>
                <a:effectLst/>
                <a:latin typeface="Arial" panose="020B0604020202020204" pitchFamily="34" charset="0"/>
                <a:ea typeface="TimesNewRoman"/>
                <a:cs typeface="Arial" panose="020B0604020202020204" pitchFamily="34" charset="0"/>
              </a:rPr>
              <a:t>Покофьевич</a:t>
            </a:r>
            <a:r>
              <a:rPr lang="ru-RU" sz="2900" kern="0" dirty="0">
                <a:solidFill>
                  <a:srgbClr val="385723"/>
                </a:solidFill>
                <a:effectLst/>
                <a:latin typeface="Arial" panose="020B0604020202020204" pitchFamily="34" charset="0"/>
                <a:ea typeface="TimesNewRoman"/>
                <a:cs typeface="Arial" panose="020B0604020202020204" pitchFamily="34" charset="0"/>
              </a:rPr>
              <a:t> Дикой?</a:t>
            </a:r>
            <a:endParaRPr lang="ru-RU" sz="29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800"/>
              </a:spcAft>
              <a:buNone/>
            </a:pPr>
            <a:r>
              <a:rPr lang="ru-RU" sz="2900" kern="0" dirty="0">
                <a:solidFill>
                  <a:srgbClr val="385723"/>
                </a:solidFill>
                <a:effectLst/>
                <a:latin typeface="Arial" panose="020B0604020202020204" pitchFamily="34" charset="0"/>
                <a:ea typeface="TimesNewRoman"/>
                <a:cs typeface="Arial" panose="020B0604020202020204" pitchFamily="34" charset="0"/>
              </a:rPr>
              <a:t>Назовите произведение отечественной литературы XVIII – первой половины XIX в. (с указанием автора), в котором изображён мир семейных отношений. В чём схожи (или чем различаются) взаимоотношения персонажей в выбранном Вами произведении и в приведённом фрагменте</a:t>
            </a:r>
            <a:endParaRPr lang="ru-RU" sz="29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506423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F51B96-9B63-A03F-A05D-44E53E062A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Критерии проверки  №5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DE6E7AF-C07A-A31E-C214-316536B3ED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1080" y="1798193"/>
            <a:ext cx="10515600" cy="4351338"/>
          </a:xfrm>
        </p:spPr>
        <p:txBody>
          <a:bodyPr>
            <a:normAutofit fontScale="47500" lnSpcReduction="20000"/>
          </a:bodyPr>
          <a:lstStyle/>
          <a:p>
            <a:pPr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ru-RU" sz="29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К1. Указание сходства/различия</a:t>
            </a:r>
          </a:p>
          <a:p>
            <a:pPr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ru-RU" sz="2900" kern="100" dirty="0">
                <a:solidFill>
                  <a:srgbClr val="4472C4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 </a:t>
            </a:r>
            <a:r>
              <a:rPr lang="ru-RU" sz="29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Сформулировано утверждение, в котором верно указано сходство/различие произведений в соответствии с заданным направлением сопоставительного анализа1, авторская позиция не искажена</a:t>
            </a:r>
          </a:p>
          <a:p>
            <a:pPr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ru-RU" sz="29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 Сходство/различие произведений не указано или указано не в соответствии с заданным направлением сопоставительного анализа2, И/ИЛИ искажена авторская позиция одного или двух произведений</a:t>
            </a:r>
          </a:p>
          <a:p>
            <a:pPr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ru-RU" sz="29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К2. Привлечение текстов произведений при сопоставлении </a:t>
            </a:r>
          </a:p>
          <a:p>
            <a:pPr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ru-RU" sz="29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Требования к ответу (учитываются по критерию К2)</a:t>
            </a:r>
          </a:p>
          <a:p>
            <a:pPr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ru-RU" sz="29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Приведено </a:t>
            </a:r>
            <a:r>
              <a:rPr lang="ru-RU" sz="29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из каждого произведения минимум по одному примеру</a:t>
            </a:r>
            <a:r>
              <a:rPr lang="ru-RU" sz="29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подкрепляющему утверждение.</a:t>
            </a:r>
          </a:p>
          <a:p>
            <a:pPr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ru-RU" sz="29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Пояснено</a:t>
            </a:r>
            <a:r>
              <a:rPr lang="ru-RU" sz="29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как </a:t>
            </a:r>
            <a:r>
              <a:rPr lang="ru-RU" sz="29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каждый приведённый пример подкрепляет утверждение. Указания по оцениванию ответа на задание 10 по критерию К2</a:t>
            </a:r>
          </a:p>
          <a:p>
            <a:pPr algn="just">
              <a:lnSpc>
                <a:spcPct val="115000"/>
              </a:lnSpc>
              <a:spcAft>
                <a:spcPts val="800"/>
              </a:spcAft>
              <a:buNone/>
            </a:pPr>
            <a:r>
              <a:rPr lang="ru-RU" sz="2900" kern="100" dirty="0">
                <a:solidFill>
                  <a:srgbClr val="C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Если в ответе на задание 10 не названо выбранное стихотворение или не указан его автор, то по критерию К2 выставляется не более 1 балла.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404293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E2D3B57-660A-B14B-3B8C-68D575B0A0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Требования к ответу по К2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C008D38-5F44-0D73-39DA-A56883DE05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l"/>
            <a:r>
              <a:rPr lang="ru-RU" sz="2800" b="1" i="1" u="none" strike="noStrike" baseline="0" dirty="0">
                <a:latin typeface="TimesNewRomanPS-BoldItalicMT"/>
              </a:rPr>
              <a:t>Требования к ответу (учитываются по критерию К2)</a:t>
            </a:r>
          </a:p>
          <a:p>
            <a:pPr algn="l"/>
            <a:r>
              <a:rPr lang="ru-RU" sz="2800" b="0" i="1" u="none" strike="noStrike" baseline="0" dirty="0">
                <a:latin typeface="TimesNewRomanPS-ItalicMT"/>
              </a:rPr>
              <a:t>1. Приведено </a:t>
            </a:r>
            <a:r>
              <a:rPr lang="ru-RU" sz="2800" b="1" i="1" u="none" strike="noStrike" baseline="0" dirty="0">
                <a:latin typeface="TimesNewRomanPS-BoldItalicMT"/>
              </a:rPr>
              <a:t>из каждого произведения </a:t>
            </a:r>
            <a:r>
              <a:rPr lang="ru-RU" sz="2800" b="0" i="1" u="none" strike="noStrike" baseline="0" dirty="0">
                <a:latin typeface="TimesNewRomanPS-ItalicMT"/>
              </a:rPr>
              <a:t>минимум </a:t>
            </a:r>
            <a:r>
              <a:rPr lang="ru-RU" sz="2800" b="1" i="1" u="none" strike="noStrike" baseline="0" dirty="0">
                <a:latin typeface="TimesNewRomanPS-BoldItalicMT"/>
              </a:rPr>
              <a:t>по одному примеру</a:t>
            </a:r>
            <a:r>
              <a:rPr lang="ru-RU" sz="2800" b="0" i="1" u="none" strike="noStrike" baseline="0" dirty="0">
                <a:latin typeface="TimesNewRomanPS-ItalicMT"/>
              </a:rPr>
              <a:t>,</a:t>
            </a:r>
          </a:p>
          <a:p>
            <a:pPr algn="l"/>
            <a:r>
              <a:rPr lang="ru-RU" sz="2800" b="0" i="1" u="none" strike="noStrike" baseline="0" dirty="0">
                <a:latin typeface="TimesNewRomanPS-ItalicMT"/>
              </a:rPr>
              <a:t>подкрепляющему утверждение.</a:t>
            </a:r>
          </a:p>
          <a:p>
            <a:pPr algn="l"/>
            <a:r>
              <a:rPr lang="ru-RU" sz="2800" b="0" i="1" u="none" strike="noStrike" baseline="0" dirty="0">
                <a:latin typeface="TimesNewRomanPS-ItalicMT"/>
              </a:rPr>
              <a:t>2. </a:t>
            </a:r>
            <a:r>
              <a:rPr lang="ru-RU" sz="2800" b="1" i="1" u="none" strike="noStrike" baseline="0" dirty="0">
                <a:latin typeface="TimesNewRomanPS-BoldItalicMT"/>
              </a:rPr>
              <a:t>Пояснено, </a:t>
            </a:r>
            <a:r>
              <a:rPr lang="ru-RU" sz="2800" b="0" i="1" u="none" strike="noStrike" baseline="0" dirty="0">
                <a:latin typeface="TimesNewRomanPS-ItalicMT"/>
              </a:rPr>
              <a:t>как каждый приведённый пример подкрепляет утверждение.</a:t>
            </a:r>
          </a:p>
          <a:p>
            <a:pPr algn="l"/>
            <a:r>
              <a:rPr lang="ru-RU" sz="2800" b="1" i="1" u="none" strike="noStrike" baseline="0" dirty="0">
                <a:latin typeface="TimesNewRomanPS-BoldItalicMT"/>
              </a:rPr>
              <a:t>Указания по оцениванию ответа на задание 10 по критерию К2</a:t>
            </a:r>
          </a:p>
          <a:p>
            <a:pPr algn="l"/>
            <a:r>
              <a:rPr lang="ru-RU" sz="2800" b="0" i="1" u="none" strike="noStrike" baseline="0" dirty="0">
                <a:latin typeface="TimesNewRomanPS-ItalicMT"/>
              </a:rPr>
              <a:t>Если в ответе на </a:t>
            </a:r>
            <a:r>
              <a:rPr lang="ru-RU" sz="2800" b="1" i="1" u="none" strike="noStrike" baseline="0" dirty="0">
                <a:latin typeface="TimesNewRomanPS-BoldItalicMT"/>
              </a:rPr>
              <a:t>задание 10 </a:t>
            </a:r>
            <a:r>
              <a:rPr lang="ru-RU" sz="2800" b="0" i="1" u="none" strike="noStrike" baseline="0" dirty="0">
                <a:latin typeface="TimesNewRomanPS-ItalicMT"/>
              </a:rPr>
              <a:t>не названо выбранное стихотворение </a:t>
            </a:r>
            <a:r>
              <a:rPr lang="ru-RU" sz="2800" b="1" i="1" u="none" strike="noStrike" baseline="0" dirty="0">
                <a:latin typeface="TimesNewRomanPS-BoldItalicMT"/>
              </a:rPr>
              <a:t>или </a:t>
            </a:r>
            <a:r>
              <a:rPr lang="ru-RU" sz="2800" b="0" i="1" u="none" strike="noStrike" baseline="0" dirty="0">
                <a:latin typeface="TimesNewRomanPS-ItalicMT"/>
              </a:rPr>
              <a:t>не</a:t>
            </a:r>
          </a:p>
          <a:p>
            <a:pPr algn="l"/>
            <a:r>
              <a:rPr lang="ru-RU" sz="2800" b="0" i="1" u="none" strike="noStrike" baseline="0" dirty="0">
                <a:latin typeface="TimesNewRomanPS-ItalicMT"/>
              </a:rPr>
              <a:t>указан его автор, то по </a:t>
            </a:r>
            <a:r>
              <a:rPr lang="ru-RU" sz="2800" b="1" i="1" u="none" strike="noStrike" baseline="0" dirty="0">
                <a:latin typeface="TimesNewRomanPS-BoldItalicMT"/>
              </a:rPr>
              <a:t>критерию К2 </a:t>
            </a:r>
            <a:r>
              <a:rPr lang="ru-RU" sz="2800" b="0" i="1" u="none" strike="noStrike" baseline="0" dirty="0">
                <a:latin typeface="TimesNewRomanPS-ItalicMT"/>
              </a:rPr>
              <a:t>выставляется </a:t>
            </a:r>
            <a:r>
              <a:rPr lang="ru-RU" sz="2800" b="1" i="1" u="none" strike="noStrike" baseline="0" dirty="0">
                <a:latin typeface="TimesNewRomanPS-BoldItalicMT"/>
              </a:rPr>
              <a:t>не более 1 балла</a:t>
            </a:r>
            <a:r>
              <a:rPr lang="ru-RU" sz="2800" b="0" i="1" u="none" strike="noStrike" baseline="0" dirty="0">
                <a:latin typeface="TimesNewRomanPS-ItalicMT"/>
              </a:rPr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218744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44EE54D-F1B5-08EB-E602-0AC7BFF330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На что обращаем внимание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8FB9B72-AE23-7393-5666-4654687F25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/>
            <a:r>
              <a:rPr lang="ru-RU" dirty="0">
                <a:latin typeface="TimesNewRomanPSMT"/>
              </a:rPr>
              <a:t>1.   </a:t>
            </a:r>
            <a:r>
              <a:rPr lang="ru-RU" b="0" i="0" u="none" strike="noStrike" baseline="0" dirty="0">
                <a:latin typeface="TimesNewRomanPSMT"/>
              </a:rPr>
              <a:t>Направление сопоставительного анализа задано в формулировке задания: указаны объекты сопоставления, дана установка на выявление сходства или различия произведений.</a:t>
            </a:r>
          </a:p>
          <a:p>
            <a:pPr algn="l"/>
            <a:r>
              <a:rPr lang="ru-RU" b="0" i="0" u="none" strike="noStrike" baseline="0" dirty="0">
                <a:latin typeface="TimesNewRomanPSMT"/>
              </a:rPr>
              <a:t>2.  Несоответствие заданному направлению сопоставительного анализа может проявляться по-разному.</a:t>
            </a:r>
          </a:p>
          <a:p>
            <a:pPr algn="l"/>
            <a:r>
              <a:rPr lang="ru-RU" b="0" i="0" u="none" strike="noStrike" baseline="0" dirty="0">
                <a:latin typeface="TimesNewRomanPSMT"/>
              </a:rPr>
              <a:t> Например, сопоставлены не те объекты, которые указаны в задании; выявлены только различия, а задание  требовало  выявить сходство, или выявлено только сходство вместо требуемых различий.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3790576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1106</Words>
  <Application>Microsoft Office PowerPoint</Application>
  <PresentationFormat>Широкоэкранный</PresentationFormat>
  <Paragraphs>88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2" baseType="lpstr">
      <vt:lpstr>Arial</vt:lpstr>
      <vt:lpstr>Calibri</vt:lpstr>
      <vt:lpstr>Calibri Light</vt:lpstr>
      <vt:lpstr>TimesNewRomanPS-BoldItalicMT</vt:lpstr>
      <vt:lpstr>TimesNewRomanPS-ItalicMT</vt:lpstr>
      <vt:lpstr>TimesNewRomanPSMT</vt:lpstr>
      <vt:lpstr>Тема Office</vt:lpstr>
      <vt:lpstr>Спорные вопросы при выполнении задания  № 5 ЕГЭ по литературе </vt:lpstr>
      <vt:lpstr>Что проверяют на ЕГЭ по литературе</vt:lpstr>
      <vt:lpstr>Задания 4.1 и 4.2 в ЕГЭ по литературе </vt:lpstr>
      <vt:lpstr>Задание №5 ЕГЭ по литературе</vt:lpstr>
      <vt:lpstr>Оформление задания №5</vt:lpstr>
      <vt:lpstr>Варианты формулировок заданий ОГЭ №5</vt:lpstr>
      <vt:lpstr>Критерии проверки  №5</vt:lpstr>
      <vt:lpstr>Требования к ответу по К2</vt:lpstr>
      <vt:lpstr>На что обращаем внимание</vt:lpstr>
      <vt:lpstr>Варианты отработки заданий </vt:lpstr>
      <vt:lpstr>Варианты отработки написания сочинения</vt:lpstr>
      <vt:lpstr>Вариант отработки написания сочинения</vt:lpstr>
      <vt:lpstr>Подведение итогов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</dc:creator>
  <cp:lastModifiedBy>Наталья Кузьмина</cp:lastModifiedBy>
  <cp:revision>3</cp:revision>
  <dcterms:created xsi:type="dcterms:W3CDTF">2025-10-21T08:04:16Z</dcterms:created>
  <dcterms:modified xsi:type="dcterms:W3CDTF">2025-10-27T12:04:05Z</dcterms:modified>
</cp:coreProperties>
</file>