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82" r:id="rId4"/>
    <p:sldId id="283" r:id="rId5"/>
    <p:sldId id="293" r:id="rId6"/>
    <p:sldId id="284" r:id="rId7"/>
    <p:sldId id="260" r:id="rId8"/>
    <p:sldId id="267" r:id="rId9"/>
    <p:sldId id="268" r:id="rId10"/>
    <p:sldId id="269" r:id="rId11"/>
    <p:sldId id="285" r:id="rId12"/>
    <p:sldId id="270" r:id="rId13"/>
    <p:sldId id="265" r:id="rId14"/>
    <p:sldId id="271" r:id="rId15"/>
    <p:sldId id="292" r:id="rId16"/>
    <p:sldId id="276" r:id="rId17"/>
    <p:sldId id="286" r:id="rId18"/>
    <p:sldId id="277" r:id="rId19"/>
    <p:sldId id="287" r:id="rId20"/>
    <p:sldId id="289" r:id="rId21"/>
    <p:sldId id="279" r:id="rId22"/>
    <p:sldId id="280" r:id="rId23"/>
  </p:sldIdLst>
  <p:sldSz cx="9144000" cy="6858000" type="screen4x3"/>
  <p:notesSz cx="6858000" cy="9144000"/>
  <p:custDataLst>
    <p:tags r:id="rId2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9999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62" autoAdjust="0"/>
  </p:normalViewPr>
  <p:slideViewPr>
    <p:cSldViewPr>
      <p:cViewPr varScale="1">
        <p:scale>
          <a:sx n="66" d="100"/>
          <a:sy n="66" d="100"/>
        </p:scale>
        <p:origin x="20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6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449-4299-B07A-0928D7078234}"/>
              </c:ext>
            </c:extLst>
          </c:dPt>
          <c:dPt>
            <c:idx val="1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449-4299-B07A-0928D7078234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449-4299-B07A-0928D7078234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449-4299-B07A-0928D7078234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449-4299-B07A-0928D7078234}"/>
              </c:ext>
            </c:extLst>
          </c:dPt>
          <c:cat>
            <c:strRef>
              <c:f>Лист1!$A$2:$A$6</c:f>
              <c:strCache>
                <c:ptCount val="5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449-4299-B07A-0928D70782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6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3BD-4538-94E3-CA5383E5D04D}"/>
              </c:ext>
            </c:extLst>
          </c:dPt>
          <c:dPt>
            <c:idx val="1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3BD-4538-94E3-CA5383E5D04D}"/>
              </c:ext>
            </c:extLst>
          </c:dPt>
          <c:dPt>
            <c:idx val="2"/>
            <c:bubble3D val="0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3BD-4538-94E3-CA5383E5D04D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3BD-4538-94E3-CA5383E5D04D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3BD-4538-94E3-CA5383E5D04D}"/>
              </c:ext>
            </c:extLst>
          </c:dPt>
          <c:cat>
            <c:strRef>
              <c:f>Лист1!$A$2:$A$6</c:f>
              <c:strCache>
                <c:ptCount val="5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B3BD-4538-94E3-CA5383E5D0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6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613-4A6B-B2E5-E62D1028C3E8}"/>
              </c:ext>
            </c:extLst>
          </c:dPt>
          <c:dPt>
            <c:idx val="1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613-4A6B-B2E5-E62D1028C3E8}"/>
              </c:ext>
            </c:extLst>
          </c:dPt>
          <c:dPt>
            <c:idx val="2"/>
            <c:bubble3D val="0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613-4A6B-B2E5-E62D1028C3E8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613-4A6B-B2E5-E62D1028C3E8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613-4A6B-B2E5-E62D1028C3E8}"/>
              </c:ext>
            </c:extLst>
          </c:dPt>
          <c:cat>
            <c:strRef>
              <c:f>Лист1!$A$2:$A$6</c:f>
              <c:strCache>
                <c:ptCount val="5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613-4A6B-B2E5-E62D1028C3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1D3-4058-87EC-58C00D4CDD7F}"/>
              </c:ext>
            </c:extLst>
          </c:dPt>
          <c:dPt>
            <c:idx val="1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1D3-4058-87EC-58C00D4CDD7F}"/>
              </c:ext>
            </c:extLst>
          </c:dPt>
          <c:dPt>
            <c:idx val="2"/>
            <c:bubble3D val="0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1D3-4058-87EC-58C00D4CDD7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1D3-4058-87EC-58C00D4CDD7F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1D3-4058-87EC-58C00D4CDD7F}"/>
              </c:ext>
            </c:extLst>
          </c:dPt>
          <c:cat>
            <c:strRef>
              <c:f>Лист1!$A$2:$A$6</c:f>
              <c:strCache>
                <c:ptCount val="5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1D3-4058-87EC-58C00D4CDD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6"/>
            <c:spPr>
              <a:solidFill>
                <a:srgbClr val="CC0099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5CA-4CF4-838F-E91246709CDB}"/>
              </c:ext>
            </c:extLst>
          </c:dPt>
          <c:dPt>
            <c:idx val="1"/>
            <c:bubble3D val="0"/>
            <c:spPr>
              <a:solidFill>
                <a:srgbClr val="FF9933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5CA-4CF4-838F-E91246709CDB}"/>
              </c:ext>
            </c:extLst>
          </c:dPt>
          <c:dPt>
            <c:idx val="2"/>
            <c:bubble3D val="0"/>
            <c:spPr>
              <a:solidFill>
                <a:srgbClr val="009999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5CA-4CF4-838F-E91246709CD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5CA-4CF4-838F-E91246709CDB}"/>
              </c:ext>
            </c:extLst>
          </c:dPt>
          <c:dPt>
            <c:idx val="4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5CA-4CF4-838F-E91246709CDB}"/>
              </c:ext>
            </c:extLst>
          </c:dPt>
          <c:cat>
            <c:strRef>
              <c:f>Лист1!$A$2:$A$6</c:f>
              <c:strCache>
                <c:ptCount val="5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  <c:pt idx="4">
                  <c:v>Кв.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5CA-4CF4-838F-E91246709C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E0BEF0-D54C-4AFC-AE87-19D78DFC0A9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32C8C3-4A1D-4B0B-91B6-BE3C8CDCBE0A}">
      <dgm:prSet phldrT="[Текст]" custT="1"/>
      <dgm:spPr>
        <a:solidFill>
          <a:srgbClr val="009999"/>
        </a:solidFill>
      </dgm:spPr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Инвариантная программа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BFB0A-0E49-4BF4-A55E-75118F3727E2}" type="parTrans" cxnId="{FC6F8444-72D2-416B-81E6-6F9ABDAB16CC}">
      <dgm:prSet/>
      <dgm:spPr/>
      <dgm:t>
        <a:bodyPr/>
        <a:lstStyle/>
        <a:p>
          <a:endParaRPr lang="ru-RU"/>
        </a:p>
      </dgm:t>
    </dgm:pt>
    <dgm:pt modelId="{AC0278E4-3223-4550-B2BD-9001F5B0A23A}" type="sibTrans" cxnId="{FC6F8444-72D2-416B-81E6-6F9ABDAB16CC}">
      <dgm:prSet/>
      <dgm:spPr/>
      <dgm:t>
        <a:bodyPr/>
        <a:lstStyle/>
        <a:p>
          <a:endParaRPr lang="ru-RU"/>
        </a:p>
      </dgm:t>
    </dgm:pt>
    <dgm:pt modelId="{3EF8CED6-B0EF-4F4A-9DA2-A69A721C211D}">
      <dgm:prSet phldrT="[Текст]" custT="1"/>
      <dgm:spPr/>
      <dgm:t>
        <a:bodyPr/>
        <a:lstStyle/>
        <a:p>
          <a:r>
            <a: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Модульная дополнительная общеобразовательная общеразвивающая программа «Многоборец» </a:t>
          </a:r>
          <a:endParaRPr lang="ru-RU" sz="27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26DCDF-A678-40D0-803B-01CE64A4CAD3}" type="parTrans" cxnId="{067FD62D-4F4C-4985-B563-A3C5BE5FB49F}">
      <dgm:prSet/>
      <dgm:spPr/>
      <dgm:t>
        <a:bodyPr/>
        <a:lstStyle/>
        <a:p>
          <a:endParaRPr lang="ru-RU"/>
        </a:p>
      </dgm:t>
    </dgm:pt>
    <dgm:pt modelId="{493BB66B-A1FE-499D-9781-A3DBC18D829D}" type="sibTrans" cxnId="{067FD62D-4F4C-4985-B563-A3C5BE5FB49F}">
      <dgm:prSet/>
      <dgm:spPr/>
      <dgm:t>
        <a:bodyPr/>
        <a:lstStyle/>
        <a:p>
          <a:endParaRPr lang="ru-RU"/>
        </a:p>
      </dgm:t>
    </dgm:pt>
    <dgm:pt modelId="{8A4F3551-2C6A-47B3-9D06-AD69F606C131}">
      <dgm:prSet phldrT="[Текст]" custT="1"/>
      <dgm:spPr>
        <a:solidFill>
          <a:srgbClr val="0070C0"/>
        </a:solidFill>
      </dgm:spPr>
      <dgm:t>
        <a:bodyPr/>
        <a:lstStyle/>
        <a:p>
          <a:r>
            <a: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Вариативный корректив</a:t>
          </a:r>
          <a:endParaRPr lang="ru-RU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D37F50-9A02-422A-835E-C3FD54EA5413}" type="parTrans" cxnId="{A14F7E70-7A2E-4D9F-AB44-B8174415C152}">
      <dgm:prSet/>
      <dgm:spPr/>
      <dgm:t>
        <a:bodyPr/>
        <a:lstStyle/>
        <a:p>
          <a:endParaRPr lang="ru-RU"/>
        </a:p>
      </dgm:t>
    </dgm:pt>
    <dgm:pt modelId="{843AD4B4-E67B-4B61-97F1-BC7E6635043E}" type="sibTrans" cxnId="{A14F7E70-7A2E-4D9F-AB44-B8174415C152}">
      <dgm:prSet/>
      <dgm:spPr/>
      <dgm:t>
        <a:bodyPr/>
        <a:lstStyle/>
        <a:p>
          <a:endParaRPr lang="ru-RU"/>
        </a:p>
      </dgm:t>
    </dgm:pt>
    <dgm:pt modelId="{05CBBBAA-B660-4630-AB1C-2E83567E0677}">
      <dgm:prSet phldrT="[Текст]" custT="1"/>
      <dgm:spPr/>
      <dgm:t>
        <a:bodyPr/>
        <a:lstStyle/>
        <a:p>
          <a:r>
            <a: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Программа развивающего наставничества в дисциплинах многоборий «Многоборцы»</a:t>
          </a:r>
          <a:endParaRPr lang="ru-RU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CD608D-0F3A-4E5E-BC69-E3517963A645}" type="parTrans" cxnId="{CE0B2891-B47A-487C-A5A9-BC37E3793B8A}">
      <dgm:prSet/>
      <dgm:spPr/>
      <dgm:t>
        <a:bodyPr/>
        <a:lstStyle/>
        <a:p>
          <a:endParaRPr lang="ru-RU"/>
        </a:p>
      </dgm:t>
    </dgm:pt>
    <dgm:pt modelId="{86216FB4-E9E8-4275-B6F9-C7ED0E68752A}" type="sibTrans" cxnId="{CE0B2891-B47A-487C-A5A9-BC37E3793B8A}">
      <dgm:prSet/>
      <dgm:spPr/>
      <dgm:t>
        <a:bodyPr/>
        <a:lstStyle/>
        <a:p>
          <a:endParaRPr lang="ru-RU"/>
        </a:p>
      </dgm:t>
    </dgm:pt>
    <dgm:pt modelId="{AD67C059-24E0-4823-ABE1-21E541E97723}" type="pres">
      <dgm:prSet presAssocID="{56E0BEF0-D54C-4AFC-AE87-19D78DFC0A9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6B2268-3E05-436D-BF86-82AB4B75F56F}" type="pres">
      <dgm:prSet presAssocID="{E632C8C3-4A1D-4B0B-91B6-BE3C8CDCBE0A}" presName="composite" presStyleCnt="0"/>
      <dgm:spPr/>
    </dgm:pt>
    <dgm:pt modelId="{70643455-0921-457D-9991-4ABBC9CED09F}" type="pres">
      <dgm:prSet presAssocID="{E632C8C3-4A1D-4B0B-91B6-BE3C8CDCBE0A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E18AB-789D-4CEA-BB7D-66F892ABB1B2}" type="pres">
      <dgm:prSet presAssocID="{E632C8C3-4A1D-4B0B-91B6-BE3C8CDCBE0A}" presName="parSh" presStyleLbl="node1" presStyleIdx="0" presStyleCnt="2"/>
      <dgm:spPr/>
      <dgm:t>
        <a:bodyPr/>
        <a:lstStyle/>
        <a:p>
          <a:endParaRPr lang="ru-RU"/>
        </a:p>
      </dgm:t>
    </dgm:pt>
    <dgm:pt modelId="{B78AAC45-2933-4780-AB14-03238D787B49}" type="pres">
      <dgm:prSet presAssocID="{E632C8C3-4A1D-4B0B-91B6-BE3C8CDCBE0A}" presName="desTx" presStyleLbl="fgAcc1" presStyleIdx="0" presStyleCnt="2" custScaleX="116276" custScaleY="812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95233-664F-44FF-AF7C-14335C641FDD}" type="pres">
      <dgm:prSet presAssocID="{AC0278E4-3223-4550-B2BD-9001F5B0A23A}" presName="sibTrans" presStyleLbl="sibTrans2D1" presStyleIdx="0" presStyleCnt="1"/>
      <dgm:spPr/>
      <dgm:t>
        <a:bodyPr/>
        <a:lstStyle/>
        <a:p>
          <a:endParaRPr lang="ru-RU"/>
        </a:p>
      </dgm:t>
    </dgm:pt>
    <dgm:pt modelId="{17864CD4-6629-434E-8B46-8130E59D88CD}" type="pres">
      <dgm:prSet presAssocID="{AC0278E4-3223-4550-B2BD-9001F5B0A23A}" presName="connTx" presStyleLbl="sibTrans2D1" presStyleIdx="0" presStyleCnt="1"/>
      <dgm:spPr/>
      <dgm:t>
        <a:bodyPr/>
        <a:lstStyle/>
        <a:p>
          <a:endParaRPr lang="ru-RU"/>
        </a:p>
      </dgm:t>
    </dgm:pt>
    <dgm:pt modelId="{0A41622C-6A98-404D-BA09-809252308010}" type="pres">
      <dgm:prSet presAssocID="{8A4F3551-2C6A-47B3-9D06-AD69F606C131}" presName="composite" presStyleCnt="0"/>
      <dgm:spPr/>
    </dgm:pt>
    <dgm:pt modelId="{570D3DBE-45F2-4068-924F-F489192241C4}" type="pres">
      <dgm:prSet presAssocID="{8A4F3551-2C6A-47B3-9D06-AD69F606C131}" presName="parTx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67184E-1A56-4692-88A8-81B97B12CBD3}" type="pres">
      <dgm:prSet presAssocID="{8A4F3551-2C6A-47B3-9D06-AD69F606C131}" presName="parSh" presStyleLbl="node1" presStyleIdx="1" presStyleCnt="2"/>
      <dgm:spPr/>
      <dgm:t>
        <a:bodyPr/>
        <a:lstStyle/>
        <a:p>
          <a:endParaRPr lang="ru-RU"/>
        </a:p>
      </dgm:t>
    </dgm:pt>
    <dgm:pt modelId="{F91A8554-CB44-41E7-A4D1-0FFFABE30647}" type="pres">
      <dgm:prSet presAssocID="{8A4F3551-2C6A-47B3-9D06-AD69F606C131}" presName="desTx" presStyleLbl="fgAcc1" presStyleIdx="1" presStyleCnt="2" custScaleX="119163" custScaleY="824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4F7E70-7A2E-4D9F-AB44-B8174415C152}" srcId="{56E0BEF0-D54C-4AFC-AE87-19D78DFC0A9C}" destId="{8A4F3551-2C6A-47B3-9D06-AD69F606C131}" srcOrd="1" destOrd="0" parTransId="{9CD37F50-9A02-422A-835E-C3FD54EA5413}" sibTransId="{843AD4B4-E67B-4B61-97F1-BC7E6635043E}"/>
    <dgm:cxn modelId="{077CA822-9BC9-40CC-99E9-526355AE82C4}" type="presOf" srcId="{E632C8C3-4A1D-4B0B-91B6-BE3C8CDCBE0A}" destId="{70643455-0921-457D-9991-4ABBC9CED09F}" srcOrd="0" destOrd="0" presId="urn:microsoft.com/office/officeart/2005/8/layout/process3"/>
    <dgm:cxn modelId="{9458D56A-300A-4766-AC04-CB4C89978102}" type="presOf" srcId="{8A4F3551-2C6A-47B3-9D06-AD69F606C131}" destId="{7767184E-1A56-4692-88A8-81B97B12CBD3}" srcOrd="1" destOrd="0" presId="urn:microsoft.com/office/officeart/2005/8/layout/process3"/>
    <dgm:cxn modelId="{CE0B2891-B47A-487C-A5A9-BC37E3793B8A}" srcId="{8A4F3551-2C6A-47B3-9D06-AD69F606C131}" destId="{05CBBBAA-B660-4630-AB1C-2E83567E0677}" srcOrd="0" destOrd="0" parTransId="{8CCD608D-0F3A-4E5E-BC69-E3517963A645}" sibTransId="{86216FB4-E9E8-4275-B6F9-C7ED0E68752A}"/>
    <dgm:cxn modelId="{51AFFD4D-B641-454F-A84F-CAA12A54F880}" type="presOf" srcId="{3EF8CED6-B0EF-4F4A-9DA2-A69A721C211D}" destId="{B78AAC45-2933-4780-AB14-03238D787B49}" srcOrd="0" destOrd="0" presId="urn:microsoft.com/office/officeart/2005/8/layout/process3"/>
    <dgm:cxn modelId="{F6BC50BA-C6DA-419E-829F-085E15D3362E}" type="presOf" srcId="{05CBBBAA-B660-4630-AB1C-2E83567E0677}" destId="{F91A8554-CB44-41E7-A4D1-0FFFABE30647}" srcOrd="0" destOrd="0" presId="urn:microsoft.com/office/officeart/2005/8/layout/process3"/>
    <dgm:cxn modelId="{F31297A9-C627-4F59-B669-95B80E4DA164}" type="presOf" srcId="{AC0278E4-3223-4550-B2BD-9001F5B0A23A}" destId="{17864CD4-6629-434E-8B46-8130E59D88CD}" srcOrd="1" destOrd="0" presId="urn:microsoft.com/office/officeart/2005/8/layout/process3"/>
    <dgm:cxn modelId="{4F86136C-9405-4A04-90D8-5AAB05540038}" type="presOf" srcId="{8A4F3551-2C6A-47B3-9D06-AD69F606C131}" destId="{570D3DBE-45F2-4068-924F-F489192241C4}" srcOrd="0" destOrd="0" presId="urn:microsoft.com/office/officeart/2005/8/layout/process3"/>
    <dgm:cxn modelId="{04C13CAE-C8BF-425A-99F7-EB96BB0B2F5D}" type="presOf" srcId="{AC0278E4-3223-4550-B2BD-9001F5B0A23A}" destId="{34595233-664F-44FF-AF7C-14335C641FDD}" srcOrd="0" destOrd="0" presId="urn:microsoft.com/office/officeart/2005/8/layout/process3"/>
    <dgm:cxn modelId="{74940FDA-3E94-4E0F-8302-DDA37AC601B9}" type="presOf" srcId="{56E0BEF0-D54C-4AFC-AE87-19D78DFC0A9C}" destId="{AD67C059-24E0-4823-ABE1-21E541E97723}" srcOrd="0" destOrd="0" presId="urn:microsoft.com/office/officeart/2005/8/layout/process3"/>
    <dgm:cxn modelId="{B5739341-EF71-43F5-A2DA-3520B03F2E8A}" type="presOf" srcId="{E632C8C3-4A1D-4B0B-91B6-BE3C8CDCBE0A}" destId="{692E18AB-789D-4CEA-BB7D-66F892ABB1B2}" srcOrd="1" destOrd="0" presId="urn:microsoft.com/office/officeart/2005/8/layout/process3"/>
    <dgm:cxn modelId="{067FD62D-4F4C-4985-B563-A3C5BE5FB49F}" srcId="{E632C8C3-4A1D-4B0B-91B6-BE3C8CDCBE0A}" destId="{3EF8CED6-B0EF-4F4A-9DA2-A69A721C211D}" srcOrd="0" destOrd="0" parTransId="{8826DCDF-A678-40D0-803B-01CE64A4CAD3}" sibTransId="{493BB66B-A1FE-499D-9781-A3DBC18D829D}"/>
    <dgm:cxn modelId="{FC6F8444-72D2-416B-81E6-6F9ABDAB16CC}" srcId="{56E0BEF0-D54C-4AFC-AE87-19D78DFC0A9C}" destId="{E632C8C3-4A1D-4B0B-91B6-BE3C8CDCBE0A}" srcOrd="0" destOrd="0" parTransId="{944BFB0A-0E49-4BF4-A55E-75118F3727E2}" sibTransId="{AC0278E4-3223-4550-B2BD-9001F5B0A23A}"/>
    <dgm:cxn modelId="{6FDA52D3-0FC0-45A0-B400-CCF392AFA229}" type="presParOf" srcId="{AD67C059-24E0-4823-ABE1-21E541E97723}" destId="{3E6B2268-3E05-436D-BF86-82AB4B75F56F}" srcOrd="0" destOrd="0" presId="urn:microsoft.com/office/officeart/2005/8/layout/process3"/>
    <dgm:cxn modelId="{6B3F07F0-29CA-45F5-8608-7204679F041F}" type="presParOf" srcId="{3E6B2268-3E05-436D-BF86-82AB4B75F56F}" destId="{70643455-0921-457D-9991-4ABBC9CED09F}" srcOrd="0" destOrd="0" presId="urn:microsoft.com/office/officeart/2005/8/layout/process3"/>
    <dgm:cxn modelId="{2B6822C6-A49C-46E2-BD66-6ACF72CE8079}" type="presParOf" srcId="{3E6B2268-3E05-436D-BF86-82AB4B75F56F}" destId="{692E18AB-789D-4CEA-BB7D-66F892ABB1B2}" srcOrd="1" destOrd="0" presId="urn:microsoft.com/office/officeart/2005/8/layout/process3"/>
    <dgm:cxn modelId="{7893FF93-E797-4D85-BC63-56CF5B2B2D26}" type="presParOf" srcId="{3E6B2268-3E05-436D-BF86-82AB4B75F56F}" destId="{B78AAC45-2933-4780-AB14-03238D787B49}" srcOrd="2" destOrd="0" presId="urn:microsoft.com/office/officeart/2005/8/layout/process3"/>
    <dgm:cxn modelId="{4C6EB4B0-D536-4282-B48E-B3642F47272B}" type="presParOf" srcId="{AD67C059-24E0-4823-ABE1-21E541E97723}" destId="{34595233-664F-44FF-AF7C-14335C641FDD}" srcOrd="1" destOrd="0" presId="urn:microsoft.com/office/officeart/2005/8/layout/process3"/>
    <dgm:cxn modelId="{0599F33F-2983-41AA-9D42-8027ADD1CA2F}" type="presParOf" srcId="{34595233-664F-44FF-AF7C-14335C641FDD}" destId="{17864CD4-6629-434E-8B46-8130E59D88CD}" srcOrd="0" destOrd="0" presId="urn:microsoft.com/office/officeart/2005/8/layout/process3"/>
    <dgm:cxn modelId="{6829ADD2-D45C-40CF-9E96-69D5054FBE72}" type="presParOf" srcId="{AD67C059-24E0-4823-ABE1-21E541E97723}" destId="{0A41622C-6A98-404D-BA09-809252308010}" srcOrd="2" destOrd="0" presId="urn:microsoft.com/office/officeart/2005/8/layout/process3"/>
    <dgm:cxn modelId="{71FCE08A-9375-4F74-BB97-4B04B4935908}" type="presParOf" srcId="{0A41622C-6A98-404D-BA09-809252308010}" destId="{570D3DBE-45F2-4068-924F-F489192241C4}" srcOrd="0" destOrd="0" presId="urn:microsoft.com/office/officeart/2005/8/layout/process3"/>
    <dgm:cxn modelId="{611DFBC3-4BCC-438A-B726-2854C28B4C7A}" type="presParOf" srcId="{0A41622C-6A98-404D-BA09-809252308010}" destId="{7767184E-1A56-4692-88A8-81B97B12CBD3}" srcOrd="1" destOrd="0" presId="urn:microsoft.com/office/officeart/2005/8/layout/process3"/>
    <dgm:cxn modelId="{019C4FC1-535A-4B84-8F0A-CBB05E677922}" type="presParOf" srcId="{0A41622C-6A98-404D-BA09-809252308010}" destId="{F91A8554-CB44-41E7-A4D1-0FFFABE3064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0.46808</cdr:x>
      <cdr:y>0.91067</cdr:y>
    </cdr:from>
    <cdr:to>
      <cdr:x>0.53724</cdr:x>
      <cdr:y>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827138" y="4675890"/>
          <a:ext cx="565422" cy="45865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2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0.17031</cdr:x>
      <cdr:y>0.55561</cdr:y>
    </cdr:from>
    <cdr:to>
      <cdr:x>0.23946</cdr:x>
      <cdr:y>0.64493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384240" y="3010646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3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0.29538</cdr:x>
      <cdr:y>0.0842</cdr:y>
    </cdr:from>
    <cdr:to>
      <cdr:x>0.36454</cdr:x>
      <cdr:y>0.17353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2400871" y="456278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4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0.67057</cdr:x>
      <cdr:y>0.07607</cdr:y>
    </cdr:from>
    <cdr:to>
      <cdr:x>0.73973</cdr:x>
      <cdr:y>0.1654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5450421" y="412222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5</a:t>
          </a:r>
          <a:endParaRPr lang="ru-RU" sz="2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0.46808</cdr:x>
      <cdr:y>0.91067</cdr:y>
    </cdr:from>
    <cdr:to>
      <cdr:x>0.53724</cdr:x>
      <cdr:y>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827138" y="4675890"/>
          <a:ext cx="565422" cy="45865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2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0.17031</cdr:x>
      <cdr:y>0.55561</cdr:y>
    </cdr:from>
    <cdr:to>
      <cdr:x>0.23946</cdr:x>
      <cdr:y>0.64493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384240" y="3010646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3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0.29538</cdr:x>
      <cdr:y>0.0842</cdr:y>
    </cdr:from>
    <cdr:to>
      <cdr:x>0.36454</cdr:x>
      <cdr:y>0.17353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2400871" y="456278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4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0.67057</cdr:x>
      <cdr:y>0.07607</cdr:y>
    </cdr:from>
    <cdr:to>
      <cdr:x>0.73973</cdr:x>
      <cdr:y>0.1654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5450421" y="412222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5</a:t>
          </a:r>
          <a:endParaRPr lang="ru-RU" sz="24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0.46808</cdr:x>
      <cdr:y>0.91067</cdr:y>
    </cdr:from>
    <cdr:to>
      <cdr:x>0.53724</cdr:x>
      <cdr:y>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827138" y="4675890"/>
          <a:ext cx="565422" cy="45865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2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0.15278</cdr:x>
      <cdr:y>0.54892</cdr:y>
    </cdr:from>
    <cdr:to>
      <cdr:x>0.22193</cdr:x>
      <cdr:y>0.63825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254161" y="2832553"/>
          <a:ext cx="567646" cy="460908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3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0.29538</cdr:x>
      <cdr:y>0.0842</cdr:y>
    </cdr:from>
    <cdr:to>
      <cdr:x>0.36454</cdr:x>
      <cdr:y>0.17353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2400871" y="456278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4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0.67057</cdr:x>
      <cdr:y>0.07607</cdr:y>
    </cdr:from>
    <cdr:to>
      <cdr:x>0.73973</cdr:x>
      <cdr:y>0.1654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5450421" y="412222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5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0.17829</cdr:x>
      <cdr:y>0.46272</cdr:y>
    </cdr:from>
    <cdr:to>
      <cdr:x>0.45471</cdr:x>
      <cdr:y>0.58797</cdr:y>
    </cdr:to>
    <cdr:sp macro="" textlink="">
      <cdr:nvSpPr>
        <cdr:cNvPr id="6" name="TextBox 9"/>
        <cdr:cNvSpPr txBox="1"/>
      </cdr:nvSpPr>
      <cdr:spPr>
        <a:xfrm xmlns:a="http://schemas.openxmlformats.org/drawingml/2006/main">
          <a:off x="1463591" y="2387728"/>
          <a:ext cx="2269107" cy="64631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Образовательное </a:t>
          </a:r>
          <a:r>
            <a:rPr lang="ru-RU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волонтерство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0.46808</cdr:x>
      <cdr:y>0.91067</cdr:y>
    </cdr:from>
    <cdr:to>
      <cdr:x>0.53724</cdr:x>
      <cdr:y>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827138" y="4675890"/>
          <a:ext cx="565422" cy="45865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2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0.17031</cdr:x>
      <cdr:y>0.55561</cdr:y>
    </cdr:from>
    <cdr:to>
      <cdr:x>0.23946</cdr:x>
      <cdr:y>0.64493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384240" y="3010646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3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0.2807</cdr:x>
      <cdr:y>0.06224</cdr:y>
    </cdr:from>
    <cdr:to>
      <cdr:x>0.34986</cdr:x>
      <cdr:y>0.15157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2304256" y="321172"/>
          <a:ext cx="567729" cy="46096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4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0.67057</cdr:x>
      <cdr:y>0.07607</cdr:y>
    </cdr:from>
    <cdr:to>
      <cdr:x>0.73973</cdr:x>
      <cdr:y>0.1654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5450421" y="412222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5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0.22193</cdr:x>
      <cdr:y>0.46142</cdr:y>
    </cdr:from>
    <cdr:to>
      <cdr:x>0.45</cdr:x>
      <cdr:y>0.66719</cdr:y>
    </cdr:to>
    <cdr:sp macro="" textlink="">
      <cdr:nvSpPr>
        <cdr:cNvPr id="6" name="TextBox 9"/>
        <cdr:cNvSpPr txBox="1"/>
      </cdr:nvSpPr>
      <cdr:spPr>
        <a:xfrm xmlns:a="http://schemas.openxmlformats.org/drawingml/2006/main">
          <a:off x="1821804" y="2381012"/>
          <a:ext cx="1872206" cy="10618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Образовательное </a:t>
          </a:r>
          <a:r>
            <a:rPr lang="ru-RU" sz="21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волонтерство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0.21648</cdr:x>
      <cdr:y>0.15683</cdr:y>
    </cdr:from>
    <cdr:to>
      <cdr:x>0.5</cdr:x>
      <cdr:y>0.3805</cdr:y>
    </cdr:to>
    <cdr:sp macro="" textlink="">
      <cdr:nvSpPr>
        <cdr:cNvPr id="7" name="TextBox 9"/>
        <cdr:cNvSpPr txBox="1"/>
      </cdr:nvSpPr>
      <cdr:spPr>
        <a:xfrm xmlns:a="http://schemas.openxmlformats.org/drawingml/2006/main">
          <a:off x="1777083" y="809269"/>
          <a:ext cx="2327373" cy="115416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Поддержка. Практика сотрудничества</a:t>
          </a:r>
          <a:endParaRPr lang="ru-RU" sz="2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0.46808</cdr:x>
      <cdr:y>0.91067</cdr:y>
    </cdr:from>
    <cdr:to>
      <cdr:x>0.53724</cdr:x>
      <cdr:y>1</cdr:y>
    </cdr:to>
    <cdr:sp macro="" textlink="">
      <cdr:nvSpPr>
        <cdr:cNvPr id="2" name="Овал 1"/>
        <cdr:cNvSpPr/>
      </cdr:nvSpPr>
      <cdr:spPr>
        <a:xfrm xmlns:a="http://schemas.openxmlformats.org/drawingml/2006/main">
          <a:off x="3827138" y="4675890"/>
          <a:ext cx="565422" cy="45865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2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0.17031</cdr:x>
      <cdr:y>0.55561</cdr:y>
    </cdr:from>
    <cdr:to>
      <cdr:x>0.23946</cdr:x>
      <cdr:y>0.64493</cdr:y>
    </cdr:to>
    <cdr:sp macro="" textlink="">
      <cdr:nvSpPr>
        <cdr:cNvPr id="3" name="Овал 2"/>
        <cdr:cNvSpPr/>
      </cdr:nvSpPr>
      <cdr:spPr>
        <a:xfrm xmlns:a="http://schemas.openxmlformats.org/drawingml/2006/main">
          <a:off x="1384240" y="3010646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3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0.29538</cdr:x>
      <cdr:y>0.0842</cdr:y>
    </cdr:from>
    <cdr:to>
      <cdr:x>0.36454</cdr:x>
      <cdr:y>0.17353</cdr:y>
    </cdr:to>
    <cdr:sp macro="" textlink="">
      <cdr:nvSpPr>
        <cdr:cNvPr id="4" name="Овал 3"/>
        <cdr:cNvSpPr/>
      </cdr:nvSpPr>
      <cdr:spPr>
        <a:xfrm xmlns:a="http://schemas.openxmlformats.org/drawingml/2006/main">
          <a:off x="2400871" y="456278"/>
          <a:ext cx="562089" cy="484030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4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0.62124</cdr:x>
      <cdr:y>0.014</cdr:y>
    </cdr:from>
    <cdr:to>
      <cdr:x>0.6904</cdr:x>
      <cdr:y>0.10333</cdr:y>
    </cdr:to>
    <cdr:sp macro="" textlink="">
      <cdr:nvSpPr>
        <cdr:cNvPr id="5" name="Овал 4"/>
        <cdr:cNvSpPr/>
      </cdr:nvSpPr>
      <cdr:spPr>
        <a:xfrm xmlns:a="http://schemas.openxmlformats.org/drawingml/2006/main">
          <a:off x="5099701" y="72239"/>
          <a:ext cx="567728" cy="460959"/>
        </a:xfrm>
        <a:prstGeom xmlns:a="http://schemas.openxmlformats.org/drawingml/2006/main" prst="ellipse">
          <a:avLst/>
        </a:prstGeom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 smtClean="0"/>
            <a:t>5</a:t>
          </a:r>
          <a:endParaRPr lang="ru-RU" sz="2400" b="1" dirty="0"/>
        </a:p>
      </cdr:txBody>
    </cdr:sp>
  </cdr:relSizeAnchor>
  <cdr:relSizeAnchor xmlns:cdr="http://schemas.openxmlformats.org/drawingml/2006/chartDrawing">
    <cdr:from>
      <cdr:x>0.21721</cdr:x>
      <cdr:y>0.46998</cdr:y>
    </cdr:from>
    <cdr:to>
      <cdr:x>0.44528</cdr:x>
      <cdr:y>0.67575</cdr:y>
    </cdr:to>
    <cdr:sp macro="" textlink="">
      <cdr:nvSpPr>
        <cdr:cNvPr id="6" name="TextBox 9"/>
        <cdr:cNvSpPr txBox="1"/>
      </cdr:nvSpPr>
      <cdr:spPr>
        <a:xfrm xmlns:a="http://schemas.openxmlformats.org/drawingml/2006/main">
          <a:off x="1783017" y="2425188"/>
          <a:ext cx="1872207" cy="10618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Путь ребенка-наставника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0.24485</cdr:x>
      <cdr:y>0.17472</cdr:y>
    </cdr:from>
    <cdr:to>
      <cdr:x>0.50819</cdr:x>
      <cdr:y>0.3805</cdr:y>
    </cdr:to>
    <cdr:sp macro="" textlink="">
      <cdr:nvSpPr>
        <cdr:cNvPr id="7" name="TextBox 9"/>
        <cdr:cNvSpPr txBox="1"/>
      </cdr:nvSpPr>
      <cdr:spPr>
        <a:xfrm xmlns:a="http://schemas.openxmlformats.org/drawingml/2006/main">
          <a:off x="2009975" y="901601"/>
          <a:ext cx="2161718" cy="106182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1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Поддержка. Практика сотрудничества</a:t>
          </a:r>
          <a:endParaRPr lang="ru-RU" sz="21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714D0-2AF4-4585-BE7D-C7817A716F0B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B4AD6-7A8B-48FC-BF1B-016AB921DA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15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Добрый день, уважаемые коллеги!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Меня зовут Олег Иванович Руднев, я педагог дополнительного образования Центра дополнительного образования «Алые паруса» и президент Федерации современного пятиборья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полиатлона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Новосибирской области. С 2010 года я руковожу объединением «Многоборье». Из них 9 лет я апробирую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программу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развивающего наставничества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«Многоборцы». Во взаимодействии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партнерами,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том числе через наставничество тренеров и педагогов: в городах и селах Новосибирской области.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Обращение к участникам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А знаете ли вы, что являетесь  многоборцами?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в этих детских забавах и проявлялись первые спортивные навыки и признаки плеча товарища, командной работы. Я кадровый офицер, мастер спорта по 4 видам многоборий не понаслышке знаю, что многоборцы крайне востребованы в ВУЗах Силовых структур. Считаю, что многоборье –это гражданская позиция, стиль жизни, если хотите.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Многоборье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это комплексная дисциплина, «которая дает разностороннее общефизическое и эмоциональное развитие каждого ребенка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60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Главная идея обучения в сотрудничестве –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учиться вместе, а не просто что-то выполнять вместе!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Первые шаги новичков в многоборье имеют очень важное значение. Необходимо заинтересовать и найти ключ к каждому ребенку, погрузить в систему многоборий вновь приходящих в объединение ребят.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этой целью мною активно привлекаются юные спортсмены-наставники в начале учебного процесса, в рамках профильных и профориентационных смен. Вместе с прикрепленными к новичкам наставниками я запускаю максимальное количество видов спорта, провожу комплекс мини-соревнований, чтобы вызвать интерес у любого ребенка..                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Включенное наблюдение с позиции педагога при этом дополняется включенным наблюдением юного спортсмена-наставника, который ориентируется в своей деятельности на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ситуативное (на начальном уровне)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самоуправляемое (на продвинутом уровне)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наставничество.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Ребята-наставники совместно придумывают и организуют для более младших досуговые программы.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работе с начинающими педагогами физкультурно-спортивного направления активно внедряю формы взаимообмена опытом, знакомства учащихся со спецификой видов спорта, которыми занимаются дети моего коллеги, организации взаимных соревнований, что позволяет расширить кругозор ребенка-спортсмена в области профессионального спортивного развития.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063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Разработка и реализация не только профильных спортивных, но и профориентационных смен позволяет мне создать условия для развивающего наставничества. Каждому ребенку найти свою спортивную работу. Продемонстрировать подростку весь спектр возможностей для дальнейшего профессионального выбора в пользу профессий спорта. Мы совместно с ними делаем нашу жизнь интересней, спортивней, </a:t>
            </a:r>
            <a:r>
              <a:rPr lang="ru-RU" sz="1200" kern="1200" dirty="0" err="1" smtClean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многогранней</a:t>
            </a:r>
            <a:r>
              <a:rPr lang="ru-RU" sz="1200" kern="1200" dirty="0" smtClean="0">
                <a:solidFill>
                  <a:srgbClr val="FFFF00"/>
                </a:solidFill>
                <a:effectLst/>
                <a:latin typeface="+mn-lt"/>
                <a:ea typeface="+mn-ea"/>
                <a:cs typeface="+mn-cs"/>
              </a:rPr>
              <a:t>, тем самым развивая себя и город Новосибирск, как признаваемый самый спортивный город [4].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7832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2022 году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профориентационная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смена «Многоборец» признана лучшей образовательной практикой в России.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23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формирую понимание того, что многоборец –  гражданская позиция.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многоборье –  военно-прикладная дисциплина, которая позволяет сделать спорт системой подготовки к службе в армии. И в рамках нее образовательное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волонтерство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развивающее наставничество формируют систему профессионально-личностного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роста,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становятся залогом успешности ребенка в будущем.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Моя «сверхзадача», чтобы ребенок через спорт, через победы, испытания, даже через тяготы и лишения, учился уважению к себе и окружающим, относился к результатам своим и других.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1098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095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где одним из спикеров была Анна, признана лучшей образовательной практикой в России. Прекрасный пример, как можно успевать быть успешной и в спорте, и в учебе и жизни!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276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Дополнительное образование должно создавать траекторию личностного успеха ребенка в масштабах всей страны. И тогда, по итогу обучения, ребенок не будет осуществлять выбор между патриотизмом и личным успехом, а эти две стороны его личности будут восприниматься им как единое целое. Именно поэтому важно развивать систему спортивных мероприятий</a:t>
            </a:r>
            <a:r>
              <a:rPr lang="ru-RU" sz="1200" i="1" kern="1200" baseline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внутри города и региона, позволяющих ребенку не только освоить практики наставничества, но и применить их в практике судейской, тренерской работы.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57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400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Моя педагогическая система опирается на идею выдающегося отечественного педагога Антона Семеновича Макаренко о том, что у педагога-профессионала обязательно должно быть две программы: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Инвариантная, базовая программа для всех обучающихся и своеобразный «корректив» к ней, где может проявиться творческая индивидуальность ребёнка, его самобытные личностные задатки и способности.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Развивающее наставничество,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раз и рассматривается нами как   корректив к инвариантной в своей основе модульной дополнительной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общеобразовательной программе «Многоборец».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Хочу обратить Ваше внимание, что  Развивающее наставничество имеет место не только в дисциплинах многоборий, но и любой другой предметной направленности.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096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2021-2022 году вся моя деятельность в направлении развивающего наставничества, в силу появления нормативной базы на государственном уровне [3], была мной обобщена и создана программа наставничества в дисциплинах многоборий «Многоборец», которая получила высокую экспертную оценку в рамках Всероссийского конкурса профессионального мастерства работников сферы образования «Сердце отдаю детям», Открытого межрегионального конкурса методических материалов «Секрет успеха».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Центральная идея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моей программы – важность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средового подхода в организации образовательного и воспитательного процесса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6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через многоборья можно и нужно  решать задачи развивающего наставничества, воспитания гражданина и патриота, наставника, способного взять на себя ответственность за будущие поколения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Программа развивающего наставничества «Многоборцы» позволяет мне не только выявлять, сопровождать и поддерживать личностно-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деятельностное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развитие детей в спорте, но и выстраивать для них: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во-первых,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особую воспитывающую социально-образовательную среду, ориентированную на достижение им личностных результатов воспитания чувства гражданина своей страны. С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тратегические для системы образования воспитательные установки.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другой стороны, меня интересует более узкий </a:t>
            </a:r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общедидактический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культурно-образовательный эффект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непосредственно связанный с наставничеством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Как помочь моим наставникам применить свои социально-значимые знания в военно-прикладных и спортивных дисциплинах через различные формы наставнической деятельности.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07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Центральная идея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моей программы – важность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средового подхода в организации образовательного и воспитательного процесса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Сразу  скажу: передо мною никогда не стояла широкомасштабная задача осуществить в массовом порядке задачу обучения исключительно всех моих учащихся эффективному наставническому поведению.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 уверен: ни  ребёнка ни педагога  насильно заставить быть наставником: наставника можно только воспитать.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Сейчас идея наставничества стала через чур активно 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назидаться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всех уровнях. Что считаю в корне неверным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врядли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приведет к желаемым результатам. Понятие наставничества будет затерто обязательной необходимостью этого!!.Считаю ,что все взаимоотношения в представленных наставнических парах должны проявляться , если хотите –самопроизвольно, добровольно. И только  потом оформляться в более глубокие отношения . На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данный момент я являюсь членом жюри областного конкурса «Сердце отдаю детям» и из представленные программы на конкурс имеют мало общего с наставничеством.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569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Любое дело только тогда приносит удовольствие и пользу, когда оно нравится.</a:t>
            </a:r>
            <a:r>
              <a:rPr lang="ru-RU" baseline="0" dirty="0" smtClean="0"/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Конфуций сказал: «Займись тем, что тебе нравится, и ты не будешь работать ни дня в своей жизни».</a:t>
            </a:r>
            <a:r>
              <a:rPr lang="ru-RU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baseline="0" dirty="0" smtClean="0"/>
              <a:t>Тоже в полной мере относится к наставничеству.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146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Обращаюсь к слушателям: какими чертами должен обладать наставник (ребенок</a:t>
            </a:r>
            <a:r>
              <a:rPr lang="ru-RU" baseline="0" dirty="0" smtClean="0"/>
              <a:t> или педагог не важно). Они что то говорят.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Обладая этими качествами, ребенок-наставник всегда успешно выстраивает свои взаимодействия в системе развивающего наставничества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155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</a:t>
            </a:r>
            <a:r>
              <a:rPr lang="ru-RU" baseline="0" dirty="0" smtClean="0"/>
              <a:t> я уже говорил нельзя заставить быть наставником!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215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Вовлекая ребенка в процесс образовательного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волонтерства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мы можем пробудить у него мотивацию к осознанному развивающему наставничеству!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Спорт вырабатывает силу воли, характер, учит ценить время, командный дух, ответственность за результат.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Именно поэтому в своей работе уделяю особое внимание решению проблем организации военно-патриотического, спортивного воспитания молодежи, посредством системы многоборий. Кроме того, спорт – это психология, тактика, стратегия, постоянное взаимодействие, та основа формирования и воспитания каждого ребенка в системе развивающего наставничества. В процессе реализации программы «Многоборец» старшие ребята в роли наставников: участвуют в организации спортивных мероприятий в качестве судей, помощников судей, волонтеров, что помогает развитию их ответственности, исполнительности, самостоятельности; сопровождают младших на соревнованиях, в поездках, что продуктивно способствует личностному росту, как младших, так и старших; пробуют себя в качестве помощника тренера, что повышает их уровень компетенций и приводит к улучшению спортивного результата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EB4AD6-7A8B-48FC-BF1B-016AB921DAF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54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120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375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77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149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740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15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0839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641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5599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52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32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45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8123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13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191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765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800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393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782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37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732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764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A3D77-E0EF-4F78-BFBC-252CFA2060E1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9D71B-3561-4483-95C5-9EE4628BA3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7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8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.png"/><Relationship Id="rId12" Type="http://schemas.openxmlformats.org/officeDocument/2006/relationships/image" Target="../media/image27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g"/><Relationship Id="rId11" Type="http://schemas.openxmlformats.org/officeDocument/2006/relationships/image" Target="../media/image26.png"/><Relationship Id="rId5" Type="http://schemas.openxmlformats.org/officeDocument/2006/relationships/image" Target="../media/image23.jpeg"/><Relationship Id="rId10" Type="http://schemas.openxmlformats.org/officeDocument/2006/relationships/image" Target="../media/image25.png"/><Relationship Id="rId4" Type="http://schemas.openxmlformats.org/officeDocument/2006/relationships/image" Target="../media/image22.jpeg"/><Relationship Id="rId9" Type="http://schemas.openxmlformats.org/officeDocument/2006/relationships/image" Target="../media/image21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png"/><Relationship Id="rId12" Type="http://schemas.openxmlformats.org/officeDocument/2006/relationships/image" Target="../media/image36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wmf"/><Relationship Id="rId11" Type="http://schemas.openxmlformats.org/officeDocument/2006/relationships/image" Target="../media/image35.JP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34.JPG"/><Relationship Id="rId4" Type="http://schemas.openxmlformats.org/officeDocument/2006/relationships/image" Target="../media/image3.png"/><Relationship Id="rId9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4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jpeg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JP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5312" y="2400947"/>
            <a:ext cx="7772400" cy="147002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«Система развивающего  наставничества в дисциплинах многоборий»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17139" y="477160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Руднев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Олег Иванович, </a:t>
            </a:r>
            <a:b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образования, педагог-организатор МБУДО ЦДО «Алые паруса», </a:t>
            </a:r>
          </a:p>
          <a:p>
            <a:pPr algn="r"/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Федерации современного пятиборья и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полиатлона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Новосибирской области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9448" y="202431"/>
            <a:ext cx="5184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МБУДО города Новосибирска «Центр дополнительного образования «Алые паруса»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Федерация современного пятиборья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полиатлона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Новосибирской области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360" y="182350"/>
            <a:ext cx="1585392" cy="11112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796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336268" y="565473"/>
            <a:ext cx="4050818" cy="123398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Образовательное </a:t>
            </a:r>
            <a:r>
              <a:rPr lang="ru-RU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волонтерство</a:t>
            </a:r>
            <a:endParaRPr lang="ru-RU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140784" y="1763939"/>
            <a:ext cx="3340552" cy="405071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сфера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добровольческой деятельности, которая позволяет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оказать помощь людям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одной из самых значимых областей -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получении знаний, передаче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опыта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3"/>
          <a:stretch/>
        </p:blipFill>
        <p:spPr>
          <a:xfrm>
            <a:off x="3342969" y="1929435"/>
            <a:ext cx="5588661" cy="3550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7497" y="777478"/>
            <a:ext cx="5670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«Спортивная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карьера в любительском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спорте».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Профориентационная смена «Многоборец» </a:t>
            </a:r>
            <a:endParaRPr lang="ru-RU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67888" y="5491487"/>
            <a:ext cx="49403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Некрасова, выпускница 2019 года,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спорта по современному пятиборью</a:t>
            </a:r>
          </a:p>
        </p:txBody>
      </p:sp>
    </p:spTree>
    <p:extLst>
      <p:ext uri="{BB962C8B-B14F-4D97-AF65-F5344CB8AC3E}">
        <p14:creationId xmlns:p14="http://schemas.microsoft.com/office/powerpoint/2010/main" val="240385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принципов развивающего наставничества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14889"/>
            <a:ext cx="1369139" cy="1369139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167925707"/>
              </p:ext>
            </p:extLst>
          </p:nvPr>
        </p:nvGraphicFramePr>
        <p:xfrm>
          <a:off x="323528" y="1259632"/>
          <a:ext cx="8208912" cy="516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Овал 7"/>
          <p:cNvSpPr/>
          <p:nvPr/>
        </p:nvSpPr>
        <p:spPr>
          <a:xfrm>
            <a:off x="6127039" y="4702464"/>
            <a:ext cx="562089" cy="4840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9" name="Улыбающееся лицо 8"/>
          <p:cNvSpPr/>
          <p:nvPr/>
        </p:nvSpPr>
        <p:spPr>
          <a:xfrm>
            <a:off x="3850049" y="3284856"/>
            <a:ext cx="1105469" cy="945071"/>
          </a:xfrm>
          <a:prstGeom prst="smileyFac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955518" y="3906762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в деятельность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6679" y="4746153"/>
            <a:ext cx="18722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ребенка-наставника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198451"/>
            <a:ext cx="2013004" cy="14109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" y="5043306"/>
            <a:ext cx="1693209" cy="16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9110" y="980728"/>
            <a:ext cx="8229600" cy="4525963"/>
          </a:xfrm>
        </p:spPr>
        <p:txBody>
          <a:bodyPr>
            <a:normAutofit/>
          </a:bodyPr>
          <a:lstStyle/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нескольких человек, направленная на достижение общих целей, 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человек думает не только о собственном благе, но, в равной мере и о благе тех, кто рядом с ним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0515" t="14153" r="8130" b="10616"/>
          <a:stretch/>
        </p:blipFill>
        <p:spPr>
          <a:xfrm>
            <a:off x="3166199" y="3746311"/>
            <a:ext cx="5981621" cy="31099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6365" t="24127" r="28609" b="9332"/>
          <a:stretch/>
        </p:blipFill>
        <p:spPr>
          <a:xfrm>
            <a:off x="0" y="3746311"/>
            <a:ext cx="3744336" cy="311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2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принципов развивающего наставничества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14889"/>
            <a:ext cx="1369139" cy="1369139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039994453"/>
              </p:ext>
            </p:extLst>
          </p:nvPr>
        </p:nvGraphicFramePr>
        <p:xfrm>
          <a:off x="323528" y="1259632"/>
          <a:ext cx="8208912" cy="516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Овал 7"/>
          <p:cNvSpPr/>
          <p:nvPr/>
        </p:nvSpPr>
        <p:spPr>
          <a:xfrm>
            <a:off x="6127039" y="4702464"/>
            <a:ext cx="562089" cy="4840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9" name="Улыбающееся лицо 8"/>
          <p:cNvSpPr/>
          <p:nvPr/>
        </p:nvSpPr>
        <p:spPr>
          <a:xfrm>
            <a:off x="3850049" y="3284856"/>
            <a:ext cx="1105469" cy="945071"/>
          </a:xfrm>
          <a:prstGeom prst="smileyFac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955518" y="3906762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в деятельность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6679" y="4736417"/>
            <a:ext cx="18722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ребенка-наставника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4571879" y="1747315"/>
            <a:ext cx="36724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Наставник: ориентиры профессионального самоопределения и </a:t>
            </a: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саморазвития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198451"/>
            <a:ext cx="2013004" cy="14109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" y="5043306"/>
            <a:ext cx="1693209" cy="16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0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540" t="17302" r="22121" b="7860"/>
          <a:stretch/>
        </p:blipFill>
        <p:spPr>
          <a:xfrm>
            <a:off x="2411760" y="0"/>
            <a:ext cx="6725914" cy="46924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" t="22214" r="1964" b="4387"/>
          <a:stretch/>
        </p:blipFill>
        <p:spPr>
          <a:xfrm>
            <a:off x="-7849" y="4509120"/>
            <a:ext cx="5411977" cy="23488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6" t="11726" r="34428"/>
          <a:stretch/>
        </p:blipFill>
        <p:spPr>
          <a:xfrm>
            <a:off x="-30277" y="-27384"/>
            <a:ext cx="2635965" cy="45365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7" t="2078" r="26174"/>
          <a:stretch/>
        </p:blipFill>
        <p:spPr>
          <a:xfrm>
            <a:off x="7223518" y="4509120"/>
            <a:ext cx="1914156" cy="2348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t="18150" r="12099" b="5901"/>
          <a:stretch/>
        </p:blipFill>
        <p:spPr>
          <a:xfrm>
            <a:off x="5404128" y="4509120"/>
            <a:ext cx="1883425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21" y="188640"/>
            <a:ext cx="988283" cy="692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7" y="35883"/>
            <a:ext cx="969479" cy="94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043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92" y="53752"/>
            <a:ext cx="9092208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 профессий </a:t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наставника-многоборца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096" y="141277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сферы спорта: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профессиональный спортсмен, спортивный журналист, спортивный менеджер, архитектор спортивных сообществ и т.п.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профессии и профессии сферы безопасности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спасательного профиля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Аналитические профессии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организационного и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ивент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-профиля: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топ-менеджер, аниматор, организатор спортивных и культурно-массовых мероприятий,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ивент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-менеджер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32" y="5615842"/>
            <a:ext cx="1463716" cy="1025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4" y="5444237"/>
            <a:ext cx="1369139" cy="13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8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8603" r="6908" b="5372"/>
          <a:stretch/>
        </p:blipFill>
        <p:spPr>
          <a:xfrm>
            <a:off x="-14882" y="0"/>
            <a:ext cx="3362745" cy="24267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4" t="20058" r="7884" b="12954"/>
          <a:stretch/>
        </p:blipFill>
        <p:spPr>
          <a:xfrm>
            <a:off x="-21705" y="1526907"/>
            <a:ext cx="3369568" cy="21190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20434" r="2310"/>
          <a:stretch/>
        </p:blipFill>
        <p:spPr>
          <a:xfrm>
            <a:off x="3347864" y="0"/>
            <a:ext cx="5826600" cy="37757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" y="5921623"/>
            <a:ext cx="1265731" cy="887162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2326456" y="5734646"/>
          <a:ext cx="1148070" cy="1123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CorelDRAW" r:id="rId8" imgW="3930120" imgH="3854520" progId="CorelDraw.Graphic.20">
                  <p:embed/>
                </p:oleObj>
              </mc:Choice>
              <mc:Fallback>
                <p:oleObj name="CorelDRAW" r:id="rId8" imgW="3930120" imgH="3854520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26456" y="5734646"/>
                        <a:ext cx="1148070" cy="1123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921623"/>
            <a:ext cx="796602" cy="9698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4000" y="5333974"/>
            <a:ext cx="21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проект «Герои с нашего двора»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78" y="5357892"/>
            <a:ext cx="278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Всемирного городского тура «Лазер-ран»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826529"/>
            <a:ext cx="1005076" cy="10050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" t="17514" r="7846"/>
          <a:stretch/>
        </p:blipFill>
        <p:spPr>
          <a:xfrm>
            <a:off x="-14881" y="3272639"/>
            <a:ext cx="5656821" cy="36365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3" t="835" r="18480"/>
          <a:stretch/>
        </p:blipFill>
        <p:spPr>
          <a:xfrm>
            <a:off x="5590365" y="3272639"/>
            <a:ext cx="3584100" cy="364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4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14000" y="5333974"/>
            <a:ext cx="21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проект «Герои с нашего двора»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5" t="6021" r="-338" b="427"/>
          <a:stretch/>
        </p:blipFill>
        <p:spPr>
          <a:xfrm>
            <a:off x="3779912" y="0"/>
            <a:ext cx="5364088" cy="3781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9" t="16813" r="21559" b="4649"/>
          <a:stretch/>
        </p:blipFill>
        <p:spPr>
          <a:xfrm>
            <a:off x="0" y="0"/>
            <a:ext cx="3816424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2"/>
          <a:stretch/>
        </p:blipFill>
        <p:spPr>
          <a:xfrm>
            <a:off x="0" y="3672408"/>
            <a:ext cx="4796259" cy="31855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672408"/>
            <a:ext cx="4778388" cy="318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5" y="5921623"/>
            <a:ext cx="1265731" cy="887162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/>
          </p:nvPr>
        </p:nvGraphicFramePr>
        <p:xfrm>
          <a:off x="2326456" y="5734646"/>
          <a:ext cx="1148070" cy="1123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CorelDRAW" r:id="rId5" imgW="3930120" imgH="3854520" progId="CorelDraw.Graphic.20">
                  <p:embed/>
                </p:oleObj>
              </mc:Choice>
              <mc:Fallback>
                <p:oleObj name="CorelDRAW" r:id="rId5" imgW="3930120" imgH="3854520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326456" y="5734646"/>
                        <a:ext cx="1148070" cy="11233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921623"/>
            <a:ext cx="796602" cy="96986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4000" y="5333974"/>
            <a:ext cx="21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проект «Герои с нашего двора»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78" y="5357892"/>
            <a:ext cx="2786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Всемирного городского тура «Лазер-ран»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826529"/>
            <a:ext cx="1005076" cy="10050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8" r="40653"/>
          <a:stretch/>
        </p:blipFill>
        <p:spPr>
          <a:xfrm>
            <a:off x="-25302" y="-38024"/>
            <a:ext cx="3052528" cy="4646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t="7521"/>
          <a:stretch/>
        </p:blipFill>
        <p:spPr>
          <a:xfrm>
            <a:off x="3035971" y="-26089"/>
            <a:ext cx="6108029" cy="4746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9164" r="11214"/>
          <a:stretch/>
        </p:blipFill>
        <p:spPr>
          <a:xfrm>
            <a:off x="-25302" y="3363650"/>
            <a:ext cx="4392488" cy="35278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0" t="7942" r="4262" b="5615"/>
          <a:stretch/>
        </p:blipFill>
        <p:spPr>
          <a:xfrm>
            <a:off x="4385004" y="3371506"/>
            <a:ext cx="4752528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3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/>
          <a:stretch/>
        </p:blipFill>
        <p:spPr>
          <a:xfrm>
            <a:off x="4672370" y="991610"/>
            <a:ext cx="4471630" cy="35547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36" y="5636138"/>
            <a:ext cx="622398" cy="6050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1031" r="7398" b="9087"/>
          <a:stretch/>
        </p:blipFill>
        <p:spPr>
          <a:xfrm>
            <a:off x="0" y="980728"/>
            <a:ext cx="4672370" cy="33424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8" t="17003" r="15016" b="11857"/>
          <a:stretch/>
        </p:blipFill>
        <p:spPr>
          <a:xfrm>
            <a:off x="-11163" y="3890926"/>
            <a:ext cx="4493239" cy="3011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8" r="21570" b="7366"/>
          <a:stretch/>
        </p:blipFill>
        <p:spPr>
          <a:xfrm>
            <a:off x="4460467" y="3782476"/>
            <a:ext cx="4683533" cy="31198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3"/>
          <a:stretch/>
        </p:blipFill>
        <p:spPr>
          <a:xfrm>
            <a:off x="3228204" y="3379914"/>
            <a:ext cx="2464526" cy="21011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847" y="231114"/>
            <a:ext cx="938775" cy="657996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103622"/>
              </p:ext>
            </p:extLst>
          </p:nvPr>
        </p:nvGraphicFramePr>
        <p:xfrm>
          <a:off x="5436096" y="0"/>
          <a:ext cx="851508" cy="83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CorelDRAW" r:id="rId11" imgW="3930120" imgH="3854520" progId="CorelDraw.Graphic.20">
                  <p:embed/>
                </p:oleObj>
              </mc:Choice>
              <mc:Fallback>
                <p:oleObj name="CorelDRAW" r:id="rId11" imgW="3930120" imgH="3854520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436096" y="0"/>
                        <a:ext cx="851508" cy="83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789" y="100463"/>
            <a:ext cx="590829" cy="7193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43397" y="6157240"/>
            <a:ext cx="4683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проект </a:t>
            </a:r>
          </a:p>
          <a:p>
            <a:pPr algn="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с нашего двора»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11163" y="6171089"/>
            <a:ext cx="38371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Всемирного городского тура «Лазер-ран»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0" y="107130"/>
            <a:ext cx="881288" cy="8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5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</a:t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многоборье позволяет: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1164" y="1405186"/>
            <a:ext cx="4422836" cy="4896544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ребенка успешным в спорте и жизни; </a:t>
            </a:r>
          </a:p>
          <a:p>
            <a:pPr fontAlgn="base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воспитать в нем стремление к наставнической деятельности;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мотивировать к осознанной социально и общественно значимой деятельности;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свое место в мире спортивных профессий;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привить любовь к ведению здорового образа жизни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к труду и обороне на благо Отечества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9" r="15760" b="4554"/>
          <a:stretch/>
        </p:blipFill>
        <p:spPr>
          <a:xfrm>
            <a:off x="0" y="1340768"/>
            <a:ext cx="4721165" cy="42424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32" y="5615842"/>
            <a:ext cx="1463716" cy="1025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4" y="5444237"/>
            <a:ext cx="1369139" cy="13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7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4500" r="1637" b="4336"/>
          <a:stretch/>
        </p:blipFill>
        <p:spPr>
          <a:xfrm>
            <a:off x="-36512" y="0"/>
            <a:ext cx="9204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72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18288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Желаю Вам профессиональных успехов! </a:t>
            </a:r>
            <a:b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приглашаю к дальнейшему сотрудничеству!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-180528" y="3429000"/>
            <a:ext cx="9144000" cy="218684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Руднев Олег Иванович,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образования, </a:t>
            </a:r>
          </a:p>
          <a:p>
            <a:pPr marL="0" indent="0" algn="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педагог-организатор МБУДО ЦДО «Алые паруса», </a:t>
            </a:r>
          </a:p>
          <a:p>
            <a:pPr marL="0" indent="0" algn="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Федерации современного пятиборья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полиатлона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http://mnogoborez.ru/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mnogoborec.nsk@mail.ru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alieparusa.edusite.ru/magicpage.html?page=191846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732" y="5615842"/>
            <a:ext cx="1463716" cy="1025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4" y="5444237"/>
            <a:ext cx="1369139" cy="13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19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225724394"/>
              </p:ext>
            </p:extLst>
          </p:nvPr>
        </p:nvGraphicFramePr>
        <p:xfrm>
          <a:off x="457200" y="404664"/>
          <a:ext cx="8363272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9337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6743341"/>
              </p:ext>
            </p:extLst>
          </p:nvPr>
        </p:nvGraphicFramePr>
        <p:xfrm>
          <a:off x="1" y="166970"/>
          <a:ext cx="4557590" cy="661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Acrobat Document" r:id="rId4" imgW="5495857" imgH="7981860" progId="AcroExch.Document.DC">
                  <p:embed/>
                </p:oleObj>
              </mc:Choice>
              <mc:Fallback>
                <p:oleObj name="Acrobat Document" r:id="rId4" imgW="5495857" imgH="79818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166970"/>
                        <a:ext cx="4557590" cy="66179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585633"/>
              </p:ext>
            </p:extLst>
          </p:nvPr>
        </p:nvGraphicFramePr>
        <p:xfrm>
          <a:off x="4423971" y="167001"/>
          <a:ext cx="4720030" cy="6617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Acrobat Document" r:id="rId6" imgW="5715000" imgH="8010435" progId="AcroExch.Document.DC">
                  <p:embed/>
                </p:oleObj>
              </mc:Choice>
              <mc:Fallback>
                <p:oleObj name="Acrobat Document" r:id="rId6" imgW="5715000" imgH="801043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23971" y="167001"/>
                        <a:ext cx="4720030" cy="66173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347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Развивающее наставничество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95325"/>
            <a:ext cx="8507288" cy="45259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наставничество, при котором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мотивирует, отслеживает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сопровождает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процесс проведения юным наставником работ с непосредственными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наставляемыми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56" y="5186494"/>
            <a:ext cx="1463716" cy="1025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14889"/>
            <a:ext cx="1369139" cy="13691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3454"/>
          <a:stretch/>
        </p:blipFill>
        <p:spPr>
          <a:xfrm>
            <a:off x="-34032" y="3561052"/>
            <a:ext cx="4750048" cy="32969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"/>
          <a:stretch/>
        </p:blipFill>
        <p:spPr>
          <a:xfrm>
            <a:off x="4716016" y="3573016"/>
            <a:ext cx="4432273" cy="328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9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81" y="235427"/>
            <a:ext cx="9011344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развивающего наставничества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35003" y="1417637"/>
            <a:ext cx="2749166" cy="103559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- Учащийся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335002" y="4790595"/>
            <a:ext cx="2749167" cy="115868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</a:t>
            </a:r>
            <a:r>
              <a:rPr lang="ru-RU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педагог 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04568" y="3074180"/>
            <a:ext cx="2711247" cy="9308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Родитель - Ребенок</a:t>
            </a:r>
            <a:endParaRPr lang="ru-RU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00192" y="3080524"/>
            <a:ext cx="2705353" cy="93088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- Ребенок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Двойная стрелка вверх/вниз 7"/>
          <p:cNvSpPr/>
          <p:nvPr/>
        </p:nvSpPr>
        <p:spPr>
          <a:xfrm>
            <a:off x="4506876" y="2584358"/>
            <a:ext cx="415820" cy="2096669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9" name="Двойная стрелка вверх/вниз 8"/>
          <p:cNvSpPr/>
          <p:nvPr/>
        </p:nvSpPr>
        <p:spPr>
          <a:xfrm rot="18185442">
            <a:off x="6645964" y="1827583"/>
            <a:ext cx="218375" cy="151355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0" name="Двойная стрелка вверх/вниз 9"/>
          <p:cNvSpPr/>
          <p:nvPr/>
        </p:nvSpPr>
        <p:spPr>
          <a:xfrm rot="3507336">
            <a:off x="2519078" y="1876858"/>
            <a:ext cx="272525" cy="1472037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1" name="Двойная стрелка вверх/вниз 10"/>
          <p:cNvSpPr/>
          <p:nvPr/>
        </p:nvSpPr>
        <p:spPr>
          <a:xfrm rot="18185442">
            <a:off x="2468185" y="3860632"/>
            <a:ext cx="250022" cy="1583061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2" name="Двойная стрелка вверх/вниз 11"/>
          <p:cNvSpPr/>
          <p:nvPr/>
        </p:nvSpPr>
        <p:spPr>
          <a:xfrm rot="3507336">
            <a:off x="6662205" y="3844405"/>
            <a:ext cx="226688" cy="1434525"/>
          </a:xfrm>
          <a:prstGeom prst="up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56" y="5186494"/>
            <a:ext cx="1463716" cy="102593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14889"/>
            <a:ext cx="1369139" cy="136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  развивающего наставничества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14889"/>
            <a:ext cx="1369139" cy="1369139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19822342"/>
              </p:ext>
            </p:extLst>
          </p:nvPr>
        </p:nvGraphicFramePr>
        <p:xfrm>
          <a:off x="323528" y="1259632"/>
          <a:ext cx="8208912" cy="516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Овал 7"/>
          <p:cNvSpPr/>
          <p:nvPr/>
        </p:nvSpPr>
        <p:spPr>
          <a:xfrm>
            <a:off x="6127039" y="4702464"/>
            <a:ext cx="562089" cy="4840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9" name="Улыбающееся лицо 8"/>
          <p:cNvSpPr/>
          <p:nvPr/>
        </p:nvSpPr>
        <p:spPr>
          <a:xfrm>
            <a:off x="3826063" y="3757393"/>
            <a:ext cx="1105469" cy="945071"/>
          </a:xfrm>
          <a:prstGeom prst="smileyFac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931532" y="3746244"/>
            <a:ext cx="2296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в деятельность</a:t>
            </a:r>
            <a:endParaRPr lang="ru-RU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198451"/>
            <a:ext cx="2013004" cy="14109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" y="5043306"/>
            <a:ext cx="1693209" cy="16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</a:t>
            </a:r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 развивающего наставничества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14889"/>
            <a:ext cx="1369139" cy="1369139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805541787"/>
              </p:ext>
            </p:extLst>
          </p:nvPr>
        </p:nvGraphicFramePr>
        <p:xfrm>
          <a:off x="323528" y="1259632"/>
          <a:ext cx="8208912" cy="516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Овал 7"/>
          <p:cNvSpPr/>
          <p:nvPr/>
        </p:nvSpPr>
        <p:spPr>
          <a:xfrm>
            <a:off x="6127039" y="4702464"/>
            <a:ext cx="562089" cy="4840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9" name="Улыбающееся лицо 8"/>
          <p:cNvSpPr/>
          <p:nvPr/>
        </p:nvSpPr>
        <p:spPr>
          <a:xfrm>
            <a:off x="3850049" y="3284856"/>
            <a:ext cx="1105469" cy="945071"/>
          </a:xfrm>
          <a:prstGeom prst="smileyFac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955518" y="3906762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в деятельность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2663" y="465045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наставника</a:t>
            </a:r>
            <a:endParaRPr lang="ru-RU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198451"/>
            <a:ext cx="2013004" cy="14109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" y="5043306"/>
            <a:ext cx="1693209" cy="16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9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Пять принципов развивающего наставничества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14889"/>
            <a:ext cx="1369139" cy="1369139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702365597"/>
              </p:ext>
            </p:extLst>
          </p:nvPr>
        </p:nvGraphicFramePr>
        <p:xfrm>
          <a:off x="323528" y="1259632"/>
          <a:ext cx="8208912" cy="5160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Овал 7"/>
          <p:cNvSpPr/>
          <p:nvPr/>
        </p:nvSpPr>
        <p:spPr>
          <a:xfrm>
            <a:off x="6127039" y="4702464"/>
            <a:ext cx="562089" cy="484030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9" name="Улыбающееся лицо 8"/>
          <p:cNvSpPr/>
          <p:nvPr/>
        </p:nvSpPr>
        <p:spPr>
          <a:xfrm>
            <a:off x="3850049" y="3284856"/>
            <a:ext cx="1105469" cy="945071"/>
          </a:xfrm>
          <a:prstGeom prst="smileyFac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955518" y="3906762"/>
            <a:ext cx="18722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Погружение в деятельность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66679" y="4796578"/>
            <a:ext cx="187220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 ребенка-наставника</a:t>
            </a:r>
            <a:endParaRPr lang="ru-RU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5198451"/>
            <a:ext cx="2013004" cy="14109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" y="5043306"/>
            <a:ext cx="1693209" cy="169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8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cef3bc534f037c4db718c2dc5ecc2b18f7ce9ac"/>
</p:tagLst>
</file>

<file path=ppt/theme/theme1.xml><?xml version="1.0" encoding="utf-8"?>
<a:theme xmlns:a="http://schemas.openxmlformats.org/drawingml/2006/main" name="Тема Office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1710</Words>
  <Application>Microsoft Office PowerPoint</Application>
  <PresentationFormat>Экран (4:3)</PresentationFormat>
  <Paragraphs>161</Paragraphs>
  <Slides>21</Slides>
  <Notes>17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1_Тема Office</vt:lpstr>
      <vt:lpstr>Acrobat Document</vt:lpstr>
      <vt:lpstr>CorelDRAW</vt:lpstr>
      <vt:lpstr> «Система развивающего  наставничества в дисциплинах многоборий»</vt:lpstr>
      <vt:lpstr>Наставничество  в многоборье позволяет:</vt:lpstr>
      <vt:lpstr>Презентация PowerPoint</vt:lpstr>
      <vt:lpstr>Презентация PowerPoint</vt:lpstr>
      <vt:lpstr>Развивающее наставничество</vt:lpstr>
      <vt:lpstr>Среда развивающего наставничества</vt:lpstr>
      <vt:lpstr>Пять принципов  развивающего наставничества</vt:lpstr>
      <vt:lpstr>Пять принципов развивающего наставничества</vt:lpstr>
      <vt:lpstr>Пять принципов развивающего наставничества</vt:lpstr>
      <vt:lpstr>Образовательное волонтерство</vt:lpstr>
      <vt:lpstr>Пять принципов развивающего наставничества</vt:lpstr>
      <vt:lpstr>Сотрудничество</vt:lpstr>
      <vt:lpstr>Пять принципов развивающего наставничества</vt:lpstr>
      <vt:lpstr>Презентация PowerPoint</vt:lpstr>
      <vt:lpstr>Поле профессий  наставника-многоборца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http://presentation-creation.ru/</Company>
  <LinksUpToDate>false</LinksUpToDate>
  <SharedDoc>false</SharedDoc>
  <HyperlinkBase>http://presentation-creation.ru/powerpoint-templates.html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Разноцветный кадр</dc:title>
  <dc:creator>obstinate</dc:creator>
  <cp:keywords>шаблоны презентаций, темы оформления презентаций</cp:keywords>
  <cp:lastModifiedBy>user</cp:lastModifiedBy>
  <cp:revision>60</cp:revision>
  <dcterms:created xsi:type="dcterms:W3CDTF">2017-09-24T17:07:20Z</dcterms:created>
  <dcterms:modified xsi:type="dcterms:W3CDTF">2023-04-19T07:22:39Z</dcterms:modified>
</cp:coreProperties>
</file>