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0"/>
  </p:notesMasterIdLst>
  <p:sldIdLst>
    <p:sldId id="305" r:id="rId2"/>
    <p:sldId id="277" r:id="rId3"/>
    <p:sldId id="296" r:id="rId4"/>
    <p:sldId id="314" r:id="rId5"/>
    <p:sldId id="309" r:id="rId6"/>
    <p:sldId id="313" r:id="rId7"/>
    <p:sldId id="290" r:id="rId8"/>
    <p:sldId id="304" r:id="rId9"/>
  </p:sldIdLst>
  <p:sldSz cx="10079038" cy="7559675"/>
  <p:notesSz cx="6888163" cy="10018713"/>
  <p:defaultTextStyle>
    <a:defPPr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77B"/>
    <a:srgbClr val="242855"/>
    <a:srgbClr val="16152E"/>
    <a:srgbClr val="DCE6F2"/>
    <a:srgbClr val="F2F2F2"/>
    <a:srgbClr val="003399"/>
    <a:srgbClr val="00EEFF"/>
    <a:srgbClr val="01A1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036" autoAdjust="0"/>
  </p:normalViewPr>
  <p:slideViewPr>
    <p:cSldViewPr>
      <p:cViewPr varScale="1">
        <p:scale>
          <a:sx n="72" d="100"/>
          <a:sy n="72" d="100"/>
        </p:scale>
        <p:origin x="60" y="70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/>
          <a:lstStyle>
            <a:lvl1pPr algn="r">
              <a:defRPr sz="1300"/>
            </a:lvl1pPr>
          </a:lstStyle>
          <a:p>
            <a:fld id="{257EC4E6-2C10-4F44-A5E0-752EB35DB4D8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5" tIns="48297" rIns="96595" bIns="4829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8890"/>
            <a:ext cx="5510530" cy="4508421"/>
          </a:xfrm>
          <a:prstGeom prst="rect">
            <a:avLst/>
          </a:prstGeom>
        </p:spPr>
        <p:txBody>
          <a:bodyPr vert="horz" lIns="96595" tIns="48297" rIns="96595" bIns="482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6038"/>
            <a:ext cx="2984871" cy="500936"/>
          </a:xfrm>
          <a:prstGeom prst="rect">
            <a:avLst/>
          </a:prstGeom>
        </p:spPr>
        <p:txBody>
          <a:bodyPr vert="horz" lIns="96595" tIns="48297" rIns="96595" bIns="48297" rtlCol="0" anchor="b"/>
          <a:lstStyle>
            <a:lvl1pPr algn="r">
              <a:defRPr sz="1300"/>
            </a:lvl1pPr>
          </a:lstStyle>
          <a:p>
            <a:fld id="{111644B6-CA7F-4EE8-8AD3-F645511131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5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02fba0b7c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57238"/>
            <a:ext cx="5033963" cy="3775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02fba0b7c2_0_2:notes"/>
          <p:cNvSpPr txBox="1">
            <a:spLocks noGrp="1"/>
          </p:cNvSpPr>
          <p:nvPr>
            <p:ph type="body" idx="1"/>
          </p:nvPr>
        </p:nvSpPr>
        <p:spPr>
          <a:xfrm>
            <a:off x="688817" y="4784902"/>
            <a:ext cx="5510490" cy="4532950"/>
          </a:xfrm>
          <a:prstGeom prst="rect">
            <a:avLst/>
          </a:prstGeom>
        </p:spPr>
        <p:txBody>
          <a:bodyPr spcFirstLastPara="1" wrap="square" lIns="92705" tIns="92705" rIns="92705" bIns="9270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50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0" y="1"/>
            <a:ext cx="10079038" cy="7559675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60"/>
          </a:p>
        </p:txBody>
      </p:sp>
      <p:pic>
        <p:nvPicPr>
          <p:cNvPr id="17" name="Рисунок 1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D4B4E85-0C93-4EBC-B6B0-18D14A9FF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1" y="611485"/>
            <a:ext cx="4996507" cy="1229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A5D480-BB48-448E-A1B5-A6506C79A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>
            <a:off x="4498729" y="1161485"/>
            <a:ext cx="5580309" cy="639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иконками в фо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5621C2C-C2EC-4BDA-8850-A1E0B3DD4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395" t="7303"/>
          <a:stretch/>
        </p:blipFill>
        <p:spPr>
          <a:xfrm>
            <a:off x="4498204" y="1161485"/>
            <a:ext cx="5580309" cy="6398191"/>
          </a:xfrm>
          <a:prstGeom prst="rect">
            <a:avLst/>
          </a:prstGeom>
        </p:spPr>
      </p:pic>
      <p:sp>
        <p:nvSpPr>
          <p:cNvPr id="6" name="Содержимое 2">
            <a:extLst>
              <a:ext uri="{FF2B5EF4-FFF2-40B4-BE49-F238E27FC236}">
                <a16:creationId xmlns:a16="http://schemas.microsoft.com/office/drawing/2014/main" id="{2A0C337A-D041-4D4B-B69B-6C5959BC1C56}"/>
              </a:ext>
            </a:extLst>
          </p:cNvPr>
          <p:cNvSpPr txBox="1">
            <a:spLocks/>
          </p:cNvSpPr>
          <p:nvPr userDrawn="1"/>
        </p:nvSpPr>
        <p:spPr>
          <a:xfrm>
            <a:off x="8964513" y="7092205"/>
            <a:ext cx="96244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A5F754-ACA5-4E45-A54F-497E784615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5" y="6858076"/>
            <a:ext cx="1959555" cy="4919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ез фоновых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B33CF0-B8D8-4C57-8A64-4C16D87BC6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5" y="6858076"/>
            <a:ext cx="1959555" cy="491904"/>
          </a:xfrm>
          <a:prstGeom prst="rect">
            <a:avLst/>
          </a:prstGeom>
        </p:spPr>
      </p:pic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73E9B896-4071-4299-ABA6-1294979302F6}"/>
              </a:ext>
            </a:extLst>
          </p:cNvPr>
          <p:cNvSpPr txBox="1">
            <a:spLocks/>
          </p:cNvSpPr>
          <p:nvPr userDrawn="1"/>
        </p:nvSpPr>
        <p:spPr>
          <a:xfrm>
            <a:off x="8964513" y="7092205"/>
            <a:ext cx="962441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6CA9F830-AB22-4816-AA96-B85E8087DFB6}" type="slidenum">
              <a:rPr lang="ru-RU" sz="1600" smtClean="0">
                <a:solidFill>
                  <a:schemeClr val="bg1">
                    <a:lumMod val="50000"/>
                  </a:schemeClr>
                </a:solidFill>
                <a:latin typeface="Arial "/>
                <a:ea typeface="Verdana" pitchFamily="34" charset="0"/>
              </a:rPr>
              <a:pPr marL="0" indent="0" algn="r">
                <a:buNone/>
              </a:pPr>
              <a:t>‹#›</a:t>
            </a:fld>
            <a:endParaRPr lang="ru-RU" sz="1400" dirty="0">
              <a:solidFill>
                <a:schemeClr val="bg1">
                  <a:lumMod val="50000"/>
                </a:schemeClr>
              </a:solidFill>
              <a:latin typeface="Arial 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16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9088" y="277619"/>
            <a:ext cx="9560863" cy="556709"/>
          </a:xfrm>
          <a:prstGeom prst="rect">
            <a:avLst/>
          </a:prstGeom>
        </p:spPr>
        <p:txBody>
          <a:bodyPr lIns="0" tIns="0" rIns="0" bIns="0"/>
          <a:lstStyle>
            <a:lvl1pPr>
              <a:defRPr sz="3100" b="1" i="0">
                <a:solidFill>
                  <a:srgbClr val="13110E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6019" y="1176212"/>
            <a:ext cx="7747000" cy="1811055"/>
          </a:xfrm>
          <a:prstGeom prst="rect">
            <a:avLst/>
          </a:prstGeom>
        </p:spPr>
        <p:txBody>
          <a:bodyPr lIns="0" tIns="0" rIns="0" bIns="0"/>
          <a:lstStyle>
            <a:lvl1pPr>
              <a:defRPr sz="1300" b="1" i="0">
                <a:solidFill>
                  <a:schemeClr val="tx1"/>
                </a:solidFill>
                <a:latin typeface="Roboto Bk"/>
                <a:cs typeface="Roboto B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6873" y="7030498"/>
            <a:ext cx="3225292" cy="37798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3953" y="7030498"/>
            <a:ext cx="2318179" cy="37798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56908" y="7030498"/>
            <a:ext cx="2318179" cy="377984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4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0" r:id="rId3"/>
    <p:sldLayoutId id="2147483651" r:id="rId4"/>
    <p:sldLayoutId id="2147483654" r:id="rId5"/>
  </p:sldLayoutIdLst>
  <p:txStyles>
    <p:titleStyle>
      <a:lvl1pPr algn="ctr" defTabSz="986912" rtl="0" eaLnBrk="1" latinLnBrk="0" hangingPunct="1">
        <a:spcBef>
          <a:spcPct val="0"/>
        </a:spcBef>
        <a:buNone/>
        <a:defRPr sz="47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0092" indent="-370092" algn="l" defTabSz="986912" rtl="0" eaLnBrk="1" latinLnBrk="0" hangingPunct="1">
        <a:spcBef>
          <a:spcPct val="20000"/>
        </a:spcBef>
        <a:buFont typeface="Arial" pitchFamily="34" charset="0"/>
        <a:buChar char="•"/>
        <a:defRPr sz="3454" kern="1200">
          <a:solidFill>
            <a:schemeClr val="tx1"/>
          </a:solidFill>
          <a:latin typeface="+mn-lt"/>
          <a:ea typeface="+mn-ea"/>
          <a:cs typeface="+mn-cs"/>
        </a:defRPr>
      </a:lvl1pPr>
      <a:lvl2pPr marL="801866" indent="-308410" algn="l" defTabSz="986912" rtl="0" eaLnBrk="1" latinLnBrk="0" hangingPunct="1">
        <a:spcBef>
          <a:spcPct val="20000"/>
        </a:spcBef>
        <a:buFont typeface="Arial" pitchFamily="34" charset="0"/>
        <a:buChar char="–"/>
        <a:defRPr sz="3022" kern="1200">
          <a:solidFill>
            <a:schemeClr val="tx1"/>
          </a:solidFill>
          <a:latin typeface="+mn-lt"/>
          <a:ea typeface="+mn-ea"/>
          <a:cs typeface="+mn-cs"/>
        </a:defRPr>
      </a:lvl2pPr>
      <a:lvl3pPr marL="123364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590" kern="1200">
          <a:solidFill>
            <a:schemeClr val="tx1"/>
          </a:solidFill>
          <a:latin typeface="+mn-lt"/>
          <a:ea typeface="+mn-ea"/>
          <a:cs typeface="+mn-cs"/>
        </a:defRPr>
      </a:lvl3pPr>
      <a:lvl4pPr marL="1727096" indent="-246728" algn="l" defTabSz="986912" rtl="0" eaLnBrk="1" latinLnBrk="0" hangingPunct="1">
        <a:spcBef>
          <a:spcPct val="20000"/>
        </a:spcBef>
        <a:buFont typeface="Arial" pitchFamily="34" charset="0"/>
        <a:buChar char="–"/>
        <a:defRPr sz="2159" kern="1200">
          <a:solidFill>
            <a:schemeClr val="tx1"/>
          </a:solidFill>
          <a:latin typeface="+mn-lt"/>
          <a:ea typeface="+mn-ea"/>
          <a:cs typeface="+mn-cs"/>
        </a:defRPr>
      </a:lvl4pPr>
      <a:lvl5pPr marL="2220552" indent="-246728" algn="l" defTabSz="986912" rtl="0" eaLnBrk="1" latinLnBrk="0" hangingPunct="1">
        <a:spcBef>
          <a:spcPct val="20000"/>
        </a:spcBef>
        <a:buFont typeface="Arial" pitchFamily="34" charset="0"/>
        <a:buChar char="»"/>
        <a:defRPr sz="2159" kern="1200">
          <a:solidFill>
            <a:schemeClr val="tx1"/>
          </a:solidFill>
          <a:latin typeface="+mn-lt"/>
          <a:ea typeface="+mn-ea"/>
          <a:cs typeface="+mn-cs"/>
        </a:defRPr>
      </a:lvl5pPr>
      <a:lvl6pPr marL="2714008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6pPr>
      <a:lvl7pPr marL="3207464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7pPr>
      <a:lvl8pPr marL="3700920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8pPr>
      <a:lvl9pPr marL="4194376" indent="-246728" algn="l" defTabSz="986912" rtl="0" eaLnBrk="1" latinLnBrk="0" hangingPunct="1">
        <a:spcBef>
          <a:spcPct val="20000"/>
        </a:spcBef>
        <a:buFont typeface="Arial" pitchFamily="34" charset="0"/>
        <a:buChar char="•"/>
        <a:defRPr sz="21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1pPr>
      <a:lvl2pPr marL="49345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2pPr>
      <a:lvl3pPr marL="98691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3pPr>
      <a:lvl4pPr marL="148036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4pPr>
      <a:lvl5pPr marL="1973824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5pPr>
      <a:lvl6pPr marL="2467280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6pPr>
      <a:lvl7pPr marL="2960736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7pPr>
      <a:lvl8pPr marL="3454192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8pPr>
      <a:lvl9pPr marL="3947648" algn="l" defTabSz="986912" rtl="0" eaLnBrk="1" latinLnBrk="0" hangingPunct="1">
        <a:defRPr sz="19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079079" y="2051645"/>
            <a:ext cx="8254026" cy="3384376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Стажерская площадка для молодых и начинающих педагогов дополнительного </a:t>
            </a:r>
            <a:r>
              <a:rPr lang="ru-RU" sz="2400" b="1" dirty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2400" dirty="0">
              <a:solidFill>
                <a:srgbClr val="1F3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1F3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1F377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1F377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Проектирование образовательной деятельности в условиях современной образовательной среды»</a:t>
            </a:r>
            <a:endParaRPr lang="ru-RU" sz="2400" dirty="0">
              <a:solidFill>
                <a:srgbClr val="1F377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rgbClr val="1F3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0469" y="6862945"/>
            <a:ext cx="9541807" cy="5634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560" dirty="0" smtClean="0"/>
              <a:t>15.11.2023</a:t>
            </a:r>
            <a:endParaRPr lang="ru-RU" sz="1560" dirty="0"/>
          </a:p>
        </p:txBody>
      </p:sp>
      <p:sp>
        <p:nvSpPr>
          <p:cNvPr id="29" name="TextBox 28"/>
          <p:cNvSpPr txBox="1"/>
          <p:nvPr/>
        </p:nvSpPr>
        <p:spPr>
          <a:xfrm>
            <a:off x="488072" y="279299"/>
            <a:ext cx="936103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defTabSz="995506" hangingPunct="0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Муниципальное методическое объединение педагогов дополнительного образования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47231" y="5003973"/>
            <a:ext cx="7200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 err="1">
                <a:solidFill>
                  <a:srgbClr val="1F377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Щедренко</a:t>
            </a:r>
            <a:r>
              <a:rPr lang="ru-RU" sz="2000" dirty="0">
                <a:solidFill>
                  <a:srgbClr val="1F377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Ольга Станиславовна</a:t>
            </a:r>
            <a:r>
              <a:rPr lang="ru-RU" sz="2000" i="1" dirty="0">
                <a:solidFill>
                  <a:srgbClr val="1F377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i="1" dirty="0" smtClean="0">
              <a:solidFill>
                <a:srgbClr val="1F377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1F377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методист </a:t>
            </a:r>
            <a:r>
              <a:rPr lang="ru-RU" sz="2000" i="1" dirty="0">
                <a:solidFill>
                  <a:srgbClr val="1F377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МБУДО ЦВР «Галактика», </a:t>
            </a:r>
            <a:endParaRPr lang="ru-RU" sz="2000" i="1" dirty="0" smtClean="0">
              <a:solidFill>
                <a:srgbClr val="1F377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1F377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i="1" dirty="0">
                <a:solidFill>
                  <a:srgbClr val="1F377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ММО педагогов дополнительного образования</a:t>
            </a:r>
            <a:endParaRPr lang="ru-RU" sz="2000" dirty="0">
              <a:solidFill>
                <a:srgbClr val="1F377B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180408" y="179437"/>
            <a:ext cx="9701868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Autofit/>
          </a:bodyPr>
          <a:lstStyle/>
          <a:p>
            <a:pPr algn="ctr" defTabSz="986912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ДОПОЛНИТЕЛЬНОГО ОБРАЗОВАНИЯ</a:t>
            </a:r>
          </a:p>
          <a:p>
            <a:pPr algn="ctr" defTabSz="986912">
              <a:lnSpc>
                <a:spcPct val="150000"/>
              </a:lnSpc>
              <a:spcBef>
                <a:spcPct val="0"/>
              </a:spcBef>
              <a:defRPr/>
            </a:pPr>
            <a:r>
              <a:rPr lang="ru-RU" sz="1400" b="1" i="1" dirty="0" smtClean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(КОНЦЕПЦИЯ </a:t>
            </a:r>
            <a:r>
              <a:rPr lang="ru-RU" sz="1400" b="1" i="1" dirty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1400" b="1" i="1" dirty="0" smtClean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</a:t>
            </a:r>
            <a:r>
              <a:rPr lang="ru-RU" sz="1400" b="1" i="1" dirty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ДЕТЕЙ ДО 2030 </a:t>
            </a:r>
            <a:r>
              <a:rPr lang="ru-RU" sz="1400" b="1" i="1" dirty="0" smtClean="0">
                <a:solidFill>
                  <a:srgbClr val="1F3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ГОДА)</a:t>
            </a:r>
            <a:endParaRPr lang="ru-RU" sz="1400" b="1" i="1" dirty="0">
              <a:solidFill>
                <a:srgbClr val="1F3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86912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221668"/>
                </a:solidFill>
                <a:cs typeface="Arial" panose="020B0604020202020204" pitchFamily="34" charset="0"/>
              </a:rPr>
              <a:t> </a:t>
            </a:r>
            <a:endParaRPr lang="ru-RU" sz="2400" b="1" dirty="0">
              <a:solidFill>
                <a:srgbClr val="1F377B"/>
              </a:solidFill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8" y="1404965"/>
            <a:ext cx="581535" cy="576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9039" y="1334671"/>
            <a:ext cx="9361039" cy="646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800" b="1" dirty="0">
                <a:solidFill>
                  <a:srgbClr val="002060"/>
                </a:solidFill>
                <a:ea typeface="+mj-ea"/>
                <a:cs typeface="+mj-cs"/>
                <a:sym typeface="Calibri"/>
              </a:rPr>
              <a:t>Создание условий для самореализации и развития талантов детей, а </a:t>
            </a:r>
            <a:r>
              <a:rPr lang="ru-RU" sz="1800" b="1" dirty="0">
                <a:solidFill>
                  <a:srgbClr val="002060"/>
                </a:solidFill>
              </a:rPr>
              <a:t>также воспитание высоконравственной, гармонично развитой и социально ответственной личности</a:t>
            </a:r>
            <a:endParaRPr lang="ru-RU" sz="1800" b="1" dirty="0">
              <a:solidFill>
                <a:srgbClr val="002060"/>
              </a:solidFill>
              <a:ea typeface="+mj-ea"/>
              <a:cs typeface="+mj-cs"/>
              <a:sym typeface="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9" y="2328662"/>
            <a:ext cx="302437" cy="360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966" y="3157691"/>
            <a:ext cx="4354948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Организация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воспитательной деятельности на основе социокультурных, духовно-нравственных ценностей российского общества и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государства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" y="5591868"/>
            <a:ext cx="302437" cy="3601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9" y="3281593"/>
            <a:ext cx="302437" cy="3601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31" y="2386150"/>
            <a:ext cx="302437" cy="3601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3569" y="4145105"/>
            <a:ext cx="4399697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Расширение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возможности для использования в образовательном и воспитательном процессе культурного и природного наследия народов России;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3449" y="2293571"/>
            <a:ext cx="4279496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Обновление содержания и методов обучения в системе дополнительного образования детей 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430" y="3419643"/>
            <a:ext cx="302437" cy="36019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382481" y="3561425"/>
            <a:ext cx="4671700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Обеспечение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взаимодействия с наставниками из научных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организаций для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вовлечения детей в научную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деятельность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12" y="4288921"/>
            <a:ext cx="302437" cy="3601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26872" y="5822729"/>
            <a:ext cx="468052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Создание условий для социально-культурной  реабилитации детей-инвалидов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086" y="4610192"/>
            <a:ext cx="302437" cy="36019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82481" y="2210176"/>
            <a:ext cx="4671700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defTabSz="995506" hangingPunct="0"/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Вовлечение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обучающихся в программы и мероприятия ранней профориентации, обеспечивающие ознакомление с современными профессиями и профессиями будущего, поддержку профессионального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самоопределения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21" y="5896080"/>
            <a:ext cx="302437" cy="360191"/>
          </a:xfrm>
          <a:prstGeom prst="rect">
            <a:avLst/>
          </a:prstGeom>
        </p:spPr>
      </p:pic>
      <p:sp>
        <p:nvSpPr>
          <p:cNvPr id="28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0469" y="6862945"/>
            <a:ext cx="9541807" cy="5634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560"/>
          </a:p>
        </p:txBody>
      </p:sp>
      <p:sp>
        <p:nvSpPr>
          <p:cNvPr id="2" name="Прямоугольник 1"/>
          <p:cNvSpPr/>
          <p:nvPr/>
        </p:nvSpPr>
        <p:spPr>
          <a:xfrm>
            <a:off x="462556" y="5310675"/>
            <a:ext cx="4452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ключение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в дополнительные общеобразовательные программы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компонентов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, обеспечивающих формирование функциональной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грамотности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43398" y="4391988"/>
            <a:ext cx="44486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И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спользование </a:t>
            </a:r>
            <a:r>
              <a:rPr lang="ru-RU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возможностей дополнительного образования для повышения качества образовательных результатов у детей, испытывающих трудности в освоении основных общеобразовательных </a:t>
            </a:r>
            <a:r>
              <a:rPr lang="ru-RU" sz="160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программ</a:t>
            </a:r>
            <a:endParaRPr lang="ru-RU" sz="16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55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0469" y="6862945"/>
            <a:ext cx="9541807" cy="5634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56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2201"/>
          <a:stretch/>
        </p:blipFill>
        <p:spPr>
          <a:xfrm>
            <a:off x="863055" y="251445"/>
            <a:ext cx="824440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0469" y="6862945"/>
            <a:ext cx="9541807" cy="5634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56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8199" y="1463639"/>
            <a:ext cx="3404844" cy="12888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1323"/>
              </a:spcBef>
              <a:spcAft>
                <a:spcPts val="220"/>
              </a:spcAft>
              <a:buClr>
                <a:schemeClr val="accent1"/>
              </a:buClr>
              <a:buSzPct val="100000"/>
            </a:pPr>
            <a:r>
              <a:rPr lang="ru-RU" sz="4409" b="1" cap="all" spc="220" dirty="0" smtClean="0">
                <a:solidFill>
                  <a:schemeClr val="bg1"/>
                </a:solidFill>
                <a:latin typeface="+mj-lt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323"/>
              </a:spcBef>
              <a:spcAft>
                <a:spcPts val="220"/>
              </a:spcAft>
              <a:buClr>
                <a:schemeClr val="accent1"/>
              </a:buClr>
              <a:buSzPct val="100000"/>
            </a:pPr>
            <a:r>
              <a:rPr lang="ru-RU" sz="4409" b="1" cap="all" spc="220" dirty="0" smtClean="0">
                <a:solidFill>
                  <a:schemeClr val="bg1"/>
                </a:solidFill>
                <a:latin typeface="+mj-lt"/>
              </a:rPr>
              <a:t>результат</a:t>
            </a:r>
            <a:endParaRPr lang="ru-RU" sz="4409" b="1" cap="all" spc="220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90000"/>
              </a:lnSpc>
              <a:spcBef>
                <a:spcPts val="1323"/>
              </a:spcBef>
              <a:spcAft>
                <a:spcPts val="220"/>
              </a:spcAft>
              <a:buClr>
                <a:schemeClr val="accent1"/>
              </a:buClr>
              <a:buSzPct val="100000"/>
            </a:pPr>
            <a:endParaRPr lang="ru-RU" sz="4409" b="1" cap="all" spc="22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319439" y="1648594"/>
            <a:ext cx="1943072" cy="1103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952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623695" y="1410852"/>
            <a:ext cx="3008541" cy="1504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323"/>
              </a:spcBef>
              <a:spcAft>
                <a:spcPts val="220"/>
              </a:spcAft>
              <a:buClr>
                <a:schemeClr val="accent1"/>
              </a:buClr>
              <a:buSzPct val="100000"/>
            </a:pPr>
            <a:r>
              <a:rPr lang="ru-RU" sz="4409" b="1" cap="all" spc="22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4409" b="1" cap="all" spc="22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одзаголовок 7"/>
          <p:cNvSpPr txBox="1">
            <a:spLocks/>
          </p:cNvSpPr>
          <p:nvPr/>
        </p:nvSpPr>
        <p:spPr>
          <a:xfrm>
            <a:off x="909404" y="4911497"/>
            <a:ext cx="8315206" cy="125994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>
            <a:lvl1pPr marL="370092" indent="-370092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4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1866" indent="-308410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364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2709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0552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4008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профессиональной деятельности необходимо начинать с прогнозирования предполагаемого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64987" y="827509"/>
            <a:ext cx="10092769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rmAutofit/>
          </a:bodyPr>
          <a:lstStyle/>
          <a:p>
            <a:pPr algn="ctr">
              <a:lnSpc>
                <a:spcPct val="90000"/>
              </a:lnSpc>
              <a:spcBef>
                <a:spcPts val="1323"/>
              </a:spcBef>
              <a:spcAft>
                <a:spcPts val="220"/>
              </a:spcAft>
              <a:buClr>
                <a:schemeClr val="accent1"/>
              </a:buClr>
              <a:buSzPct val="100000"/>
            </a:pPr>
            <a:r>
              <a:rPr lang="en-US" sz="2400" b="1" dirty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-</a:t>
            </a:r>
            <a:r>
              <a:rPr lang="ru-RU" sz="2400" b="1" dirty="0" smtClean="0">
                <a:solidFill>
                  <a:srgbClr val="2216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2400" b="1" dirty="0">
              <a:solidFill>
                <a:srgbClr val="22166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0469" y="6862945"/>
            <a:ext cx="9541807" cy="5634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560"/>
          </a:p>
        </p:txBody>
      </p:sp>
      <p:pic>
        <p:nvPicPr>
          <p:cNvPr id="29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047" y="1763613"/>
            <a:ext cx="8739388" cy="441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 txBox="1">
            <a:spLocks/>
          </p:cNvSpPr>
          <p:nvPr/>
        </p:nvSpPr>
        <p:spPr>
          <a:xfrm>
            <a:off x="-13731" y="971525"/>
            <a:ext cx="10092769" cy="854922"/>
          </a:xfrm>
          <a:prstGeom prst="rect">
            <a:avLst/>
          </a:prstGeom>
        </p:spPr>
        <p:txBody>
          <a:bodyPr vert="horz" lIns="98694" tIns="49347" rIns="98694" bIns="49347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323"/>
              </a:spcBef>
              <a:spcAft>
                <a:spcPts val="220"/>
              </a:spcAft>
              <a:buClr>
                <a:schemeClr val="accent1"/>
              </a:buClr>
              <a:buSzPct val="100000"/>
            </a:pP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Конкурентноспособный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1323"/>
              </a:spcBef>
              <a:spcAft>
                <a:spcPts val="220"/>
              </a:spcAft>
              <a:buClr>
                <a:schemeClr val="accent1"/>
              </a:buClr>
              <a:buSzPct val="100000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</a:t>
            </a:r>
            <a:endParaRPr lang="ru-RU" sz="3600" b="1" cap="all" spc="22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340469" y="6862945"/>
            <a:ext cx="9541807" cy="56346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56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9" y="2411685"/>
            <a:ext cx="6840760" cy="38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9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95783" y="899517"/>
            <a:ext cx="3515643" cy="100811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совершенствовать свои профессиональные навыки и знания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9559" y="5513895"/>
            <a:ext cx="3672409" cy="1073310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Обновлять программы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обучения и использовать современные технологии.</a:t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9559" y="2325098"/>
            <a:ext cx="3672408" cy="10680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Устанавливать партнерские отношения с другими организациями и учреждениями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95782" y="2325098"/>
            <a:ext cx="3515643" cy="1068075"/>
          </a:xfrm>
          <a:prstGeom prst="round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Уметь создавать ситуацию успеха для своих учащихся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9559" y="3897174"/>
            <a:ext cx="3672408" cy="1322823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Оценивать результаты обучения и вносить коррективы в образовательную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5781" y="5455819"/>
            <a:ext cx="3515646" cy="1131386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Постоянно поддерживать интерес детей к занятиям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96634" y="3707830"/>
            <a:ext cx="3515645" cy="1326014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8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готовым к эффективному неформальному общению с </a:t>
            </a:r>
            <a:r>
              <a:rPr lang="ru-RU" sz="1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учащимися</a:t>
            </a:r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9559" y="829576"/>
            <a:ext cx="3672408" cy="1147995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личностью, примером для своих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7584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 8" descr="Декоративный элемент">
            <a:extLst>
              <a:ext uri="{FF2B5EF4-FFF2-40B4-BE49-F238E27FC236}">
                <a16:creationId xmlns:a16="http://schemas.microsoft.com/office/drawing/2014/main" id="{2A5672BB-0EC4-4BB1-85FA-3C94DFAEA1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243711" y="6732165"/>
            <a:ext cx="9620344" cy="69424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560"/>
          </a:p>
        </p:txBody>
      </p:sp>
      <p:sp>
        <p:nvSpPr>
          <p:cNvPr id="43" name="Текст 3">
            <a:extLst>
              <a:ext uri="{FF2B5EF4-FFF2-40B4-BE49-F238E27FC236}">
                <a16:creationId xmlns:a16="http://schemas.microsoft.com/office/drawing/2014/main" id="{5531D225-5C00-499C-9C86-9FFCF817B2E6}"/>
              </a:ext>
            </a:extLst>
          </p:cNvPr>
          <p:cNvSpPr txBox="1">
            <a:spLocks/>
          </p:cNvSpPr>
          <p:nvPr/>
        </p:nvSpPr>
        <p:spPr>
          <a:xfrm>
            <a:off x="1273463" y="1763613"/>
            <a:ext cx="7560840" cy="2630127"/>
          </a:xfrm>
          <a:prstGeom prst="rect">
            <a:avLst/>
          </a:prstGeom>
        </p:spPr>
        <p:txBody>
          <a:bodyPr vert="horz" lIns="72778" tIns="36389" rIns="72778" bIns="36389" rtlCol="0" anchor="ctr" anchorCtr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 cap="none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endParaRPr lang="ru-RU" sz="2800" b="1" dirty="0">
              <a:solidFill>
                <a:srgbClr val="2428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1207" y="2627709"/>
            <a:ext cx="50387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1F377B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ТВОРЧЕСКИХ ИДЕЙ!</a:t>
            </a:r>
            <a:endParaRPr lang="ru-RU" sz="3600" dirty="0">
              <a:solidFill>
                <a:srgbClr val="1F377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269</Words>
  <Application>Microsoft Office PowerPoint</Application>
  <PresentationFormat>Произвольный</PresentationFormat>
  <Paragraphs>38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Arial </vt:lpstr>
      <vt:lpstr>Calibri</vt:lpstr>
      <vt:lpstr>Roboto</vt:lpstr>
      <vt:lpstr>Roboto Bk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(ШРИФТ  VERDANA  размер 18)</dc:title>
  <dc:creator>Пользватель</dc:creator>
  <cp:lastModifiedBy>София</cp:lastModifiedBy>
  <cp:revision>164</cp:revision>
  <cp:lastPrinted>2022-04-28T05:49:55Z</cp:lastPrinted>
  <dcterms:created xsi:type="dcterms:W3CDTF">2018-02-26T06:57:30Z</dcterms:created>
  <dcterms:modified xsi:type="dcterms:W3CDTF">2023-11-14T18:19:52Z</dcterms:modified>
</cp:coreProperties>
</file>