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57" r:id="rId2"/>
    <p:sldId id="354" r:id="rId3"/>
    <p:sldId id="30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309" r:id="rId15"/>
    <p:sldId id="269" r:id="rId16"/>
    <p:sldId id="270" r:id="rId17"/>
    <p:sldId id="271" r:id="rId18"/>
    <p:sldId id="311" r:id="rId19"/>
    <p:sldId id="312" r:id="rId20"/>
    <p:sldId id="355" r:id="rId21"/>
    <p:sldId id="315" r:id="rId22"/>
    <p:sldId id="356" r:id="rId23"/>
    <p:sldId id="316" r:id="rId24"/>
    <p:sldId id="318" r:id="rId25"/>
    <p:sldId id="319" r:id="rId26"/>
    <p:sldId id="320" r:id="rId27"/>
    <p:sldId id="353" r:id="rId28"/>
    <p:sldId id="321" r:id="rId29"/>
    <p:sldId id="322" r:id="rId30"/>
    <p:sldId id="323" r:id="rId31"/>
    <p:sldId id="324" r:id="rId32"/>
    <p:sldId id="400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5" autoAdjust="0"/>
  </p:normalViewPr>
  <p:slideViewPr>
    <p:cSldViewPr showGuides="1">
      <p:cViewPr varScale="1">
        <p:scale>
          <a:sx n="111" d="100"/>
          <a:sy n="111" d="100"/>
        </p:scale>
        <p:origin x="1596" y="114"/>
      </p:cViewPr>
      <p:guideLst>
        <p:guide orient="horz" pos="2137"/>
        <p:guide pos="28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2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49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69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55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2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1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68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15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2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64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6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4433-D2C1-4621-BA1E-BEF6CCE9476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00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/>
          <p:nvPr/>
        </p:nvSpPr>
        <p:spPr>
          <a:xfrm>
            <a:off x="4592479" y="1754814"/>
            <a:ext cx="4551522" cy="2279333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Методические </a:t>
            </a:r>
          </a:p>
          <a:p>
            <a:r>
              <a:rPr lang="ru-RU" sz="33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и организационные аспекты разработки дополнительных общеобразовательных программ</a:t>
            </a:r>
          </a:p>
        </p:txBody>
      </p:sp>
      <p:sp>
        <p:nvSpPr>
          <p:cNvPr id="2" name="Заголовок 1"/>
          <p:cNvSpPr txBox="1"/>
          <p:nvPr/>
        </p:nvSpPr>
        <p:spPr>
          <a:xfrm>
            <a:off x="4592479" y="4698207"/>
            <a:ext cx="4551521" cy="865346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i="1" u="sng" dirty="0">
                <a:latin typeface="Times New Roman" panose="02020603050405020304" charset="0"/>
                <a:cs typeface="Times New Roman" panose="02020603050405020304" charset="0"/>
              </a:rPr>
              <a:t>ведущий семинара</a:t>
            </a:r>
            <a:r>
              <a:rPr lang="ru-RU" sz="1800" b="1" i="1" dirty="0">
                <a:latin typeface="Times New Roman" panose="02020603050405020304" charset="0"/>
                <a:cs typeface="Times New Roman" panose="02020603050405020304" charset="0"/>
              </a:rPr>
              <a:t>: </a:t>
            </a:r>
          </a:p>
          <a:p>
            <a:pPr algn="l"/>
            <a:r>
              <a:rPr lang="ru-RU" sz="1800" b="1" i="1" dirty="0">
                <a:latin typeface="Times New Roman" panose="02020603050405020304" charset="0"/>
                <a:cs typeface="Times New Roman" panose="02020603050405020304" charset="0"/>
              </a:rPr>
              <a:t>Азарова Елена Станиславовна,</a:t>
            </a:r>
          </a:p>
          <a:p>
            <a:pPr algn="l"/>
            <a:r>
              <a:rPr lang="ru-RU" sz="1800" b="1" i="1" dirty="0">
                <a:latin typeface="Times New Roman" panose="02020603050405020304" charset="0"/>
                <a:cs typeface="Times New Roman" panose="02020603050405020304" charset="0"/>
              </a:rPr>
              <a:t>методист МОЦ НИСО</a:t>
            </a:r>
            <a:endParaRPr lang="ru-RU" sz="1800" b="1" i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215516" y="1844824"/>
            <a:ext cx="8505495" cy="432048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Указывается количество </a:t>
            </a:r>
            <a:r>
              <a:rPr lang="ru-RU" b="1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академических</a:t>
            </a:r>
            <a:r>
              <a:rPr lang="ru-RU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часов</a:t>
            </a:r>
          </a:p>
          <a:p>
            <a:pPr marL="0" indent="0">
              <a:buNone/>
            </a:pPr>
            <a:endParaRPr lang="ru-RU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Если программа является модульной, то определяется объем каждого модуля. Рекомендуется </a:t>
            </a:r>
            <a:r>
              <a:rPr lang="ru-RU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не менее 8 </a:t>
            </a:r>
            <a:r>
              <a:rPr lang="ru-RU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часов на модуль</a:t>
            </a:r>
          </a:p>
          <a:p>
            <a:pPr marL="0" indent="0">
              <a:buNone/>
            </a:pPr>
            <a:endParaRPr lang="ru-RU" b="1" u="sng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b="1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Примеры:</a:t>
            </a:r>
          </a:p>
          <a:p>
            <a:pPr marL="0" indent="0">
              <a:buNone/>
            </a:pPr>
            <a:r>
              <a:rPr lang="ru-RU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1) Объем программы – 72 часа. Рассчитана на 1 год обучения.</a:t>
            </a:r>
          </a:p>
          <a:p>
            <a:pPr marL="0" indent="0">
              <a:buNone/>
            </a:pPr>
            <a:r>
              <a:rPr lang="ru-RU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2) Объём программы – 144 часа. Первый год обучения – 72 часа. Второй год обучения – 72 часа.</a:t>
            </a:r>
          </a:p>
          <a:p>
            <a:pPr marL="0" indent="0"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359532" y="386661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1. Комплекс основных характеристик программы</a:t>
            </a:r>
            <a: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22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/>
          <p:nvPr/>
        </p:nvSpPr>
        <p:spPr>
          <a:xfrm>
            <a:off x="71500" y="1022232"/>
            <a:ext cx="7965075" cy="33103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1.1. Пояснительная записка</a:t>
            </a:r>
          </a:p>
          <a:p>
            <a:r>
              <a:rPr lang="ru-RU" altLang="en-US" sz="22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Объем программы</a:t>
            </a:r>
            <a: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22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143508" y="1628800"/>
            <a:ext cx="8928992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Срок обучения </a:t>
            </a:r>
            <a:r>
              <a:rPr lang="ru-RU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– это </a:t>
            </a:r>
            <a:r>
              <a:rPr lang="ru-RU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временной</a:t>
            </a:r>
            <a:r>
              <a:rPr lang="ru-RU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период, в течение которого будет проходить обучение</a:t>
            </a:r>
          </a:p>
          <a:p>
            <a:pPr marL="0" indent="0"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Пример:</a:t>
            </a:r>
          </a:p>
          <a:p>
            <a:pPr marL="0" indent="0">
              <a:buNone/>
            </a:pPr>
            <a:r>
              <a:rPr lang="ru-RU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срок обучения по программе – 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01.09.2023г. - 31.05.2024г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b="1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Срок освоения </a:t>
            </a:r>
            <a:r>
              <a:rPr lang="ru-RU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– промежуток времени, за который обучающийся достигнет результата (количество лет, недель, месяцев)</a:t>
            </a:r>
          </a:p>
          <a:p>
            <a:pPr marL="0" indent="0"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Пример:</a:t>
            </a:r>
          </a:p>
          <a:p>
            <a:pPr marL="0" indent="0">
              <a:buNone/>
            </a:pPr>
            <a:r>
              <a:rPr lang="ru-RU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Срок освоения программы – 20 недель (5 месяцев)</a:t>
            </a:r>
          </a:p>
          <a:p>
            <a:pPr marL="0" indent="0"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/>
          <p:nvPr/>
        </p:nvSpPr>
        <p:spPr>
          <a:xfrm>
            <a:off x="454562" y="260648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1. Комплекс основных характеристик программы</a:t>
            </a:r>
            <a: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22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71500" y="859079"/>
            <a:ext cx="7965075" cy="33103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1.1. Пояснительная записка</a:t>
            </a:r>
          </a:p>
          <a:p>
            <a:r>
              <a:rPr lang="ru-RU" altLang="en-US" sz="22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Срок освоения, срок бучения</a:t>
            </a:r>
            <a: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18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71500" y="1534399"/>
            <a:ext cx="9001000" cy="53236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1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1946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о</a:t>
            </a:r>
            <a:r>
              <a:rPr lang="ru-RU" altLang="en-US" sz="195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чная, очно-заочная, заочная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altLang="en-US" sz="1500" b="1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1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195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с </a:t>
            </a:r>
            <a:r>
              <a:rPr lang="ru-RU" altLang="en-US" sz="195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применением </a:t>
            </a:r>
            <a:r>
              <a:rPr lang="ru-RU" altLang="en-US" sz="1950" b="1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электронного обучения </a:t>
            </a:r>
            <a:r>
              <a:rPr lang="ru-RU" altLang="en-US" sz="195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и </a:t>
            </a:r>
            <a:r>
              <a:rPr lang="ru-RU" altLang="en-US" sz="1950" b="1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дистанционных образовательных технологий </a:t>
            </a:r>
            <a:r>
              <a:rPr lang="ru-RU" altLang="en-US" sz="195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(указывается платформа дистанционного обучения, ссылки в сети интернет на данную платформу и используемые электронные образовательные ресурсы, прописываются материально-технические требования к рабочему месту обучающегося и педагога)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altLang="en-US" sz="1950" i="1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1950" b="1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сетевая форма </a:t>
            </a:r>
            <a:r>
              <a:rPr lang="ru-RU" altLang="en-US" sz="195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реализации </a:t>
            </a:r>
            <a:r>
              <a:rPr lang="ru-RU" altLang="en-US" sz="195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программы </a:t>
            </a:r>
            <a:r>
              <a:rPr lang="ru-RU" altLang="en-US" sz="195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(указываются сетевые партнеры (имеющие лицензии) при наличии договора и в случае проведения занятий специалистом из другой организации или использовании оборудования другой организации. При реализации ДООП в сетевом взаимодействии указывается полное наименование сетевого партнера и его участие в реализации ДООП. Сетевыми партнерами могут выступать любые организации, учреждения и предприятия, чей ресурс (материальный, кадровый) приводит к улучшению условий и повышению качества реализации ДООП</a:t>
            </a:r>
            <a:r>
              <a:rPr lang="ru-RU" altLang="en-US" sz="195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</a:p>
          <a:p>
            <a:pPr marL="214313" indent="-214313">
              <a:lnSpc>
                <a:spcPct val="100000"/>
              </a:lnSpc>
              <a:spcBef>
                <a:spcPts val="0"/>
              </a:spcBef>
            </a:pPr>
            <a:endParaRPr lang="ru-RU" altLang="en-US" sz="1500" i="1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14313" indent="-214313">
              <a:lnSpc>
                <a:spcPct val="100000"/>
              </a:lnSpc>
              <a:spcBef>
                <a:spcPts val="0"/>
              </a:spcBef>
            </a:pPr>
            <a:endParaRPr lang="ru-RU" altLang="en-US" sz="1500" i="1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/>
          <p:nvPr/>
        </p:nvSpPr>
        <p:spPr>
          <a:xfrm>
            <a:off x="467544" y="260648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1. Комплекс основных характеристик программы</a:t>
            </a:r>
            <a: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18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287524" y="894023"/>
            <a:ext cx="7965075" cy="33103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1.1. Пояснительная записка</a:t>
            </a:r>
          </a:p>
          <a:p>
            <a:r>
              <a:rPr lang="ru-RU" altLang="en-US" sz="22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Формы обучения </a:t>
            </a:r>
            <a: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22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143508" y="2024845"/>
            <a:ext cx="8505495" cy="3681152"/>
          </a:xfrm>
        </p:spPr>
        <p:txBody>
          <a:bodyPr>
            <a:normAutofit/>
          </a:bodyPr>
          <a:lstStyle/>
          <a:p>
            <a:pPr marL="214313" indent="-214313">
              <a:lnSpc>
                <a:spcPct val="100000"/>
              </a:lnSpc>
              <a:spcBef>
                <a:spcPts val="0"/>
              </a:spcBef>
            </a:pPr>
            <a:endParaRPr lang="ru-RU" altLang="en-US" sz="1500" i="1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14313" indent="-214313">
              <a:lnSpc>
                <a:spcPct val="100000"/>
              </a:lnSpc>
              <a:spcBef>
                <a:spcPts val="0"/>
              </a:spcBef>
            </a:pPr>
            <a:endParaRPr lang="ru-RU" altLang="en-US" sz="1500" i="1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227034" y="80628"/>
            <a:ext cx="8424936" cy="38137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endParaRPr lang="ru-RU" altLang="en-US" sz="1800" b="1" dirty="0">
              <a:solidFill>
                <a:srgbClr val="4472C4">
                  <a:lumMod val="75000"/>
                </a:srgb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 defTabSz="685800">
              <a:defRPr/>
            </a:pPr>
            <a:r>
              <a:rPr lang="ru-RU" altLang="en-US" sz="18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ФОРМЫ ОБУЧЕНИЯ </a:t>
            </a:r>
            <a:r>
              <a:rPr lang="ru-RU" altLang="en-US" sz="1800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(пояснение)</a:t>
            </a:r>
          </a:p>
          <a:p>
            <a:pPr lvl="0" algn="ctr">
              <a:defRPr/>
            </a:pPr>
            <a:r>
              <a:rPr lang="ru-RU" altLang="en-US" sz="1050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Письмо </a:t>
            </a:r>
            <a:r>
              <a:rPr lang="ru-RU" altLang="en-US" sz="1050" b="1" i="1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Минпросвещения</a:t>
            </a:r>
            <a:r>
              <a:rPr lang="ru-RU" altLang="en-US" sz="1050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России от 31.01.2022г № ДГ-245/06 «Методические рекомендации по реализации дополнительных общеобразовательных программ с применением электронного обучения и дистанционных образовательных технологий»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428357"/>
              </p:ext>
            </p:extLst>
          </p:nvPr>
        </p:nvGraphicFramePr>
        <p:xfrm>
          <a:off x="63748" y="728700"/>
          <a:ext cx="9072501" cy="6438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6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39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Название</a:t>
                      </a:r>
                      <a:endParaRPr lang="ru-RU" sz="16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Основные</a:t>
                      </a:r>
                      <a:r>
                        <a:rPr lang="ru-RU" sz="16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характеристики</a:t>
                      </a:r>
                      <a:endParaRPr lang="ru-RU" sz="16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Требования к реализации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9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Электронное обучение (ЭО) </a:t>
                      </a:r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–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используются информационные и электронные технологии</a:t>
                      </a:r>
                      <a:endParaRPr lang="ru-RU" sz="13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- учебные материалы высылаются по эл. почте или размещаются в эл. облаке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- обучающийся заходит в электронную библиотеку </a:t>
                      </a:r>
                      <a:r>
                        <a:rPr kumimoji="0" lang="ru-RU" sz="13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через компьютер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, читает виртуальную литературу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- сдаёт тест, расположенный </a:t>
                      </a:r>
                      <a:r>
                        <a:rPr kumimoji="0" lang="ru-RU" sz="13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на компьютере</a:t>
                      </a:r>
                    </a:p>
                    <a:p>
                      <a:endParaRPr lang="ru-RU" sz="13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Есть список сервисов и платформ, а также примеры цифровых приложений, веб-сервисов и элементов </a:t>
                      </a:r>
                    </a:p>
                    <a:p>
                      <a:r>
                        <a:rPr lang="ru-RU" sz="1300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Геймификации</a:t>
                      </a:r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, которые</a:t>
                      </a:r>
                      <a:r>
                        <a:rPr lang="ru-RU" sz="13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допустимо использовать</a:t>
                      </a:r>
                      <a:endParaRPr lang="ru-RU" sz="13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1. Локальные акты ОО (приказ и положение) о реализации ДОП с применением ЭО и ДОТ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2. Наличие электронной информационно-образовательной 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среды (ЭИОС)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– электронные информационные ресурсы (электронная</a:t>
                      </a:r>
                      <a:r>
                        <a:rPr lang="ru-RU" sz="13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библиотека, статьи, и др.</a:t>
                      </a:r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);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– электронные образовательные ресурсы (ЭОР) – профильный контент, имеет структуру, звукозаписи,</a:t>
                      </a:r>
                      <a:r>
                        <a:rPr lang="ru-RU" sz="13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видеофильмы</a:t>
                      </a:r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информационные</a:t>
                      </a:r>
                      <a:r>
                        <a:rPr lang="ru-RU" sz="13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технологии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телекоммуникационные технологии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3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3. Внесение корректировок в рабочие программы </a:t>
                      </a:r>
                      <a:r>
                        <a:rPr lang="ru-RU" sz="1300" u="sng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в части форм обучения </a:t>
                      </a:r>
                      <a:r>
                        <a:rPr lang="ru-RU" sz="13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(видео-лекция, онлайн консультация и </a:t>
                      </a:r>
                      <a:r>
                        <a:rPr lang="ru-RU" sz="1300" baseline="0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др</a:t>
                      </a:r>
                      <a:r>
                        <a:rPr lang="ru-RU" sz="13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) и </a:t>
                      </a:r>
                      <a:r>
                        <a:rPr lang="ru-RU" sz="1300" u="sng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ТСО, определить содержание ЭИОС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300" u="none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4. Сокращение времени проведения занятия </a:t>
                      </a:r>
                      <a:r>
                        <a:rPr lang="ru-RU" sz="1300" u="sng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до 30 мин, гимнастика для глаз, физкультминутки, учёт продолжительности непрерывного использования экрана и др. (СанПиН 2.4.3648-20)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300" u="none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5. Выбор этой формы обучение должен быть </a:t>
                      </a:r>
                      <a:r>
                        <a:rPr lang="ru-RU" sz="1300" u="sng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подтвержден документально </a:t>
                      </a:r>
                      <a:r>
                        <a:rPr lang="ru-RU" sz="1300" u="none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(наличием письменного заявления родителя (ей) (законного представителя), проведение инструктажей ТБ с родителями и детьми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Дистанционные</a:t>
                      </a:r>
                      <a:r>
                        <a:rPr lang="ru-RU" sz="1300" b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образовательные технологии (ДОТ)</a:t>
                      </a:r>
                      <a:endParaRPr lang="ru-RU" sz="13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ru-RU" sz="13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обучающийся осваивает дополнительную 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общеобразовательную программу или ее часть </a:t>
                      </a:r>
                      <a:r>
                        <a:rPr lang="ru-RU" sz="1300" u="sng" dirty="0" smtClean="0">
                          <a:solidFill>
                            <a:srgbClr val="C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полностью удаленно</a:t>
                      </a:r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, в том числе</a:t>
                      </a:r>
                      <a:r>
                        <a:rPr lang="ru-RU" sz="13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 использованием ЭИОС</a:t>
                      </a:r>
                      <a:endParaRPr lang="ru-RU" sz="13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наличие интернет-браузера и подключения </a:t>
                      </a:r>
                      <a:r>
                        <a:rPr lang="ru-RU" sz="13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к сети Интернет (минимальное условие)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ru-RU" sz="13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н</a:t>
                      </a:r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а компьютере устанавливается комплект соответствующего 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программного обеспечения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обязательно наличие микрофона и динамиков (наушников), веб-камера (</a:t>
                      </a:r>
                      <a:r>
                        <a:rPr lang="ru-RU" sz="1300" i="1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аудиоконференции</a:t>
                      </a:r>
                      <a:r>
                        <a:rPr lang="ru-RU" sz="13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r>
                        <a:rPr lang="ru-RU" sz="1300" i="1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вебинары</a:t>
                      </a:r>
                      <a:r>
                        <a:rPr lang="ru-RU" sz="13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)</a:t>
                      </a:r>
                      <a:endParaRPr lang="ru-RU" sz="13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65675" y="1016732"/>
            <a:ext cx="9006825" cy="57606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15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200" b="1" dirty="0">
                <a:latin typeface="Times New Roman" panose="02020603050405020304" charset="0"/>
                <a:cs typeface="Times New Roman" panose="02020603050405020304" charset="0"/>
              </a:rPr>
              <a:t>Специализированные сервисы организации занятий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altLang="en-US" sz="2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200" b="1" dirty="0">
                <a:latin typeface="Times New Roman" panose="02020603050405020304" charset="0"/>
                <a:cs typeface="Times New Roman" panose="02020603050405020304" charset="0"/>
              </a:rPr>
              <a:t> Средства видео-конференцсвязи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altLang="en-US" sz="2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200" b="1" dirty="0">
                <a:latin typeface="Times New Roman" panose="02020603050405020304" charset="0"/>
                <a:cs typeface="Times New Roman" panose="02020603050405020304" charset="0"/>
              </a:rPr>
              <a:t> Социальные сети и мессенджеры, в т.ч. путем сопровождения тематических сообществ в социальных сетях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altLang="en-US" sz="2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200" b="1" dirty="0">
                <a:latin typeface="Times New Roman" panose="02020603050405020304" charset="0"/>
                <a:cs typeface="Times New Roman" panose="02020603050405020304" charset="0"/>
              </a:rPr>
              <a:t> Цифровые образовательные платформы и веб-ресурсы: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i="1" dirty="0">
                <a:latin typeface="Times New Roman" panose="02020603050405020304" charset="0"/>
                <a:cs typeface="Times New Roman" panose="02020603050405020304" charset="0"/>
              </a:rPr>
              <a:t>- «Российская электронная школа»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i="1" dirty="0">
                <a:latin typeface="Times New Roman" panose="02020603050405020304" charset="0"/>
                <a:cs typeface="Times New Roman" panose="02020603050405020304" charset="0"/>
              </a:rPr>
              <a:t>- ресурсы ФГБУ «Федеральный центр организационно-методического обеспечения физического воспитания»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i="1" dirty="0">
                <a:latin typeface="Times New Roman" panose="02020603050405020304" charset="0"/>
                <a:cs typeface="Times New Roman" panose="02020603050405020304" charset="0"/>
              </a:rPr>
              <a:t>- ресурсы ФГБОУ ДО «Федеральный центр дополнительного образования и организации отдыха и оздоровления детей»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i="1" dirty="0">
                <a:latin typeface="Times New Roman" panose="02020603050405020304" charset="0"/>
                <a:cs typeface="Times New Roman" panose="02020603050405020304" charset="0"/>
              </a:rPr>
              <a:t>- цифровой навигатор образования, представляющий собой банк цифровых учебных материалов и практик для дополнительного дистанционного обучения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i="1" dirty="0">
                <a:latin typeface="Times New Roman" panose="02020603050405020304" charset="0"/>
                <a:cs typeface="Times New Roman" panose="02020603050405020304" charset="0"/>
              </a:rPr>
              <a:t>- Национальная электронная библиотека, научная электронная библиотека,  электронные сервисы организации работы группы обучающихся) и др.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altLang="en-US" sz="2200" i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2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200" b="1" dirty="0">
                <a:latin typeface="Times New Roman" panose="02020603050405020304" charset="0"/>
                <a:cs typeface="Times New Roman" panose="02020603050405020304" charset="0"/>
              </a:rPr>
              <a:t>Примеры цифровых приложений, веб-сервисов и элементов геймификации,</a:t>
            </a:r>
            <a:r>
              <a:rPr lang="ru-RU" altLang="en-US" sz="2200" dirty="0">
                <a:latin typeface="Times New Roman" panose="02020603050405020304" charset="0"/>
                <a:cs typeface="Times New Roman" panose="02020603050405020304" charset="0"/>
              </a:rPr>
              <a:t> которые допустимо использовать при реализации дополнительных общеобразовательных программ с применением электронного обучения и дистанционных образовательных технологий</a:t>
            </a:r>
          </a:p>
          <a:p>
            <a:pPr marL="214313" indent="-214313">
              <a:lnSpc>
                <a:spcPct val="100000"/>
              </a:lnSpc>
              <a:spcBef>
                <a:spcPts val="0"/>
              </a:spcBef>
            </a:pPr>
            <a:endParaRPr lang="ru-RU" altLang="en-US" sz="1500" i="1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 txBox="1"/>
          <p:nvPr/>
        </p:nvSpPr>
        <p:spPr>
          <a:xfrm>
            <a:off x="323528" y="152636"/>
            <a:ext cx="8424936" cy="38137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endParaRPr lang="ru-RU" altLang="en-US" sz="1800" b="1" dirty="0">
              <a:solidFill>
                <a:srgbClr val="4472C4">
                  <a:lumMod val="75000"/>
                </a:srgb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 defTabSz="685800">
              <a:defRPr/>
            </a:pPr>
            <a:r>
              <a:rPr lang="ru-RU" altLang="en-US" sz="2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СПИСОК СЕРВИСОВ, ПЛАТФОРМ И ВЕБ-РЕСУРСОВ</a:t>
            </a:r>
          </a:p>
          <a:p>
            <a:pPr lvl="0" algn="ctr">
              <a:defRPr/>
            </a:pPr>
            <a:r>
              <a:rPr lang="ru-RU" altLang="en-US" sz="1200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Письмо </a:t>
            </a:r>
            <a:r>
              <a:rPr lang="ru-RU" altLang="en-US" sz="1200" b="1" i="1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Минпросвещения</a:t>
            </a:r>
            <a:r>
              <a:rPr lang="ru-RU" altLang="en-US" sz="1200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России от 31.01.2022г № ДГ-245/06 «Методические рекомендации по реализации дополнительных общеобразовательных программ с применением электронного обучения и дистанционных образовательных технологий»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71501" y="1448780"/>
            <a:ext cx="9001000" cy="532859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95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2600" b="1" u="sng" dirty="0">
                <a:latin typeface="Times New Roman" panose="02020603050405020304" charset="0"/>
                <a:cs typeface="Times New Roman" panose="02020603050405020304" charset="0"/>
              </a:rPr>
              <a:t>Стартовый</a:t>
            </a:r>
            <a:r>
              <a:rPr lang="ru-RU" sz="2600" dirty="0"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ru-RU" sz="2600" i="1" dirty="0">
                <a:latin typeface="Times New Roman" panose="02020603050405020304" charset="0"/>
                <a:cs typeface="Times New Roman" panose="02020603050405020304" charset="0"/>
              </a:rPr>
              <a:t>ознакомительный</a:t>
            </a:r>
            <a:r>
              <a:rPr lang="ru-RU" sz="2600" dirty="0">
                <a:latin typeface="Times New Roman" panose="02020603050405020304" charset="0"/>
                <a:cs typeface="Times New Roman" panose="02020603050405020304" charset="0"/>
              </a:rPr>
              <a:t>) - </a:t>
            </a:r>
            <a:r>
              <a:rPr lang="ru-RU" sz="2600" b="1" dirty="0">
                <a:latin typeface="Times New Roman" panose="02020603050405020304" charset="0"/>
                <a:cs typeface="Times New Roman" panose="02020603050405020304" charset="0"/>
              </a:rPr>
              <a:t>«не более 72 часов», «знание и понимание», «первичный интерес, первичные основы», «нет входной диагностики», «несложное, начальное участие»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2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2600" b="1" u="sng" dirty="0">
                <a:latin typeface="Times New Roman" panose="02020603050405020304" charset="0"/>
                <a:cs typeface="Times New Roman" panose="02020603050405020304" charset="0"/>
              </a:rPr>
              <a:t>Базовый</a:t>
            </a:r>
            <a:r>
              <a:rPr lang="ru-RU" sz="2600" dirty="0">
                <a:latin typeface="Times New Roman" panose="02020603050405020304" charset="0"/>
                <a:cs typeface="Times New Roman" panose="02020603050405020304" charset="0"/>
              </a:rPr>
              <a:t> - </a:t>
            </a:r>
            <a:r>
              <a:rPr lang="ru-RU" sz="2600" b="1" dirty="0">
                <a:latin typeface="Times New Roman" panose="02020603050405020304" charset="0"/>
                <a:cs typeface="Times New Roman" panose="02020603050405020304" charset="0"/>
              </a:rPr>
              <a:t>«не менее 108 часов», </a:t>
            </a:r>
            <a:r>
              <a:rPr lang="ru-RU" sz="2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«знание-понимание-применение», </a:t>
            </a:r>
            <a:r>
              <a:rPr lang="ru-RU" sz="2600" b="1" dirty="0">
                <a:latin typeface="Times New Roman" panose="02020603050405020304" charset="0"/>
                <a:cs typeface="Times New Roman" panose="02020603050405020304" charset="0"/>
              </a:rPr>
              <a:t>«наличие входной диагностики» (интересы, мотивы, первичные ЗУН), </a:t>
            </a:r>
            <a:r>
              <a:rPr lang="ru-RU" sz="2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«овладение определенным объемом ЗУН в конкретной предметной области», «активное участие»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6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2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2600" b="1" u="sng" dirty="0">
                <a:latin typeface="Times New Roman" panose="02020603050405020304" charset="0"/>
                <a:cs typeface="Times New Roman" panose="02020603050405020304" charset="0"/>
              </a:rPr>
              <a:t>Углубленный</a:t>
            </a:r>
            <a:r>
              <a:rPr lang="ru-RU" sz="2600" dirty="0">
                <a:latin typeface="Times New Roman" panose="02020603050405020304" charset="0"/>
                <a:cs typeface="Times New Roman" panose="02020603050405020304" charset="0"/>
              </a:rPr>
              <a:t> - </a:t>
            </a:r>
            <a:r>
              <a:rPr lang="ru-RU" sz="2600" b="1" dirty="0">
                <a:latin typeface="Times New Roman" panose="02020603050405020304" charset="0"/>
                <a:cs typeface="Times New Roman" panose="02020603050405020304" charset="0"/>
              </a:rPr>
              <a:t>«не менее 144 часов», «околопрофессиональные знания, узконаправленные», «исполнитель»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95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95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Заголовок 1"/>
          <p:cNvSpPr txBox="1"/>
          <p:nvPr/>
        </p:nvSpPr>
        <p:spPr>
          <a:xfrm>
            <a:off x="503548" y="224644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1. Комплекс основных характеристик программы</a:t>
            </a:r>
            <a: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22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144283" y="764704"/>
            <a:ext cx="7965075" cy="33103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1.1. Пояснительная записка</a:t>
            </a:r>
          </a:p>
          <a:p>
            <a:r>
              <a:rPr lang="ru-RU" altLang="en-US" sz="22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Уровень программы 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(если </a:t>
            </a:r>
            <a:r>
              <a:rPr lang="ru-RU" altLang="en-US" sz="2200" i="1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разноуровневая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  <a:r>
              <a:rPr lang="ru-RU" altLang="en-US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1800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-72516" y="1124744"/>
            <a:ext cx="9216516" cy="583264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1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Какая модель реализации образовательной программы?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17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(традиционная (линейная последовательность осовения содержания в течении опредленного времени), модульная, с применением ДО и др.)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7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1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Если обучение с применением ЭО, ДОТ</a:t>
            </a:r>
            <a:r>
              <a:rPr lang="ru-RU" sz="17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- какие есть в ОО условия для этого, какие разделы/модули выносятся на дистанционное обучение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7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1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Если обучение модульное</a:t>
            </a:r>
            <a:r>
              <a:rPr lang="ru-RU" sz="17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- линейная/нелинейная последовательность изучения, какие модули обязательные, а какие по выбору и др. </a:t>
            </a:r>
            <a:endParaRPr lang="ru-RU" sz="17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Какие применяются организационные формы обучения?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1700" dirty="0">
                <a:latin typeface="Times New Roman" panose="02020603050405020304" charset="0"/>
                <a:cs typeface="Times New Roman" panose="02020603050405020304" charset="0"/>
              </a:rPr>
              <a:t>(групповые, фронтальные, парные, индивидуальные, в группах одного возраста или разновозрастных </a:t>
            </a:r>
            <a:r>
              <a:rPr lang="ru-RU" altLang="en-US" sz="1700" dirty="0">
                <a:latin typeface="Times New Roman" panose="02020603050405020304" charset="0"/>
                <a:cs typeface="Times New Roman" panose="02020603050405020304" charset="0"/>
              </a:rPr>
              <a:t>группах)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1700" b="1" dirty="0">
                <a:latin typeface="Times New Roman" panose="02020603050405020304" charset="0"/>
                <a:cs typeface="Times New Roman" panose="02020603050405020304" charset="0"/>
              </a:rPr>
              <a:t> Каковы о</a:t>
            </a:r>
            <a:r>
              <a:rPr lang="ru-RU" altLang="en-US" sz="1700" b="1" dirty="0">
                <a:latin typeface="Times New Roman" panose="02020603050405020304" charset="0"/>
                <a:cs typeface="Times New Roman" panose="02020603050405020304" charset="0"/>
              </a:rPr>
              <a:t>собенности </a:t>
            </a:r>
            <a:r>
              <a:rPr lang="ru-RU" altLang="en-US" sz="1700" b="1" dirty="0">
                <a:latin typeface="Times New Roman" panose="02020603050405020304" charset="0"/>
                <a:cs typeface="Times New Roman" panose="02020603050405020304" charset="0"/>
              </a:rPr>
              <a:t>взаимодействия педагога и </a:t>
            </a:r>
            <a:r>
              <a:rPr lang="ru-RU" altLang="en-US" sz="1700" b="1" dirty="0">
                <a:latin typeface="Times New Roman" panose="02020603050405020304" charset="0"/>
                <a:cs typeface="Times New Roman" panose="02020603050405020304" charset="0"/>
              </a:rPr>
              <a:t>обучающихся? </a:t>
            </a:r>
            <a:r>
              <a:rPr lang="ru-RU" altLang="en-US" sz="1700" dirty="0">
                <a:latin typeface="Times New Roman" panose="02020603050405020304" charset="0"/>
                <a:cs typeface="Times New Roman" panose="02020603050405020304" charset="0"/>
              </a:rPr>
              <a:t>(перечисляются виды используемых занятий: например, семинар, мини-лекция, тренинг, экскурсия и др.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17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1700" b="1" dirty="0">
                <a:latin typeface="Times New Roman" panose="02020603050405020304" charset="0"/>
                <a:cs typeface="Times New Roman" panose="02020603050405020304" charset="0"/>
              </a:rPr>
              <a:t>Какова роль педагога</a:t>
            </a:r>
            <a:r>
              <a:rPr lang="ru-RU" altLang="en-US" sz="1700" dirty="0">
                <a:latin typeface="Times New Roman" panose="02020603050405020304" charset="0"/>
                <a:cs typeface="Times New Roman" panose="02020603050405020304" charset="0"/>
              </a:rPr>
              <a:t> (эксперт, тбютор, наставник, группотехник, куратор) и роль обучающихся </a:t>
            </a:r>
            <a:r>
              <a:rPr lang="ru-RU" altLang="en-US" sz="1700" i="1" dirty="0">
                <a:latin typeface="Times New Roman" panose="02020603050405020304" charset="0"/>
                <a:cs typeface="Times New Roman" panose="02020603050405020304" charset="0"/>
              </a:rPr>
              <a:t>(помощник педагога, консультант, наставник)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1700" b="1" dirty="0">
                <a:latin typeface="Times New Roman" panose="02020603050405020304" charset="0"/>
                <a:cs typeface="Times New Roman" panose="02020603050405020304" charset="0"/>
              </a:rPr>
              <a:t> Каков к</a:t>
            </a:r>
            <a:r>
              <a:rPr lang="ru-RU" altLang="en-US" sz="1700" b="1" dirty="0">
                <a:latin typeface="Times New Roman" panose="02020603050405020304" charset="0"/>
                <a:cs typeface="Times New Roman" panose="02020603050405020304" charset="0"/>
              </a:rPr>
              <a:t>оличественный </a:t>
            </a:r>
            <a:r>
              <a:rPr lang="ru-RU" altLang="en-US" sz="1700" b="1" dirty="0">
                <a:latin typeface="Times New Roman" panose="02020603050405020304" charset="0"/>
                <a:cs typeface="Times New Roman" panose="02020603050405020304" charset="0"/>
              </a:rPr>
              <a:t>состав группы/групп обучающихся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1700" b="1" dirty="0">
                <a:latin typeface="Times New Roman" panose="02020603050405020304" charset="0"/>
                <a:cs typeface="Times New Roman" panose="02020603050405020304" charset="0"/>
              </a:rPr>
              <a:t> К</a:t>
            </a:r>
            <a:r>
              <a:rPr lang="ru-RU" altLang="en-US" sz="17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ак формируются группы? </a:t>
            </a:r>
            <a:r>
              <a:rPr lang="ru-RU" altLang="en-US" sz="17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(одного возраста/разновозрастные группы, </a:t>
            </a:r>
            <a:r>
              <a:rPr lang="ru-RU" altLang="en-US" sz="17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смешанный состав, исходя из индивидуальных особенностей (внутри групповая дифференциация)</a:t>
            </a:r>
            <a:r>
              <a:rPr lang="ru-RU" altLang="en-US" sz="17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на основе диагностики, рекомендаций родителей, по темпу обучения. 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Локальный акт организации «Положение о порядке набора и комплектования групп (объединений)»)</a:t>
            </a:r>
            <a:endParaRPr lang="ru-RU" altLang="en-US" sz="1700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17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Есть ли обучение по индивидуальному учебному плану? </a:t>
            </a:r>
            <a:r>
              <a:rPr lang="ru-RU" altLang="en-US" sz="17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(локальный нормативный акт организации)</a:t>
            </a:r>
            <a:endParaRPr lang="ru-RU" altLang="en-US" sz="17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1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Режим занятий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(периодичность и продолжительность). Занятия проводятся ___ раз в неделю.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размер академического часа (СанПиН) составляет __ мин. Перерыв между занятиями __ мин.</a:t>
            </a:r>
          </a:p>
        </p:txBody>
      </p:sp>
      <p:sp>
        <p:nvSpPr>
          <p:cNvPr id="6" name="Заголовок 1"/>
          <p:cNvSpPr txBox="1"/>
          <p:nvPr/>
        </p:nvSpPr>
        <p:spPr>
          <a:xfrm>
            <a:off x="359532" y="224644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1. Комплекс основных характеристик программы</a:t>
            </a:r>
            <a: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18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7683" y="628871"/>
            <a:ext cx="8316924" cy="60388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1.1. Пояснительная записка</a:t>
            </a:r>
          </a:p>
          <a:p>
            <a:r>
              <a:rPr lang="ru-RU" altLang="en-US" sz="22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Особенности организации образовательного процесса</a:t>
            </a:r>
            <a:r>
              <a:rPr lang="ru-RU" altLang="en-US" sz="2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2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2200" b="1" i="1" u="sng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15529" y="1434292"/>
            <a:ext cx="9056971" cy="5307076"/>
          </a:xfrm>
        </p:spPr>
        <p:txBody>
          <a:bodyPr>
            <a:normAutofit fontScale="87500" lnSpcReduction="10000"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цель </a:t>
            </a:r>
            <a:r>
              <a:rPr lang="ru-RU" altLang="en-US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должна быть </a:t>
            </a:r>
            <a:r>
              <a:rPr lang="ru-RU" altLang="en-US" b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ОДНА</a:t>
            </a:r>
            <a:r>
              <a:rPr lang="ru-RU" alt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конкретна</a:t>
            </a:r>
            <a:endParaRPr lang="ru-RU" altLang="en-US" b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altLang="en-US" b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в цели отражается </a:t>
            </a:r>
            <a:r>
              <a:rPr lang="ru-RU" altLang="en-US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название </a:t>
            </a:r>
            <a:r>
              <a:rPr lang="ru-RU" alt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и направленность программы </a:t>
            </a:r>
            <a:endParaRPr lang="ru-RU" altLang="en-US" b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altLang="en-US" b="1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понятно </a:t>
            </a:r>
            <a:r>
              <a:rPr lang="ru-RU" altLang="en-US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какой образовательный результат </a:t>
            </a:r>
            <a:r>
              <a:rPr lang="ru-RU" altLang="en-US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(чему хотите научить детей</a:t>
            </a:r>
            <a:r>
              <a:rPr lang="ru-RU" altLang="en-US" i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? С каким результатом они уйдут?)</a:t>
            </a:r>
            <a:endParaRPr lang="ru-RU" altLang="en-US" i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altLang="en-US" b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измерима </a:t>
            </a:r>
            <a:r>
              <a:rPr lang="ru-RU" altLang="en-US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(могу ли я проверить реализацию цели</a:t>
            </a:r>
            <a:r>
              <a:rPr lang="ru-RU" altLang="en-US" i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?)</a:t>
            </a:r>
            <a:endParaRPr lang="ru-RU" altLang="en-US" i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altLang="en-US" b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достижима </a:t>
            </a:r>
            <a:r>
              <a:rPr lang="ru-RU" altLang="en-US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(её реально достичь за указанный срок</a:t>
            </a:r>
            <a:r>
              <a:rPr lang="ru-RU" altLang="en-US" i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endParaRPr lang="ru-RU" altLang="en-US" i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altLang="en-US" b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используется ключевое слово </a:t>
            </a:r>
            <a:r>
              <a:rPr lang="ru-RU" altLang="en-US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в </a:t>
            </a:r>
            <a:r>
              <a:rPr lang="ru-RU" alt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форме существительного</a:t>
            </a:r>
            <a:r>
              <a:rPr lang="ru-RU" altLang="en-US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: </a:t>
            </a:r>
            <a:r>
              <a:rPr lang="ru-RU" alt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«создание», «развитие», «обеспечение», «приобщение», «формирование» </a:t>
            </a:r>
            <a:r>
              <a:rPr lang="ru-RU" altLang="en-US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и т.п.</a:t>
            </a:r>
            <a:endParaRPr lang="ru-RU" altLang="en-US" b="1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/>
          <p:nvPr/>
        </p:nvSpPr>
        <p:spPr>
          <a:xfrm>
            <a:off x="467544" y="188640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1. Комплекс основных характеристик программы</a:t>
            </a:r>
            <a: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22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15529" y="664960"/>
            <a:ext cx="7965281" cy="60388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1.2. Цель и задачи программы</a:t>
            </a:r>
          </a:p>
          <a:p>
            <a:endParaRPr lang="ru-RU" altLang="en-US" sz="800" b="1" dirty="0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2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Цель программы</a:t>
            </a:r>
            <a:r>
              <a:rPr lang="ru-RU" altLang="en-US" sz="2200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(это образ РЕЗУЛЬТАТА)</a:t>
            </a:r>
            <a:r>
              <a:rPr lang="ru-RU" altLang="en-US" sz="2200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2200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altLang="en-US" sz="2200" i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27013" y="1700808"/>
            <a:ext cx="9032256" cy="503220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400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Предметные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ru-RU" altLang="en-US" sz="2400" b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метапредметные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личностные </a:t>
            </a:r>
            <a:r>
              <a:rPr lang="ru-RU" altLang="en-US" sz="24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(не смешивать</a:t>
            </a:r>
            <a:r>
              <a:rPr lang="ru-RU" altLang="en-US" sz="24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! должны отражаться в Содержании программы)</a:t>
            </a:r>
            <a:endParaRPr lang="ru-RU" altLang="en-US" sz="2400" i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Задачи должны соответствовать </a:t>
            </a:r>
            <a:r>
              <a:rPr lang="ru-RU" altLang="en-US" sz="24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возрасту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обучающихся</a:t>
            </a:r>
            <a:endParaRPr lang="ru-RU" altLang="en-US" sz="24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Каждая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задача </a:t>
            </a:r>
            <a:r>
              <a:rPr lang="ru-RU" altLang="en-US" sz="24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переходит через Содержание учебного плана в Результат</a:t>
            </a:r>
            <a:endParaRPr lang="ru-RU" altLang="en-US" sz="2400" b="1" u="sng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Задач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не должно быть много </a:t>
            </a:r>
            <a:r>
              <a:rPr lang="ru-RU" altLang="en-US" sz="24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ru-RU" altLang="en-US" sz="24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5-6 в </a:t>
            </a:r>
            <a:r>
              <a:rPr lang="ru-RU" altLang="en-US" sz="2400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каждой</a:t>
            </a:r>
            <a:r>
              <a:rPr lang="ru-RU" altLang="en-US" sz="24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категории задач)</a:t>
            </a:r>
            <a:endParaRPr lang="ru-RU" altLang="en-US" sz="2400" i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При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формулировке используются глаголы неопределенной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формы </a:t>
            </a:r>
            <a:r>
              <a:rPr lang="ru-RU" altLang="en-US" sz="24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(«научить», «обучить», «формировать», «расширять», «воспитывать» и т.п.)</a:t>
            </a:r>
            <a:endParaRPr lang="ru-RU" altLang="en-US" sz="2400" i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Если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период обучения рассчитан на 2 года, то личностные и мета предметные задачи определяются на весь период обучения, а предметные – по каждому году обучения</a:t>
            </a:r>
            <a:r>
              <a:rPr lang="ru-RU" altLang="en-US" sz="24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(например, «предметные задачи 1-го года обучения», «предметные задачи 2-го года обучения</a:t>
            </a:r>
            <a:r>
              <a:rPr lang="ru-RU" altLang="en-US" sz="24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»)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0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endParaRPr lang="ru-RU" altLang="en-US" sz="135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endParaRPr lang="ru-RU" altLang="en-US" sz="15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/>
          <p:nvPr/>
        </p:nvSpPr>
        <p:spPr>
          <a:xfrm>
            <a:off x="467544" y="224644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1. Комплекс основных характеристик программы</a:t>
            </a:r>
            <a: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18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27013" y="682961"/>
            <a:ext cx="8816169" cy="60388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1.2. Цель и задачи программы</a:t>
            </a:r>
          </a:p>
          <a:p>
            <a:endParaRPr lang="ru-RU" altLang="en-US" sz="800" b="1" dirty="0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2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Задачи программы</a:t>
            </a:r>
            <a:r>
              <a:rPr lang="ru-RU" altLang="en-US" sz="2200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(это ШАГИ разделов/тем учебного плана)</a:t>
            </a:r>
            <a:r>
              <a:rPr lang="ru-RU" altLang="en-US" sz="2200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2200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Замещающее содержимое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069359"/>
              </p:ext>
            </p:extLst>
          </p:nvPr>
        </p:nvGraphicFramePr>
        <p:xfrm>
          <a:off x="3929" y="254"/>
          <a:ext cx="9056121" cy="6921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2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9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4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0528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6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ПРЕДМЕТНЫЕ ЗАДАЧИ </a:t>
                      </a:r>
                    </a:p>
                    <a:p>
                      <a:pPr algn="ctr">
                        <a:buNone/>
                      </a:pPr>
                      <a:r>
                        <a:rPr lang="ru-RU" altLang="en-US" sz="12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(понятийный</a:t>
                      </a:r>
                      <a:r>
                        <a:rPr lang="ru-RU" altLang="en-US" sz="12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аппарат предмета, </a:t>
                      </a:r>
                      <a:r>
                        <a:rPr lang="ru-RU" altLang="en-US" sz="1200" u="sng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предметные</a:t>
                      </a:r>
                      <a:r>
                        <a:rPr lang="ru-RU" altLang="en-US" sz="12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altLang="en-US" sz="12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знания и умения)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6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МЕТАПРЕДМЕТНЫЕ ЗАДАЧИ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(</a:t>
                      </a:r>
                      <a:r>
                        <a:rPr lang="ru-RU" altLang="en-US" sz="1400" u="sng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универсальные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умения и навыки)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6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ЛИЧНОСТНЫЕ ЗАДАЧИ </a:t>
                      </a:r>
                      <a:endParaRPr lang="ru-RU" altLang="en-US" sz="16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(</a:t>
                      </a:r>
                      <a:r>
                        <a:rPr lang="ru-RU" altLang="en-US" sz="1400" u="sng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личностные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изменения - мотивы, интересы,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смыслы, ценности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, качества,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потребности, познавательные процессы</a:t>
                      </a:r>
                    </a:p>
                    <a:p>
                      <a:pPr algn="ctr">
                        <a:buNone/>
                      </a:pPr>
                      <a:r>
                        <a:rPr lang="ru-RU" altLang="en-US" sz="14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и др.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)</a:t>
                      </a:r>
                      <a:endParaRPr lang="ru-RU" altLang="en-US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9448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sz="18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r>
                        <a:rPr lang="ru-RU" alt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 </a:t>
                      </a: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научить</a:t>
                      </a: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… </a:t>
                      </a:r>
                    </a:p>
                    <a:p>
                      <a:pPr>
                        <a:buNone/>
                      </a:pP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 обучить</a:t>
                      </a: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… </a:t>
                      </a:r>
                    </a:p>
                    <a:p>
                      <a:pPr>
                        <a:buNone/>
                      </a:pP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 показать</a:t>
                      </a: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… </a:t>
                      </a:r>
                    </a:p>
                    <a:p>
                      <a:pPr>
                        <a:buNone/>
                      </a:pP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 раскрыть</a:t>
                      </a: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… </a:t>
                      </a:r>
                    </a:p>
                    <a:p>
                      <a:pPr>
                        <a:buNone/>
                      </a:pP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 сформировать..</a:t>
                      </a:r>
                      <a:endParaRPr lang="ru-RU" altLang="en-US" sz="17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 изучить</a:t>
                      </a: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… </a:t>
                      </a:r>
                    </a:p>
                    <a:p>
                      <a:pPr>
                        <a:buNone/>
                      </a:pP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 рассмотреть</a:t>
                      </a: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… </a:t>
                      </a:r>
                    </a:p>
                    <a:p>
                      <a:pPr>
                        <a:buNone/>
                      </a:pP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 повысить</a:t>
                      </a: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… </a:t>
                      </a:r>
                    </a:p>
                    <a:p>
                      <a:pPr>
                        <a:buNone/>
                      </a:pP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 осуществить</a:t>
                      </a: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… </a:t>
                      </a:r>
                      <a:r>
                        <a:rPr lang="ru-RU" alt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систематизировать</a:t>
                      </a:r>
                      <a:endParaRPr lang="ru-RU" altLang="en-US" sz="1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 развить</a:t>
                      </a:r>
                      <a:r>
                        <a:rPr lang="ru-RU" altLang="en-US" sz="17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представление</a:t>
                      </a:r>
                      <a:r>
                        <a:rPr lang="ru-RU" altLang="en-US" sz="17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о…</a:t>
                      </a:r>
                      <a:endParaRPr lang="ru-RU" altLang="en-US" sz="17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 познакомить с.</a:t>
                      </a:r>
                      <a:endParaRPr lang="ru-RU" altLang="en-US" sz="17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r>
                        <a:rPr lang="ru-RU" alt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 освоить…</a:t>
                      </a:r>
                      <a:endParaRPr lang="ru-RU" altLang="en-US" sz="17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4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Ключевые компетентности XXI века</a:t>
                      </a:r>
                      <a:r>
                        <a:rPr lang="ru-RU" altLang="en-US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altLang="en-US" sz="1400" b="1" u="none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ru-RU" altLang="en-US" sz="1400" b="1" u="none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altLang="en-US" sz="1400" b="1" u="sng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критическое </a:t>
                      </a:r>
                      <a:r>
                        <a:rPr lang="ru-RU" altLang="en-US" sz="1400" b="1" u="sng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мышление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- потребность, способность и готовность к </a:t>
                      </a:r>
                      <a:r>
                        <a:rPr lang="ru-RU" altLang="en-US" sz="14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анализу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и принятию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решений;</a:t>
                      </a:r>
                      <a:r>
                        <a:rPr lang="ru-RU" altLang="en-US" sz="1400" b="1" u="sng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altLang="en-US" sz="1400" b="1" u="none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</a:t>
                      </a:r>
                      <a:r>
                        <a:rPr lang="ru-RU" altLang="en-US" sz="1400" b="1" u="sng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креативность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потребность, способность и готовность к созданию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нового;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altLang="en-US" sz="1400" b="1" u="none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ru-RU" altLang="en-US" sz="1400" b="1" u="none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altLang="en-US" sz="1400" b="1" u="sng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коммуникация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– потребность, способность </a:t>
                      </a:r>
                      <a:endParaRPr lang="ru-RU" altLang="en-US" sz="14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и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готовность к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общению;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altLang="en-US" sz="1400" b="1" u="none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</a:t>
                      </a:r>
                      <a:r>
                        <a:rPr lang="ru-RU" altLang="en-US" sz="1400" b="1" u="sng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коллаборация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потребность, способность </a:t>
                      </a:r>
                      <a:endParaRPr lang="ru-RU" altLang="en-US" sz="14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и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готовность к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сотрудничеству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, взаимодействию,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к совместной деятельности;</a:t>
                      </a:r>
                      <a:endParaRPr lang="ru-RU" altLang="en-US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altLang="en-US" sz="1400" b="1" u="none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</a:t>
                      </a:r>
                      <a:r>
                        <a:rPr lang="ru-RU" altLang="en-US" sz="1400" b="1" u="sng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презентация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потребность, способность </a:t>
                      </a:r>
                      <a:endParaRPr lang="ru-RU" altLang="en-US" sz="14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и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готовность представить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свое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мнение, суждение, отношение и собственные результаты в процессе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сотрудничества;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altLang="en-US" sz="1400" b="1" u="none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</a:t>
                      </a:r>
                      <a:r>
                        <a:rPr lang="ru-RU" altLang="en-US" sz="1400" b="1" u="sng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социально-эмоциональный</a:t>
                      </a:r>
                      <a:r>
                        <a:rPr lang="ru-RU" altLang="en-US" sz="1400" b="1" u="sng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интеллект </a:t>
                      </a:r>
                      <a:r>
                        <a:rPr lang="ru-RU" altLang="en-US" sz="14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– управление собственными эмоциями и эмоциями других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altLang="en-US" sz="1400" b="1" u="none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</a:t>
                      </a:r>
                      <a:r>
                        <a:rPr lang="ru-RU" altLang="en-US" sz="1400" b="1" u="sng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саморегулирование/самоорганизация</a:t>
                      </a:r>
                      <a:r>
                        <a:rPr lang="ru-RU" altLang="en-US" sz="14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– управлять эмоциями, способность достигать цели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altLang="en-US" sz="1400" b="1" u="none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</a:t>
                      </a:r>
                      <a:r>
                        <a:rPr lang="ru-RU" altLang="en-US" sz="1400" b="1" u="sng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способность к разрешению проблем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altLang="en-US" sz="1400" b="1" u="none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</a:t>
                      </a:r>
                      <a:r>
                        <a:rPr lang="ru-RU" altLang="en-US" sz="1400" b="1" u="sng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способность к самообразованию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b="1" u="none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</a:t>
                      </a:r>
                      <a:r>
                        <a:rPr lang="ru-RU" sz="1400" b="1" u="sng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владеть методами поиска, переработки, хранения и передачи информации</a:t>
                      </a:r>
                      <a:endParaRPr lang="ru-RU" altLang="en-US" sz="1400" b="1" u="sng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indent="0" fontAlgn="auto">
                        <a:buFont typeface="Wingdings" panose="05000000000000000000" pitchFamily="2" charset="2"/>
                        <a:buNone/>
                      </a:pP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развитие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личностных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качеств; </a:t>
                      </a:r>
                    </a:p>
                    <a:p>
                      <a:pPr indent="0" fontAlgn="auto">
                        <a:buFont typeface="Wingdings" panose="05000000000000000000" pitchFamily="2" charset="2"/>
                        <a:buNone/>
                      </a:pP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формирование общественной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активности личности, гражданской позиции, </a:t>
                      </a:r>
                      <a:endParaRPr lang="ru-RU" altLang="en-US" sz="14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>
                        <a:buFont typeface="Wingdings" panose="05000000000000000000" pitchFamily="2" charset="2"/>
                        <a:buNone/>
                      </a:pP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культура общения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и поведения в социуме, навыков здорового образа жизни; </a:t>
                      </a:r>
                      <a:endParaRPr lang="ru-RU" altLang="en-US" sz="14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>
                        <a:buFontTx/>
                        <a:buNone/>
                      </a:pP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потребность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в саморазвитии, самоорганизации,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самосовершенствовании;</a:t>
                      </a:r>
                    </a:p>
                    <a:p>
                      <a:pPr indent="0" fontAlgn="auto">
                        <a:buFontTx/>
                        <a:buNone/>
                      </a:pP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ru-RU" altLang="en-US" sz="14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готовность к социальному взаимодействию</a:t>
                      </a:r>
                    </a:p>
                    <a:p>
                      <a:pPr indent="0" fontAlgn="auto">
                        <a:buFont typeface="Wingdings" panose="05000000000000000000" pitchFamily="2" charset="2"/>
                        <a:buNone/>
                      </a:pPr>
                      <a:endParaRPr lang="ru-RU" altLang="en-US" sz="1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>
                        <a:buFont typeface="Wingdings" panose="05000000000000000000" pitchFamily="2" charset="2"/>
                        <a:buNone/>
                      </a:pPr>
                      <a:r>
                        <a:rPr lang="ru-RU" alt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активизировать</a:t>
                      </a:r>
                      <a:r>
                        <a:rPr lang="ru-RU" alt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endParaRPr lang="ru-RU" altLang="en-US" sz="1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>
                        <a:buFont typeface="Wingdings" panose="05000000000000000000" pitchFamily="2" charset="2"/>
                        <a:buNone/>
                      </a:pPr>
                      <a:r>
                        <a:rPr lang="ru-RU" alt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обеспечить</a:t>
                      </a:r>
                      <a:r>
                        <a:rPr lang="ru-RU" alt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endParaRPr lang="ru-RU" altLang="en-US" sz="1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>
                        <a:buFont typeface="Wingdings" panose="05000000000000000000" pitchFamily="2" charset="2"/>
                        <a:buNone/>
                      </a:pPr>
                      <a:r>
                        <a:rPr lang="ru-RU" alt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расширять</a:t>
                      </a:r>
                      <a:r>
                        <a:rPr lang="ru-RU" alt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endParaRPr lang="ru-RU" altLang="en-US" sz="1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>
                        <a:buFont typeface="Wingdings" panose="05000000000000000000" pitchFamily="2" charset="2"/>
                        <a:buNone/>
                      </a:pPr>
                      <a:r>
                        <a:rPr lang="ru-RU" alt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поддержать</a:t>
                      </a:r>
                      <a:r>
                        <a:rPr lang="ru-RU" alt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endParaRPr lang="ru-RU" altLang="en-US" sz="1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>
                        <a:buFont typeface="Wingdings" panose="05000000000000000000" pitchFamily="2" charset="2"/>
                        <a:buNone/>
                      </a:pPr>
                      <a:r>
                        <a:rPr lang="ru-RU" alt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предоставлять </a:t>
                      </a:r>
                      <a:r>
                        <a:rPr lang="ru-RU" alt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возможность, </a:t>
                      </a:r>
                      <a:endParaRPr lang="ru-RU" altLang="en-US" sz="1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>
                        <a:buFont typeface="Wingdings" panose="05000000000000000000" pitchFamily="2" charset="2"/>
                        <a:buNone/>
                      </a:pPr>
                      <a:r>
                        <a:rPr lang="ru-RU" alt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обучать</a:t>
                      </a:r>
                      <a:r>
                        <a:rPr lang="ru-RU" alt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endParaRPr lang="ru-RU" altLang="en-US" sz="1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fontAlgn="auto">
                        <a:buNone/>
                      </a:pPr>
                      <a:r>
                        <a:rPr lang="ru-RU" alt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способствовать</a:t>
                      </a:r>
                      <a:r>
                        <a:rPr lang="ru-RU" alt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endParaRPr lang="ru-RU" altLang="en-US" sz="1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fontAlgn="auto">
                        <a:buNone/>
                      </a:pPr>
                      <a:r>
                        <a:rPr lang="ru-RU" alt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развивать</a:t>
                      </a:r>
                      <a:r>
                        <a:rPr lang="ru-RU" alt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endParaRPr lang="ru-RU" altLang="en-US" sz="1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fontAlgn="auto">
                        <a:buNone/>
                      </a:pPr>
                      <a:r>
                        <a:rPr lang="ru-RU" alt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приобщать</a:t>
                      </a:r>
                      <a:r>
                        <a:rPr lang="ru-RU" alt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endParaRPr lang="ru-RU" altLang="en-US" sz="1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fontAlgn="auto">
                        <a:buNone/>
                      </a:pPr>
                      <a:r>
                        <a:rPr lang="ru-RU" alt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воспитывать</a:t>
                      </a:r>
                      <a:r>
                        <a:rPr lang="ru-RU" alt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endParaRPr lang="ru-RU" altLang="en-US" sz="1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fontAlgn="auto">
                        <a:buNone/>
                      </a:pPr>
                      <a:r>
                        <a:rPr lang="ru-RU" alt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углублять</a:t>
                      </a:r>
                      <a:r>
                        <a:rPr lang="ru-RU" alt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</a:p>
                    <a:p>
                      <a:pPr fontAlgn="auto">
                        <a:buNone/>
                      </a:pPr>
                      <a:r>
                        <a:rPr lang="ru-RU" alt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ориентировать, </a:t>
                      </a:r>
                      <a:endParaRPr lang="ru-RU" altLang="en-US" sz="1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fontAlgn="auto">
                        <a:buNone/>
                      </a:pPr>
                      <a:r>
                        <a:rPr lang="ru-RU" alt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осуществлять</a:t>
                      </a:r>
                      <a:r>
                        <a:rPr lang="ru-RU" alt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endParaRPr lang="ru-RU" altLang="en-US" sz="1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fontAlgn="auto">
                        <a:buNone/>
                      </a:pPr>
                      <a:r>
                        <a:rPr lang="ru-RU" alt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передавать</a:t>
                      </a:r>
                      <a:r>
                        <a:rPr lang="ru-RU" alt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, побуждать, повышать, </a:t>
                      </a:r>
                    </a:p>
                    <a:p>
                      <a:pPr fontAlgn="auto">
                        <a:buNone/>
                      </a:pPr>
                      <a:r>
                        <a:rPr lang="ru-RU" alt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совершенствовать, стимулировать, удовлетворять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31540" y="260648"/>
            <a:ext cx="7992888" cy="43198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alt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Проектирование и реализация </a:t>
            </a:r>
            <a:r>
              <a:rPr lang="ru-RU" alt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ДОП:</a:t>
            </a:r>
            <a:endParaRPr lang="ru-RU" altLang="en-US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71500" y="1196752"/>
            <a:ext cx="8991999" cy="550861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свобода 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выбора образовательных программ и режима их освоения; </a:t>
            </a:r>
            <a:endParaRPr lang="ru-RU" sz="37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 соответствие 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образовательных программ и форм дополнительного 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образования </a:t>
            </a:r>
            <a:r>
              <a:rPr lang="ru-RU" sz="37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возрастным</a:t>
            </a:r>
            <a:r>
              <a:rPr lang="ru-RU" sz="3700" b="1" u="sng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особенностям 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детей;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37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вариативность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, гибкость и мобильность ; </a:t>
            </a:r>
            <a:r>
              <a:rPr lang="ru-RU" sz="3700" b="1" u="sng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разноуровневость</a:t>
            </a:r>
            <a:r>
              <a:rPr lang="ru-RU" sz="3700" b="1" u="sng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(ступенчатость) 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образовательных 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программ; </a:t>
            </a:r>
            <a:endParaRPr lang="ru-RU" sz="37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37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модульность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 содержания образовательных программ, 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возможность взаимозачета 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результатов; </a:t>
            </a:r>
            <a:endParaRPr lang="ru-RU" sz="37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ориентация на </a:t>
            </a:r>
            <a:r>
              <a:rPr lang="ru-RU" sz="3700" b="1" u="sng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метапредметные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 и </a:t>
            </a:r>
            <a:r>
              <a:rPr lang="ru-RU" sz="37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личностные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 результаты 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образования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; </a:t>
            </a:r>
            <a:endParaRPr lang="ru-RU" sz="37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37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творческий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и </a:t>
            </a:r>
            <a:r>
              <a:rPr lang="ru-RU" sz="37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продуктивный</a:t>
            </a:r>
            <a:r>
              <a:rPr lang="ru-RU" sz="37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характер образовательных программ; </a:t>
            </a:r>
            <a:endParaRPr lang="ru-RU" sz="37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 открытый и </a:t>
            </a:r>
            <a:r>
              <a:rPr lang="ru-RU" sz="3700" b="1" dirty="0">
                <a:latin typeface="Times New Roman" panose="02020603050405020304" charset="0"/>
                <a:cs typeface="Times New Roman" panose="02020603050405020304" charset="0"/>
              </a:rPr>
              <a:t>сетевой характер реализации.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ru-RU" i="1" dirty="0">
                <a:latin typeface="Times New Roman" panose="02020603050405020304" charset="0"/>
                <a:cs typeface="Times New Roman" panose="02020603050405020304" charset="0"/>
              </a:rPr>
              <a:t>Концепция развития дополнительного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>
                <a:latin typeface="Times New Roman" panose="02020603050405020304" charset="0"/>
                <a:cs typeface="Times New Roman" panose="02020603050405020304" charset="0"/>
              </a:rPr>
              <a:t>образования детей)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116505" y="1808821"/>
            <a:ext cx="8505495" cy="36811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Заголовок 1"/>
          <p:cNvSpPr txBox="1"/>
          <p:nvPr/>
        </p:nvSpPr>
        <p:spPr>
          <a:xfrm>
            <a:off x="323528" y="8192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>
              <a:defRPr/>
            </a:pPr>
            <a:r>
              <a:rPr lang="ru-RU" altLang="en-US" sz="2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МЕТАПРЕДМЕТНЫЕ ЗАДАЧИ</a:t>
            </a:r>
            <a:endParaRPr lang="ru-RU" sz="22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506032"/>
              </p:ext>
            </p:extLst>
          </p:nvPr>
        </p:nvGraphicFramePr>
        <p:xfrm>
          <a:off x="0" y="332228"/>
          <a:ext cx="9143999" cy="6408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6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7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РЕГУЛЯТИВНЫЕ</a:t>
                      </a:r>
                      <a:endParaRPr lang="ru-RU" sz="16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ПОЗНАВАТЕЛЬНЫЕ</a:t>
                      </a:r>
                      <a:endParaRPr lang="ru-RU" sz="16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КОММУНИКАТИВНЫЕ</a:t>
                      </a:r>
                      <a:endParaRPr lang="ru-RU" sz="16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452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Соотносить результат своей деятельности с целью и оценивать его </a:t>
                      </a:r>
                    </a:p>
                    <a:p>
                      <a:r>
                        <a:rPr lang="ru-RU" sz="12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(- в диалоге совершенствовать самостоятельно выработанные критерии оценки; </a:t>
                      </a:r>
                    </a:p>
                    <a:p>
                      <a:r>
                        <a:rPr lang="ru-RU" sz="12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в ходе представления проекта давать оценку его результатам;  </a:t>
                      </a:r>
                    </a:p>
                    <a:p>
                      <a:r>
                        <a:rPr lang="ru-RU" sz="12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самостоятельно осознавать причины своего успеха или неуспеха и находить выходы из ситуации неуспеха; </a:t>
                      </a:r>
                    </a:p>
                    <a:p>
                      <a:r>
                        <a:rPr lang="ru-RU" sz="12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давать оценку своим личностным качествам и чертам </a:t>
                      </a:r>
                      <a:r>
                        <a:rPr lang="ru-RU" sz="12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характера)</a:t>
                      </a:r>
                      <a:endParaRPr lang="ru-RU" sz="1200" i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Извлекать информацию, ориентироваться в своей системе знаний </a:t>
                      </a:r>
                      <a:endParaRPr lang="ru-RU" sz="1600" b="1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r>
                        <a:rPr lang="ru-RU" sz="11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(- </a:t>
                      </a:r>
                      <a:r>
                        <a:rPr lang="ru-RU" sz="11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делать предварительный отбор источников информации, добывать информацию; </a:t>
                      </a:r>
                    </a:p>
                    <a:p>
                      <a:r>
                        <a:rPr lang="ru-RU" sz="11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сопоставлять и отбирать информацию, полученную из разных источников; </a:t>
                      </a:r>
                    </a:p>
                    <a:p>
                      <a:r>
                        <a:rPr lang="ru-RU" sz="11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ориентироваться в своей системе знаний и определять сферу своих жизненных интересов)</a:t>
                      </a:r>
                      <a:endParaRPr lang="ru-RU" sz="1100" i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Доносить свою позицию до других, владея приемами монологической и диалогической речи</a:t>
                      </a:r>
                      <a:endParaRPr lang="ru-RU" sz="16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168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Умение составлять план действий </a:t>
                      </a:r>
                      <a:r>
                        <a:rPr lang="ru-RU" sz="11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(- определять и формулировать цель деятельности;</a:t>
                      </a:r>
                      <a:r>
                        <a:rPr lang="ru-RU" sz="1100" i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</a:p>
                    <a:p>
                      <a:r>
                        <a:rPr lang="ru-RU" sz="1100" i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</a:t>
                      </a:r>
                      <a:r>
                        <a:rPr lang="ru-RU" sz="11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самостоятельно обнаруживать и формулировать проблему; </a:t>
                      </a:r>
                    </a:p>
                    <a:p>
                      <a:r>
                        <a:rPr lang="ru-RU" sz="11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выбирать из предложенных и искать самостоятельные средства достижения цели; </a:t>
                      </a:r>
                    </a:p>
                    <a:p>
                      <a:r>
                        <a:rPr lang="ru-RU" sz="11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выдвигать версии решения проблемы, осознавать конечный результат; </a:t>
                      </a:r>
                    </a:p>
                    <a:p>
                      <a:r>
                        <a:rPr lang="ru-RU" sz="11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подбирать к каждой проблеме адекватную ей теоретическую модель;</a:t>
                      </a:r>
                      <a:r>
                        <a:rPr lang="ru-RU" sz="1100" i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</a:p>
                    <a:p>
                      <a:r>
                        <a:rPr lang="ru-RU" sz="1100" i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</a:t>
                      </a:r>
                      <a:r>
                        <a:rPr lang="ru-RU" sz="11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планировать свою индивидуальную образовательную </a:t>
                      </a:r>
                      <a:r>
                        <a:rPr lang="ru-RU" sz="11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траекторию)</a:t>
                      </a:r>
                      <a:endParaRPr lang="ru-RU" sz="1100" i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Перерабатывать информацию для получения необходимого результата</a:t>
                      </a:r>
                      <a:r>
                        <a:rPr lang="ru-RU" sz="15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sz="1100" i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(</a:t>
                      </a:r>
                      <a:r>
                        <a:rPr lang="ru-RU" sz="11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анализировать, сравнивать, классифицировать и обобщать понятия; </a:t>
                      </a:r>
                    </a:p>
                    <a:p>
                      <a:r>
                        <a:rPr lang="ru-RU" sz="11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самостоятельно выбирать основания и критерии для указанных логических операций; - устанавливать причинно-следственные связи)</a:t>
                      </a:r>
                      <a:endParaRPr lang="ru-RU" sz="1100" i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Понять другие позиции (взгляды, интересы)</a:t>
                      </a:r>
                    </a:p>
                    <a:p>
                      <a:endParaRPr lang="ru-RU" sz="1600" b="1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Договариваться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с людьми, согласовывать с ними свои интересы и взгляды, для того, чтобы сделать что-то сообща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844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Преобразовывать информацию из одного вида в другой и выбирать наиболее уд</a:t>
                      </a:r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обную для себя форму</a:t>
                      </a:r>
                      <a:endParaRPr lang="ru-RU" sz="16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798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Формировать ИКТ-компетенции</a:t>
                      </a:r>
                      <a:endParaRPr lang="ru-RU" sz="15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0" y="984540"/>
            <a:ext cx="9144000" cy="305652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altLang="en-US" sz="1600" i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1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с</a:t>
            </a:r>
            <a:r>
              <a:rPr lang="ru-RU" altLang="en-US" sz="1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оответствует </a:t>
            </a:r>
            <a:r>
              <a:rPr lang="ru-RU" altLang="en-US" sz="16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возрастным особенностям</a:t>
            </a:r>
            <a:r>
              <a:rPr lang="ru-RU" altLang="en-US" sz="16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sz="1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обучающихся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1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если большой возрастной охват, то должно быть </a:t>
            </a:r>
            <a:r>
              <a:rPr lang="ru-RU" altLang="en-US" sz="16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столько учебных планов, сколько возрастных периодов</a:t>
            </a:r>
            <a:endParaRPr lang="ru-RU" altLang="en-US" sz="1600" b="1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1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можно заложить ч</a:t>
            </a:r>
            <a:r>
              <a:rPr lang="ru-RU" altLang="en-US" sz="1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асы на вводное/итоговое занятие, соревновательную/концертную/выставочную деятельность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1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соотношение теории и практики </a:t>
            </a:r>
            <a:r>
              <a:rPr lang="ru-RU" altLang="en-US" sz="16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1:3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1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не мельчить по 2-3 часа, формулировать темы назывными предложениями </a:t>
            </a:r>
            <a:endParaRPr lang="ru-RU" alt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1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содержание каждого года </a:t>
            </a:r>
            <a:r>
              <a:rPr lang="ru-RU" altLang="en-US" sz="1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обучения оформляется </a:t>
            </a:r>
            <a:r>
              <a:rPr lang="ru-RU" altLang="en-US" sz="1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отдельно</a:t>
            </a:r>
            <a:r>
              <a:rPr lang="ru-RU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sz="16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(сколько лет программа, столько и учебных планов</a:t>
            </a:r>
            <a:r>
              <a:rPr lang="ru-RU" altLang="en-US" sz="16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endParaRPr lang="ru-RU" altLang="en-US" sz="1600" i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1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при </a:t>
            </a:r>
            <a:r>
              <a:rPr lang="ru-RU" altLang="en-US" sz="1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включении в программу экскурсий, досуговых и массовых мероприятий</a:t>
            </a:r>
            <a:r>
              <a:rPr lang="ru-RU" altLang="en-US" sz="1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ru-RU" altLang="en-US" sz="1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указывается </a:t>
            </a:r>
            <a:r>
              <a:rPr lang="ru-RU" altLang="en-US" sz="1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тема каждой </a:t>
            </a:r>
            <a:r>
              <a:rPr lang="ru-RU" altLang="en-US" sz="1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экскурсии, игры, мероприятия и др.</a:t>
            </a:r>
            <a:endParaRPr lang="ru-RU" sz="1600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/>
          <p:nvPr/>
        </p:nvSpPr>
        <p:spPr>
          <a:xfrm>
            <a:off x="526120" y="222845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200" b="1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1. Комплекс основных характеристик программы</a:t>
            </a:r>
            <a:r>
              <a:rPr lang="ru-RU" altLang="en-US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2200" b="1" i="1" dirty="0">
              <a:solidFill>
                <a:schemeClr val="accent5">
                  <a:lumMod val="75000"/>
                </a:schemeClr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107504" y="777610"/>
            <a:ext cx="8676323" cy="41386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1.3. Содержание программы</a:t>
            </a:r>
          </a:p>
          <a:p>
            <a:r>
              <a:rPr lang="ru-RU" altLang="en-US" sz="22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Учебный план</a:t>
            </a:r>
          </a:p>
          <a:p>
            <a:r>
              <a:rPr lang="ru-RU" altLang="en-US" sz="1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altLang="en-US" sz="1800" b="1" i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576387"/>
              </p:ext>
            </p:extLst>
          </p:nvPr>
        </p:nvGraphicFramePr>
        <p:xfrm>
          <a:off x="774096" y="4247998"/>
          <a:ext cx="7469121" cy="2418588"/>
        </p:xfrm>
        <a:graphic>
          <a:graphicData uri="http://schemas.openxmlformats.org/drawingml/2006/table">
            <a:tbl>
              <a:tblPr firstRow="1" firstCol="1" bandRow="1"/>
              <a:tblGrid>
                <a:gridCol w="353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9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1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7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10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32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№ п/п</a:t>
                      </a:r>
                      <a:endParaRPr lang="ru-RU" sz="1400" dirty="0"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Название раздела/темы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(уйдут в Содержание учебного плана)</a:t>
                      </a:r>
                      <a:endParaRPr lang="ru-RU" sz="1200" i="1" dirty="0">
                        <a:solidFill>
                          <a:srgbClr val="C00000"/>
                        </a:solidFill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Количество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часов (ч)</a:t>
                      </a:r>
                      <a:endParaRPr lang="ru-RU" sz="1600" b="1" dirty="0" smtClean="0"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Формы </a:t>
                      </a:r>
                      <a:r>
                        <a:rPr lang="ru-RU" sz="1600" b="1" dirty="0"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аттестации</a:t>
                      </a:r>
                      <a:endParaRPr lang="ru-RU" sz="1600" dirty="0"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(уйдут в п.2.3.)</a:t>
                      </a:r>
                      <a:endParaRPr lang="ru-RU" sz="1600" i="1" dirty="0">
                        <a:solidFill>
                          <a:srgbClr val="C00000"/>
                        </a:solidFill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 </a:t>
                      </a:r>
                      <a:endParaRPr lang="ru-RU" sz="1400" b="1" dirty="0" smtClean="0"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1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Всего </a:t>
                      </a:r>
                      <a:endParaRPr lang="ru-RU" sz="1400" dirty="0"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Теория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не более 1/3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от общего объёма</a:t>
                      </a:r>
                      <a:endParaRPr lang="ru-RU" sz="1400" i="1" dirty="0">
                        <a:solidFill>
                          <a:srgbClr val="C00000"/>
                        </a:solidFill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Практика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не менее 2/3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от общего объёма</a:t>
                      </a:r>
                      <a:endParaRPr lang="ru-RU" sz="1400" i="1" dirty="0">
                        <a:solidFill>
                          <a:srgbClr val="C00000"/>
                        </a:solidFill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2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Введение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2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6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dirty="0" smtClean="0"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Тема …….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от 4 </a:t>
                      </a: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charset="0"/>
                          <a:ea typeface="Calibri" panose="020F0502020204030204" charset="0"/>
                          <a:cs typeface="Times New Roman" panose="02020603050405020304" charset="0"/>
                        </a:rPr>
                        <a:t>ч.</a:t>
                      </a:r>
                      <a:endParaRPr lang="ru-RU" sz="1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charset="0"/>
                        <a:ea typeface="Calibri" panose="020F0502020204030204" charset="0"/>
                        <a:cs typeface="Times New Roman" panose="0202060305040502030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0" y="1448780"/>
            <a:ext cx="9144000" cy="5508575"/>
          </a:xfrm>
        </p:spPr>
        <p:txBody>
          <a:bodyPr>
            <a:normAutofit fontScale="875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200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формулировка </a:t>
            </a:r>
            <a:r>
              <a:rPr lang="ru-RU" altLang="en-US" sz="22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и порядок расположения разделов и тем должны </a:t>
            </a:r>
            <a:r>
              <a:rPr lang="ru-RU" altLang="en-US" sz="22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полностью соответствовать</a:t>
            </a:r>
            <a:r>
              <a:rPr lang="ru-RU" altLang="en-US" sz="2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sz="22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их формулировке и расположению в учебном плане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altLang="en-US" sz="2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200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деление </a:t>
            </a:r>
            <a:r>
              <a:rPr lang="ru-RU" altLang="en-US" sz="22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 </a:t>
            </a:r>
            <a:r>
              <a:rPr lang="ru-RU" altLang="en-US" sz="2200" b="1" u="sng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теорию</a:t>
            </a:r>
            <a:r>
              <a:rPr lang="ru-RU" altLang="en-US" sz="22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и </a:t>
            </a:r>
            <a:r>
              <a:rPr lang="ru-RU" altLang="en-US" sz="2200" b="1" u="sng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практику</a:t>
            </a:r>
            <a:r>
              <a:rPr lang="ru-RU" altLang="en-US" sz="22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по каждой </a:t>
            </a:r>
            <a:r>
              <a:rPr lang="ru-RU" altLang="en-US" sz="22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теме: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Раздел «….»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Тема № __ «…»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Теория: ….. (</a:t>
            </a:r>
            <a:r>
              <a:rPr lang="ru-RU" altLang="en-US" sz="2200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объём описания должен соответствовать количеству </a:t>
            </a:r>
            <a:r>
              <a:rPr lang="ru-RU" altLang="en-US" sz="2200" i="1" u="sng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ак.часов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Практика: …..(объём описания </a:t>
            </a:r>
            <a:r>
              <a:rPr lang="ru-RU" altLang="en-US" sz="2200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должен быть больше, чем в теории; соответствовать количеству </a:t>
            </a:r>
            <a:r>
              <a:rPr lang="ru-RU" altLang="en-US" sz="2200" i="1" u="sng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ак.часов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altLang="en-US" sz="2200" i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2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размещать </a:t>
            </a:r>
            <a:r>
              <a:rPr lang="ru-RU" altLang="en-US" sz="22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ссылки на </a:t>
            </a:r>
            <a:r>
              <a:rPr lang="ru-RU" altLang="en-US" sz="22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Приложения </a:t>
            </a:r>
            <a:r>
              <a:rPr lang="ru-RU" altLang="en-US" sz="22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например, 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«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равила 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выполнения 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упражнений (Приложение №__), «Выполнение заданий» (Приложение № __)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altLang="en-US" sz="2200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200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при </a:t>
            </a:r>
            <a:r>
              <a:rPr lang="ru-RU" altLang="en-US" sz="22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включении в программу экскурсий, досуговых и массовых мероприятий, в содержании указывается</a:t>
            </a:r>
            <a:r>
              <a:rPr lang="ru-RU" altLang="en-US" sz="2025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sz="2025" b="1" u="sng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тема и место проведения</a:t>
            </a:r>
            <a:r>
              <a:rPr lang="ru-RU" altLang="en-US" sz="2025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каждой экскурсии, игры, мероприятия и др.</a:t>
            </a:r>
            <a:endParaRPr lang="ru-RU" sz="2025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/>
          <p:nvPr/>
        </p:nvSpPr>
        <p:spPr>
          <a:xfrm>
            <a:off x="467544" y="224644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>
              <a:defRPr/>
            </a:pPr>
            <a:r>
              <a:rPr lang="ru-RU" altLang="en-US" sz="2200" b="1" u="sng" dirty="0">
                <a:solidFill>
                  <a:srgbClr val="4472C4">
                    <a:lumMod val="75000"/>
                  </a:srgb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1. Комплекс основных характеристик программы</a:t>
            </a:r>
            <a:r>
              <a:rPr lang="ru-RU" altLang="en-US" sz="1800" b="1" dirty="0">
                <a:solidFill>
                  <a:srgbClr val="4472C4">
                    <a:lumMod val="75000"/>
                  </a:srgb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dirty="0">
                <a:solidFill>
                  <a:srgbClr val="4472C4">
                    <a:lumMod val="75000"/>
                  </a:srgb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18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131730" y="628907"/>
            <a:ext cx="7965281" cy="60388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r>
              <a:rPr lang="ru-RU" altLang="en-US" sz="2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1.3. Содержание программы</a:t>
            </a:r>
          </a:p>
          <a:p>
            <a:pPr defTabSz="685800">
              <a:defRPr/>
            </a:pPr>
            <a:endParaRPr lang="ru-RU" altLang="en-US" sz="800" b="1" i="1" u="sng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defTabSz="685800">
              <a:defRPr/>
            </a:pPr>
            <a:r>
              <a:rPr lang="ru-RU" altLang="en-US" sz="22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Содержание учебного плана</a:t>
            </a:r>
          </a:p>
          <a:p>
            <a:pPr defTabSz="685800">
              <a:defRPr/>
            </a:pPr>
            <a:endParaRPr lang="ru-RU" altLang="en-US" sz="1800" b="1" i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143508" y="1196752"/>
            <a:ext cx="8921591" cy="543660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65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результат </a:t>
            </a:r>
            <a:r>
              <a:rPr lang="ru-RU" sz="2200" b="1" u="sng" dirty="0">
                <a:latin typeface="Times New Roman" panose="02020603050405020304" charset="0"/>
                <a:cs typeface="Times New Roman" panose="02020603050405020304" charset="0"/>
              </a:rPr>
              <a:t>всегда</a:t>
            </a: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отражает задачу: какую задачу поставили - такой результат получили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результат формулируется </a:t>
            </a:r>
            <a:r>
              <a:rPr lang="ru-RU" sz="2200" b="1" u="sng" dirty="0">
                <a:latin typeface="Times New Roman" panose="02020603050405020304" charset="0"/>
                <a:cs typeface="Times New Roman" panose="02020603050405020304" charset="0"/>
              </a:rPr>
              <a:t>в будущем</a:t>
            </a: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времени: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i="1" dirty="0">
                <a:latin typeface="Times New Roman" panose="02020603050405020304" charset="0"/>
                <a:cs typeface="Times New Roman" panose="02020603050405020304" charset="0"/>
              </a:rPr>
              <a:t>- будут знать/понимать, иметь представление о…, овладеют понятиями, расширят представления, будет развита устойчивая потребность к _______…;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i="1" dirty="0">
                <a:latin typeface="Times New Roman" panose="02020603050405020304" charset="0"/>
                <a:cs typeface="Times New Roman" panose="02020603050405020304" charset="0"/>
              </a:rPr>
              <a:t>- будут уметь, будут стремиться к…, сформируют навыки, …;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i="1" dirty="0">
                <a:latin typeface="Times New Roman" panose="02020603050405020304" charset="0"/>
                <a:cs typeface="Times New Roman" panose="02020603050405020304" charset="0"/>
              </a:rPr>
              <a:t>- смогут показать, продемонстрировать, использовать…;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i="1" dirty="0">
                <a:latin typeface="Times New Roman" panose="02020603050405020304" charset="0"/>
                <a:cs typeface="Times New Roman" panose="02020603050405020304" charset="0"/>
              </a:rPr>
              <a:t>- будет сформирована устойчивая потребность в …, будут воспитываться морально-волевые и нравственные качества (какие?), будет  формироваться активная жизненная позиция….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i="1" dirty="0">
                <a:latin typeface="Times New Roman" panose="02020603050405020304" charset="0"/>
                <a:cs typeface="Times New Roman" panose="02020603050405020304" charset="0"/>
              </a:rPr>
              <a:t>- в процессе осовения програмы у обучающихся могут произойти следующие личностные изменения:..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i="1" dirty="0">
                <a:latin typeface="Times New Roman" panose="02020603050405020304" charset="0"/>
                <a:cs typeface="Times New Roman" panose="02020603050405020304" charset="0"/>
              </a:rPr>
              <a:t>- будут проявляться такие личностные качества как.....</a:t>
            </a:r>
          </a:p>
        </p:txBody>
      </p:sp>
      <p:sp>
        <p:nvSpPr>
          <p:cNvPr id="6" name="Заголовок 1"/>
          <p:cNvSpPr txBox="1"/>
          <p:nvPr/>
        </p:nvSpPr>
        <p:spPr>
          <a:xfrm>
            <a:off x="467544" y="224644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1. Комплекс основных характеристик программы</a:t>
            </a:r>
            <a: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18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143508" y="789404"/>
            <a:ext cx="7965281" cy="33528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2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1.4. Ожидаемые результаты</a:t>
            </a:r>
          </a:p>
          <a:p>
            <a:r>
              <a:rPr lang="ru-RU" altLang="en-US" sz="1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altLang="en-US" sz="1800" b="1" i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/>
          <p:nvPr/>
        </p:nvSpPr>
        <p:spPr>
          <a:xfrm>
            <a:off x="431540" y="224644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2. Комплекс организационно-педагогических условий</a:t>
            </a:r>
            <a: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18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107504" y="892422"/>
            <a:ext cx="7965281" cy="16192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2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2.2. </a:t>
            </a:r>
            <a:r>
              <a:rPr lang="ru-RU" altLang="en-US" sz="22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Условия реализации </a:t>
            </a:r>
            <a:r>
              <a:rPr lang="ru-RU" altLang="en-US" sz="2200" b="1" i="1" u="sng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программы</a:t>
            </a:r>
            <a:endParaRPr lang="ru-RU" altLang="en-US" sz="2200" b="1" i="1" u="sng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1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altLang="en-US" sz="1800" b="1" i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2" name="Замещающее содержимое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060698"/>
              </p:ext>
            </p:extLst>
          </p:nvPr>
        </p:nvGraphicFramePr>
        <p:xfrm>
          <a:off x="8152" y="1054347"/>
          <a:ext cx="9070275" cy="5851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6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9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0695">
                <a:tc>
                  <a:txBody>
                    <a:bodyPr/>
                    <a:lstStyle/>
                    <a:p>
                      <a:pPr indent="0" algn="ctr" fontAlgn="auto">
                        <a:buNone/>
                      </a:pPr>
                      <a:r>
                        <a:rPr lang="ru-RU" altLang="en-US" sz="16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Материально-техническое обеспечение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indent="0" algn="ctr" fontAlgn="auto">
                        <a:buNone/>
                      </a:pPr>
                      <a:r>
                        <a:rPr lang="ru-RU" altLang="en-US" sz="16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Информационное обеспечение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indent="0" algn="ctr" fontAlgn="auto">
                        <a:buNone/>
                      </a:pPr>
                      <a:r>
                        <a:rPr lang="ru-RU" altLang="en-US" sz="16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Кадровое обеспечение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253">
                <a:tc>
                  <a:txBody>
                    <a:bodyPr/>
                    <a:lstStyle/>
                    <a:p>
                      <a:pPr indent="0" fontAlgn="auto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перечень оборудования учебного помещения, кабинета;</a:t>
                      </a:r>
                    </a:p>
                    <a:p>
                      <a:pPr indent="0" fontAlgn="auto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перечень оборудования, необходимого для проведения занятий;</a:t>
                      </a:r>
                    </a:p>
                    <a:p>
                      <a:pPr indent="0" fontAlgn="auto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перечень технических средств обучения (компьютер, принтер, графо-</a:t>
                      </a:r>
                    </a:p>
                    <a:p>
                      <a:pPr indent="0" fontAlgn="auto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мультимедиа-проекторы, интерактивная доска, телевизор и др.);</a:t>
                      </a:r>
                    </a:p>
                    <a:p>
                      <a:pPr indent="0" fontAlgn="auto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перечень материалов, необходимых для занятий;</a:t>
                      </a:r>
                    </a:p>
                    <a:p>
                      <a:pPr indent="0" fontAlgn="auto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учебный комплект на каждого обучающегося;</a:t>
                      </a:r>
                    </a:p>
                    <a:p>
                      <a:pPr indent="0" fontAlgn="auto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требования к специальной одежде обучающихся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indent="0" fontAlgn="auto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ru-RU" altLang="en-US" sz="18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адрес официального сайта </a:t>
                      </a:r>
                      <a:r>
                        <a:rPr lang="ru-RU" altLang="en-US" sz="18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ОО</a:t>
                      </a:r>
                      <a:endParaRPr lang="ru-RU" altLang="en-US" sz="18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локальная вычислительная сеть организации и сеть </a:t>
                      </a:r>
                      <a:r>
                        <a:rPr lang="ru-RU" altLang="en-US" sz="18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Wi-Fi</a:t>
                      </a: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(доступ ко всем информационно-образовательным ресурсам ОО и сети Интернет</a:t>
                      </a:r>
                      <a:r>
                        <a:rPr lang="ru-RU" altLang="en-US" sz="18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)</a:t>
                      </a:r>
                      <a:endParaRPr lang="ru-RU" altLang="en-US" sz="18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программные продукты учебного назначения, видеофильмы, </a:t>
                      </a:r>
                      <a:r>
                        <a:rPr lang="ru-RU" altLang="en-US" sz="18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аудиосредства</a:t>
                      </a:r>
                      <a:endParaRPr lang="ru-RU" altLang="en-US" sz="18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адреса сайтов, которые используются в процессе </a:t>
                      </a:r>
                      <a:r>
                        <a:rPr lang="ru-RU" altLang="en-US" sz="18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обучения</a:t>
                      </a:r>
                      <a:endParaRPr lang="ru-RU" altLang="en-US" sz="18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электронная библиотека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indent="0" fontAlgn="auto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Информация </a:t>
                      </a:r>
                      <a:r>
                        <a:rPr lang="ru-RU" altLang="en-US" sz="1800" u="sng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по ВСЕМ</a:t>
                      </a: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педагогам, принимающим участие в обучении:</a:t>
                      </a:r>
                    </a:p>
                    <a:p>
                      <a:pPr indent="0" fontAlgn="auto">
                        <a:buNone/>
                      </a:pPr>
                      <a:endParaRPr lang="ru-RU" altLang="en-US" sz="18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ФИО</a:t>
                      </a:r>
                    </a:p>
                    <a:p>
                      <a:pPr indent="0" fontAlgn="auto">
                        <a:buNone/>
                      </a:pPr>
                      <a:endParaRPr lang="ru-RU" altLang="en-US" sz="18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основное образование</a:t>
                      </a:r>
                    </a:p>
                    <a:p>
                      <a:pPr indent="0" fontAlgn="auto">
                        <a:buNone/>
                      </a:pPr>
                      <a:endParaRPr lang="ru-RU" altLang="en-US" sz="18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курсы повышения квалификации за последние 3 года</a:t>
                      </a:r>
                    </a:p>
                    <a:p>
                      <a:pPr indent="0" fontAlgn="auto">
                        <a:buNone/>
                      </a:pPr>
                      <a:endParaRPr lang="ru-RU" altLang="en-US" sz="18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стаж педагогический</a:t>
                      </a:r>
                    </a:p>
                    <a:p>
                      <a:pPr indent="0" fontAlgn="auto">
                        <a:buNone/>
                      </a:pPr>
                      <a:endParaRPr lang="ru-RU" altLang="en-US" sz="18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занимаемая должность</a:t>
                      </a:r>
                    </a:p>
                    <a:p>
                      <a:pPr indent="0" fontAlgn="auto">
                        <a:buNone/>
                      </a:pPr>
                      <a:endParaRPr lang="ru-RU" altLang="en-US" sz="18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основные достижения</a:t>
                      </a:r>
                    </a:p>
                    <a:p>
                      <a:pPr indent="0" fontAlgn="auto">
                        <a:buNone/>
                      </a:pPr>
                      <a:endParaRPr lang="ru-RU" altLang="en-US" sz="18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16839" y="1700808"/>
            <a:ext cx="9072500" cy="494073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15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sz="2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</a:t>
            </a:r>
            <a:r>
              <a:rPr lang="ru-RU" altLang="en-US" sz="21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оответствуют локальному акту образовательной организации, в котором определены входная диагностика, текущий контроль, промежуточная аттестация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altLang="en-US" sz="2100" b="1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21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2100" b="1" u="sng" dirty="0">
                <a:latin typeface="Times New Roman" panose="02020603050405020304" charset="0"/>
                <a:cs typeface="Times New Roman" panose="02020603050405020304" charset="0"/>
              </a:rPr>
              <a:t>Формы аттестации</a:t>
            </a:r>
            <a:r>
              <a:rPr lang="ru-RU" sz="2100" b="1" dirty="0"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ru-RU" sz="21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устный/письменный опрос, тестирование, </a:t>
            </a:r>
            <a:r>
              <a:rPr lang="ru-RU" sz="2100" b="1" dirty="0">
                <a:latin typeface="Times New Roman" panose="02020603050405020304" charset="0"/>
                <a:cs typeface="Times New Roman" panose="02020603050405020304" charset="0"/>
              </a:rPr>
              <a:t>зачет, контрольная работа, творческая работа, выставка, конкурс, фестивали, отчетные выставки, отчетные концерты, открытые уроки, вернисажи, тестирование, защита творческих работ/проектов, конференция, фестиваль, соревнование, турнир, зачетные занятия, тематические кроссворды, карта индивидуальных достижений и другие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1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21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Если используются </a:t>
            </a:r>
            <a:r>
              <a:rPr lang="ru-RU" sz="2100" b="1" u="sng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демонстрационные</a:t>
            </a:r>
            <a:r>
              <a:rPr lang="ru-RU" sz="21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формы аттестации (организация выставок, конкурсов, сорвенований, презентация, мероприятие), то должны быть указаны </a:t>
            </a:r>
            <a:r>
              <a:rPr lang="ru-RU" sz="2100" b="1" u="sng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названия</a:t>
            </a:r>
            <a:r>
              <a:rPr lang="ru-RU" sz="21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и </a:t>
            </a:r>
            <a:r>
              <a:rPr lang="ru-RU" sz="2100" b="1" u="sng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место проведения</a:t>
            </a:r>
            <a:endParaRPr lang="ru-RU" sz="2100" b="1" u="sng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endParaRPr lang="ru-RU" sz="2100" b="1" u="sng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Заголовок 1"/>
          <p:cNvSpPr txBox="1"/>
          <p:nvPr/>
        </p:nvSpPr>
        <p:spPr>
          <a:xfrm>
            <a:off x="395536" y="260648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2. Комплекс организационно-педагогических условий</a:t>
            </a:r>
            <a: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18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170974" y="800708"/>
            <a:ext cx="7965281" cy="60388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2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2.3. Формы аттестации</a:t>
            </a:r>
            <a:r>
              <a:rPr lang="ru-RU" altLang="en-US" sz="2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  <a:p>
            <a:endParaRPr lang="ru-RU" altLang="en-US" sz="1800" b="1" dirty="0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ru-RU" altLang="en-US" sz="2000" b="1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!!! Те, что прописаны </a:t>
            </a:r>
            <a:r>
              <a:rPr lang="ru-RU" altLang="en-US" sz="2000" b="1" u="sng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в учебном плане</a:t>
            </a:r>
            <a:r>
              <a:rPr lang="ru-RU" altLang="en-US" sz="2000" b="1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 программы</a:t>
            </a:r>
          </a:p>
          <a:p>
            <a:endParaRPr lang="ru-RU" altLang="en-US" sz="1950" b="1" i="1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80006" y="1016732"/>
            <a:ext cx="9063994" cy="55469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25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«Оценочные материалы - это </a:t>
            </a:r>
            <a:r>
              <a:rPr lang="ru-RU" sz="1425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пакет</a:t>
            </a:r>
            <a:r>
              <a:rPr lang="ru-RU" sz="1425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диагностических методик, позволяющих определить достижение обучающимис планируемых результатов» (ФЗ -273 ст.2, п.9; ст. 47, п. 5)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425" b="1" i="1" dirty="0" smtClean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800" b="1" i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425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1800" b="1" dirty="0">
                <a:latin typeface="Times New Roman" panose="02020603050405020304" charset="0"/>
                <a:cs typeface="Times New Roman" panose="02020603050405020304" charset="0"/>
              </a:rPr>
              <a:t>должна быть </a:t>
            </a:r>
            <a:r>
              <a:rPr lang="ru-RU" sz="18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непосредственная</a:t>
            </a:r>
            <a:r>
              <a:rPr lang="ru-RU" sz="18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1800" b="1" dirty="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связь с содержанием учебного плана</a:t>
            </a:r>
            <a:r>
              <a:rPr lang="ru-RU" sz="18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1800" b="1" dirty="0" smtClean="0">
                <a:latin typeface="Times New Roman" panose="02020603050405020304" charset="0"/>
                <a:cs typeface="Times New Roman" panose="02020603050405020304" charset="0"/>
              </a:rPr>
              <a:t>программы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8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800" b="1" dirty="0">
                <a:latin typeface="Times New Roman" panose="02020603050405020304" charset="0"/>
                <a:cs typeface="Times New Roman" panose="02020603050405020304" charset="0"/>
              </a:rPr>
              <a:t> критерии оценки и оценочные материалы </a:t>
            </a:r>
            <a:r>
              <a:rPr lang="ru-RU" sz="1800" b="1" dirty="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по всем</a:t>
            </a:r>
            <a:r>
              <a:rPr lang="ru-RU" sz="1800" b="1" dirty="0">
                <a:latin typeface="Times New Roman" panose="02020603050405020304" charset="0"/>
                <a:cs typeface="Times New Roman" panose="02020603050405020304" charset="0"/>
              </a:rPr>
              <a:t> планируемым результатам </a:t>
            </a:r>
            <a:r>
              <a:rPr lang="ru-RU" sz="1800" i="1" dirty="0">
                <a:latin typeface="Times New Roman" panose="02020603050405020304" charset="0"/>
                <a:cs typeface="Times New Roman" panose="02020603050405020304" charset="0"/>
              </a:rPr>
              <a:t>(предметные, метапредметные</a:t>
            </a:r>
            <a:r>
              <a:rPr lang="ru-RU" sz="1800" i="1" dirty="0">
                <a:latin typeface="Times New Roman" panose="02020603050405020304" charset="0"/>
                <a:cs typeface="Times New Roman" panose="02020603050405020304" charset="0"/>
              </a:rPr>
              <a:t>, личностные</a:t>
            </a:r>
            <a:r>
              <a:rPr lang="ru-RU" sz="1800" i="1" dirty="0" smtClean="0">
                <a:latin typeface="Times New Roman" panose="02020603050405020304" charset="0"/>
                <a:cs typeface="Times New Roman" panose="02020603050405020304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i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800" b="1" dirty="0">
                <a:latin typeface="Times New Roman" panose="02020603050405020304" charset="0"/>
                <a:cs typeface="Times New Roman" panose="02020603050405020304" charset="0"/>
              </a:rPr>
              <a:t> представлены диагностическими </a:t>
            </a:r>
            <a:r>
              <a:rPr lang="ru-RU" sz="1800" b="1" u="sng" dirty="0">
                <a:latin typeface="Times New Roman" panose="02020603050405020304" charset="0"/>
                <a:cs typeface="Times New Roman" panose="02020603050405020304" charset="0"/>
              </a:rPr>
              <a:t>методиками</a:t>
            </a:r>
            <a:r>
              <a:rPr lang="ru-RU" sz="1800" b="1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ru-RU" sz="1800" b="1" u="sng" dirty="0">
                <a:latin typeface="Times New Roman" panose="02020603050405020304" charset="0"/>
                <a:cs typeface="Times New Roman" panose="02020603050405020304" charset="0"/>
              </a:rPr>
              <a:t>заданиями</a:t>
            </a:r>
            <a:r>
              <a:rPr lang="ru-RU" sz="1800" b="1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ru-RU" sz="1800" b="1" u="sng" dirty="0">
                <a:latin typeface="Times New Roman" panose="02020603050405020304" charset="0"/>
                <a:cs typeface="Times New Roman" panose="02020603050405020304" charset="0"/>
              </a:rPr>
              <a:t>листами наблюдений</a:t>
            </a:r>
            <a:r>
              <a:rPr lang="ru-RU" sz="1800" b="1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ru-RU" sz="1800" b="1" u="sng" dirty="0">
                <a:latin typeface="Times New Roman" panose="02020603050405020304" charset="0"/>
                <a:cs typeface="Times New Roman" panose="02020603050405020304" charset="0"/>
              </a:rPr>
              <a:t>описаниями </a:t>
            </a:r>
            <a:r>
              <a:rPr lang="ru-RU" sz="1800" b="1" u="sng" dirty="0" smtClean="0">
                <a:latin typeface="Times New Roman" panose="02020603050405020304" charset="0"/>
                <a:cs typeface="Times New Roman" panose="02020603050405020304" charset="0"/>
              </a:rPr>
              <a:t>методик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800" b="1" dirty="0">
                <a:latin typeface="Times New Roman" panose="02020603050405020304" charset="0"/>
                <a:cs typeface="Times New Roman" panose="02020603050405020304" charset="0"/>
              </a:rPr>
              <a:t> уровень сложности оценочных процедур должен соответствовать </a:t>
            </a:r>
            <a:r>
              <a:rPr lang="ru-RU" sz="1800" b="1" dirty="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уровню программы и возрастным особенностям </a:t>
            </a:r>
            <a:r>
              <a:rPr lang="ru-RU" sz="1800" b="1" dirty="0" smtClean="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обучающихся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b="1" dirty="0"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800" b="1" dirty="0">
                <a:latin typeface="Times New Roman" panose="02020603050405020304" charset="0"/>
                <a:cs typeface="Times New Roman" panose="02020603050405020304" charset="0"/>
              </a:rPr>
              <a:t> указываются авторы используемых методик, даются ссылки на источники </a:t>
            </a:r>
            <a:r>
              <a:rPr lang="ru-RU" sz="1800" b="1" dirty="0" smtClean="0">
                <a:latin typeface="Times New Roman" panose="02020603050405020304" charset="0"/>
                <a:cs typeface="Times New Roman" panose="02020603050405020304" charset="0"/>
              </a:rPr>
              <a:t>информации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800" b="1" dirty="0">
                <a:latin typeface="Times New Roman" panose="02020603050405020304" charset="0"/>
                <a:cs typeface="Times New Roman" panose="02020603050405020304" charset="0"/>
              </a:rPr>
              <a:t> сами диагностические материалы, бланки опросников, тексты тестов, нормативы выполнения, перечни и описания  заданий </a:t>
            </a:r>
            <a:r>
              <a:rPr lang="ru-RU" sz="1800" b="1" dirty="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помещаются в Приложении</a:t>
            </a:r>
            <a:r>
              <a:rPr lang="ru-RU" sz="1800" b="1" dirty="0">
                <a:latin typeface="Times New Roman" panose="02020603050405020304" charset="0"/>
                <a:cs typeface="Times New Roman" panose="02020603050405020304" charset="0"/>
              </a:rPr>
              <a:t> к программе</a:t>
            </a:r>
          </a:p>
        </p:txBody>
      </p:sp>
      <p:sp>
        <p:nvSpPr>
          <p:cNvPr id="6" name="Заголовок 1"/>
          <p:cNvSpPr txBox="1"/>
          <p:nvPr/>
        </p:nvSpPr>
        <p:spPr>
          <a:xfrm>
            <a:off x="395536" y="224644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2. Комплекс организационно-педагогических условий</a:t>
            </a:r>
            <a: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18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170498" y="800708"/>
            <a:ext cx="7965281" cy="30813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2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2.4. Оценочные материалы</a:t>
            </a:r>
          </a:p>
          <a:p>
            <a:r>
              <a:rPr lang="ru-RU" altLang="en-US" sz="1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altLang="en-US" sz="1800" b="1" i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/>
          <p:nvPr/>
        </p:nvSpPr>
        <p:spPr>
          <a:xfrm>
            <a:off x="11440" y="188640"/>
            <a:ext cx="8610124" cy="3238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15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!!! В СООТВЕТСТВИИ С </a:t>
            </a:r>
            <a:r>
              <a:rPr lang="ru-RU" altLang="en-US" sz="15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СОДЕРЖАНИЕМ</a:t>
            </a:r>
            <a:r>
              <a:rPr lang="ru-RU" altLang="en-US" sz="15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 ПРОГРАММЫ И </a:t>
            </a:r>
            <a:r>
              <a:rPr lang="ru-RU" altLang="en-US" sz="15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ВОЗРАСТОМ</a:t>
            </a:r>
            <a:r>
              <a:rPr lang="ru-RU" altLang="en-US" sz="15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 ОБУЧАЮЩИХСЯ</a:t>
            </a:r>
            <a:br>
              <a:rPr lang="ru-RU" altLang="en-US" sz="15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</a:br>
            <a:endParaRPr lang="ru-RU" altLang="en-US" sz="1500" b="1" i="1" dirty="0">
              <a:solidFill>
                <a:srgbClr val="C00000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89536" y="1538764"/>
            <a:ext cx="7965281" cy="30813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altLang="en-US" sz="1800" b="1" i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1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altLang="en-US" sz="1800" b="1" i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2" name="Замещающее содержимое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733462"/>
              </p:ext>
            </p:extLst>
          </p:nvPr>
        </p:nvGraphicFramePr>
        <p:xfrm>
          <a:off x="89536" y="728700"/>
          <a:ext cx="8993935" cy="5975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7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4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2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6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РЕЗУЛЬТАТЫ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6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ФОРМЫ </a:t>
                      </a:r>
                      <a:r>
                        <a:rPr lang="ru-RU" altLang="en-US" sz="16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АТТЕСТАЦИИ</a:t>
                      </a:r>
                      <a:endParaRPr lang="ru-RU" altLang="en-US" sz="16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ru-RU" altLang="en-US" sz="16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(</a:t>
                      </a:r>
                      <a:r>
                        <a:rPr lang="ru-RU" altLang="en-US" sz="1600" u="sng" dirty="0">
                          <a:solidFill>
                            <a:srgbClr val="FFFF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как в Учебном плане</a:t>
                      </a:r>
                      <a:r>
                        <a:rPr lang="ru-RU" altLang="en-US" sz="16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6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ОЦЕНОЧНЫЕ МАТЕРИАЛЫ (</a:t>
                      </a:r>
                      <a:r>
                        <a:rPr lang="ru-RU" altLang="en-US" sz="1600" u="sng" dirty="0">
                          <a:solidFill>
                            <a:srgbClr val="FFFF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размещаются в Приложении</a:t>
                      </a:r>
                      <a:r>
                        <a:rPr lang="ru-RU" altLang="en-US" sz="1600" u="sng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5"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altLang="en-US" sz="1000" b="1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endParaRPr lang="ru-RU" altLang="en-US" sz="1000" b="1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ru-RU" altLang="en-US" sz="18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ПРЕДМЕТНЫЕ </a:t>
                      </a:r>
                      <a:endParaRPr lang="ru-RU" altLang="en-US" sz="18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(знания, умения, навыки)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тестирование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тест «К разделу № 1»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опрос (устный, письменный), беседа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список вопросов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контрольная работа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задания к к/р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наблюдение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лист наблюдения (с критериями)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портфолио, карта достижений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макет карты достижений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610">
                <a:tc rowSpan="4"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altLang="en-US" sz="1000" b="1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endParaRPr lang="ru-RU" altLang="en-US" sz="1000" b="1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endParaRPr lang="ru-RU" altLang="en-US" sz="1000" b="1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ru-RU" altLang="en-US" sz="18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МЕТАПРЕДМЕТНЫЕ</a:t>
                      </a:r>
                      <a:r>
                        <a:rPr lang="ru-RU" altLang="en-US" sz="18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ru-RU" altLang="en-US" sz="18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ru-RU" altLang="en-US" sz="18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(оценка умений и навыков)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</a:t>
                      </a:r>
                      <a:r>
                        <a:rPr lang="ru-RU" altLang="en-US" sz="15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самооценивание</a:t>
                      </a:r>
                      <a:endParaRPr lang="ru-RU" altLang="en-US" sz="15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>
                          <a:latin typeface="Times New Roman" panose="02020603050405020304" charset="0"/>
                          <a:cs typeface="Times New Roman" panose="02020603050405020304" charset="0"/>
                        </a:rPr>
                        <a:t>- лист самооценки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собеседование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вопросы, протокол собеседования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- проектная работа, кейс-технология, ролевая/деловая игра</a:t>
                      </a:r>
                      <a:endParaRPr lang="ru-RU" altLang="en-US" sz="15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endParaRPr lang="ru-RU" altLang="en-US" sz="15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- задания,  описание ролевой/деловой игры, лист с критериями оценивания</a:t>
                      </a:r>
                      <a:endParaRPr lang="ru-RU" altLang="en-US" sz="15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endParaRPr lang="ru-RU" altLang="en-US" sz="15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00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диагностика (навык работы в команде, навык планирования и др. 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описание методик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 rowSpan="3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ЛИЧНОСТНЫЕ </a:t>
                      </a:r>
                    </a:p>
                    <a:p>
                      <a:pPr algn="ctr">
                        <a:buNone/>
                      </a:pPr>
                      <a:r>
                        <a:rPr lang="ru-RU" altLang="en-US" sz="16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(оценка личностных качеств, поведения, интересов, ценностей, отношения к чему-либо и др. 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анкетирование, беседа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анкета, вопросы беседы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05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диагностика личностных качеств, способностей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sz="15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личностные опросники, методики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sz="10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диагностика уровня воспитанности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5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методика (описание)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5346" y="2204864"/>
            <a:ext cx="9067324" cy="45725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0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sz="20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указываются только те методы и технологии, которые </a:t>
            </a:r>
            <a:r>
              <a:rPr lang="ru-RU" sz="2000" b="1" dirty="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используются</a:t>
            </a:r>
            <a:r>
              <a:rPr lang="ru-RU" sz="20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педагогом в программе </a:t>
            </a:r>
            <a:endParaRPr lang="ru-RU" altLang="en-US" sz="2000" b="1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0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перечисляются </a:t>
            </a:r>
            <a:r>
              <a:rPr lang="ru-RU" altLang="en-US" sz="2000" b="1" u="sng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КОНКРЕТНЫЕ</a:t>
            </a:r>
            <a:r>
              <a:rPr lang="ru-RU" altLang="en-US" sz="20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методы </a:t>
            </a:r>
            <a:r>
              <a:rPr lang="ru-RU" altLang="en-US" sz="2000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обучения</a:t>
            </a:r>
            <a:endParaRPr lang="ru-RU" altLang="en-US" sz="2000" b="1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0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перечисляются </a:t>
            </a:r>
            <a:r>
              <a:rPr lang="ru-RU" altLang="en-US" sz="2000" b="1" u="sng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КОНКРЕТНЫЕ</a:t>
            </a:r>
            <a:r>
              <a:rPr lang="ru-RU" altLang="en-US" sz="20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педагогических технологий (интерактивное обучение, игровые, здоровьесберегающие</a:t>
            </a:r>
            <a:r>
              <a:rPr lang="ru-RU" altLang="en-US" sz="20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кейс-технология, технология проблемного обучения и другие</a:t>
            </a:r>
            <a:r>
              <a:rPr lang="ru-RU" altLang="en-US" sz="2000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endParaRPr lang="ru-RU" altLang="en-US" sz="2000" b="1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2000" b="1" dirty="0">
                <a:latin typeface="Times New Roman" panose="02020603050405020304" charset="0"/>
                <a:cs typeface="Times New Roman" panose="02020603050405020304" charset="0"/>
              </a:rPr>
              <a:t> описываются </a:t>
            </a:r>
            <a:r>
              <a:rPr lang="ru-RU" sz="2000" b="1" u="sng" dirty="0">
                <a:latin typeface="Times New Roman" panose="02020603050405020304" charset="0"/>
                <a:cs typeface="Times New Roman" panose="02020603050405020304" charset="0"/>
              </a:rPr>
              <a:t>формы учебных занятий</a:t>
            </a:r>
            <a:r>
              <a:rPr lang="ru-RU" sz="20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2000" i="1" dirty="0">
                <a:latin typeface="Times New Roman" panose="02020603050405020304" charset="0"/>
                <a:cs typeface="Times New Roman" panose="02020603050405020304" charset="0"/>
              </a:rPr>
              <a:t>(лекция, семинар, практическое занятие, конференция, экскурсия и другие</a:t>
            </a:r>
            <a:r>
              <a:rPr lang="ru-RU" sz="2000" i="1" dirty="0" smtClean="0">
                <a:latin typeface="Times New Roman" panose="02020603050405020304" charset="0"/>
                <a:cs typeface="Times New Roman" panose="02020603050405020304" charset="0"/>
              </a:rPr>
              <a:t>)</a:t>
            </a:r>
            <a:endParaRPr lang="ru-RU" sz="20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2000" b="1" dirty="0">
                <a:latin typeface="Times New Roman" panose="02020603050405020304" charset="0"/>
                <a:cs typeface="Times New Roman" panose="02020603050405020304" charset="0"/>
              </a:rPr>
              <a:t> описывается </a:t>
            </a:r>
            <a:r>
              <a:rPr lang="ru-RU" sz="2000" b="1" u="sng" dirty="0">
                <a:latin typeface="Times New Roman" panose="02020603050405020304" charset="0"/>
                <a:cs typeface="Times New Roman" panose="02020603050405020304" charset="0"/>
              </a:rPr>
              <a:t>алгоритм учебного занятия </a:t>
            </a:r>
            <a:r>
              <a:rPr lang="ru-RU" sz="2000" i="1" dirty="0">
                <a:latin typeface="Times New Roman" panose="02020603050405020304" charset="0"/>
                <a:cs typeface="Times New Roman" panose="02020603050405020304" charset="0"/>
              </a:rPr>
              <a:t>(структура наиболее часто применяемой формы занятия</a:t>
            </a:r>
            <a:r>
              <a:rPr lang="ru-RU" sz="2000" i="1" dirty="0" smtClean="0">
                <a:latin typeface="Times New Roman" panose="02020603050405020304" charset="0"/>
                <a:cs typeface="Times New Roman" panose="02020603050405020304" charset="0"/>
              </a:rPr>
              <a:t>)</a:t>
            </a:r>
            <a:endParaRPr lang="ru-RU" sz="2000" i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2000" b="1" dirty="0">
                <a:latin typeface="Times New Roman" panose="02020603050405020304" charset="0"/>
                <a:cs typeface="Times New Roman" panose="02020603050405020304" charset="0"/>
              </a:rPr>
              <a:t> перечисляются </a:t>
            </a:r>
            <a:r>
              <a:rPr lang="ru-RU" sz="2000" b="1" u="sng" dirty="0">
                <a:latin typeface="Times New Roman" panose="02020603050405020304" charset="0"/>
                <a:cs typeface="Times New Roman" panose="02020603050405020304" charset="0"/>
              </a:rPr>
              <a:t>дидактические материалы</a:t>
            </a:r>
            <a:r>
              <a:rPr lang="ru-RU" sz="20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2000" i="1" dirty="0">
                <a:latin typeface="Times New Roman" panose="02020603050405020304" charset="0"/>
                <a:cs typeface="Times New Roman" panose="02020603050405020304" charset="0"/>
              </a:rPr>
              <a:t>(раздаточные материалы, инструкционные, технологические карты, задания, упражнения, образцы изделий и т.п.)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u="sng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можно </a:t>
            </a:r>
            <a:r>
              <a:rPr lang="ru-RU" sz="18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в виде таблицы (см. </a:t>
            </a:r>
            <a:r>
              <a:rPr lang="ru-RU" sz="18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Методические рекомендации РМЦ 2023г.)</a:t>
            </a:r>
          </a:p>
        </p:txBody>
      </p:sp>
      <p:sp>
        <p:nvSpPr>
          <p:cNvPr id="6" name="Заголовок 1"/>
          <p:cNvSpPr txBox="1"/>
          <p:nvPr/>
        </p:nvSpPr>
        <p:spPr>
          <a:xfrm>
            <a:off x="538979" y="224644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200" b="1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2. Комплекс организационно-педагогических условий</a:t>
            </a:r>
            <a: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18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107504" y="1196752"/>
            <a:ext cx="8810625" cy="71675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2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2.5. Методические материалы</a:t>
            </a:r>
          </a:p>
          <a:p>
            <a:endParaRPr lang="ru-RU" altLang="en-US" sz="750" b="1" i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ru-RU" altLang="en-US" sz="18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17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!!! </a:t>
            </a:r>
            <a:r>
              <a:rPr lang="ru-RU" altLang="en-US" sz="1700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в соответствии с </a:t>
            </a:r>
            <a:r>
              <a:rPr lang="ru-RU" altLang="en-US" sz="1700" b="1" i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обновлением содержания образования</a:t>
            </a:r>
            <a:r>
              <a:rPr lang="ru-RU" altLang="en-US" sz="1700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</a:p>
          <a:p>
            <a:pPr algn="ctr"/>
            <a:r>
              <a:rPr lang="ru-RU" altLang="en-US" sz="1700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sz="1700" b="1" i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стимуляции инициативы и самостоятельности обучающихся </a:t>
            </a:r>
          </a:p>
          <a:p>
            <a:pPr algn="ctr"/>
            <a:endParaRPr lang="ru-RU" altLang="en-US" sz="1700" b="1" i="1" u="sng" dirty="0">
              <a:solidFill>
                <a:srgbClr val="C00000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lang="ru-RU" altLang="en-US" sz="1700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ru-RU" altLang="en-US" sz="1700" b="1" i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современные </a:t>
            </a:r>
            <a:r>
              <a:rPr lang="ru-RU" altLang="en-US" sz="1700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методы, формы и педагогические технологии обучения)</a:t>
            </a:r>
          </a:p>
          <a:p>
            <a:endParaRPr lang="ru-RU" altLang="en-US" sz="1800" b="1" i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1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altLang="en-US" sz="1800" b="1" i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71500" y="1808820"/>
            <a:ext cx="9072499" cy="4896544"/>
          </a:xfrm>
        </p:spPr>
        <p:txBody>
          <a:bodyPr>
            <a:normAutofit fontScale="900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65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предварительно сделать описание: что мы можем изменить в обучающихся в рамках нашей программы? как может повлиять на обучающихся содержание программы? </a:t>
            </a:r>
            <a:r>
              <a:rPr lang="ru-RU" sz="2200" i="1" dirty="0">
                <a:latin typeface="Times New Roman" panose="02020603050405020304" charset="0"/>
                <a:cs typeface="Times New Roman" panose="02020603050405020304" charset="0"/>
              </a:rPr>
              <a:t>(качества личности, ценности, убеждения, и др.)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200" i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определить </a:t>
            </a:r>
            <a:r>
              <a:rPr lang="ru-RU" sz="22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цель</a:t>
            </a: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и </a:t>
            </a:r>
            <a:r>
              <a:rPr lang="ru-RU" sz="22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задачи</a:t>
            </a: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воспитания  (в рамках ДОП)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какие </a:t>
            </a:r>
            <a:r>
              <a:rPr lang="ru-RU" sz="22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направления</a:t>
            </a: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воспитания целесообразоно выбрать? </a:t>
            </a:r>
            <a:r>
              <a:rPr lang="ru-RU" sz="2200" i="1" dirty="0">
                <a:latin typeface="Times New Roman" panose="02020603050405020304" charset="0"/>
                <a:cs typeface="Times New Roman" panose="02020603050405020304" charset="0"/>
              </a:rPr>
              <a:t>(не перечислять все существующие)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какие </a:t>
            </a:r>
            <a:r>
              <a:rPr lang="ru-RU" sz="22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методы</a:t>
            </a: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и </a:t>
            </a:r>
            <a:r>
              <a:rPr lang="ru-RU" sz="22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формы</a:t>
            </a: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целесообразно использовать?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22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планируемые результаты</a:t>
            </a: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(в соответствии с задачами)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endParaRPr lang="ru-RU" sz="2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план воспитательной работы должен быть в рамках ДОП (перекликаться с содержанием программы)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endParaRPr lang="ru-RU" sz="15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endParaRPr lang="ru-RU" sz="15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charset="0"/>
              <a:buChar char="Ø"/>
            </a:pPr>
            <a:endParaRPr lang="ru-RU" sz="15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Заголовок 1"/>
          <p:cNvSpPr txBox="1"/>
          <p:nvPr/>
        </p:nvSpPr>
        <p:spPr>
          <a:xfrm>
            <a:off x="576366" y="172084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200" b="1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2. Комплекс организационно-педагогических условий</a:t>
            </a:r>
            <a:r>
              <a:rPr lang="ru-RU" altLang="en-US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2200" b="1" i="1" dirty="0">
              <a:solidFill>
                <a:schemeClr val="accent5">
                  <a:lumMod val="75000"/>
                </a:schemeClr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136312" y="496120"/>
            <a:ext cx="8831104" cy="145671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2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2.6. Рабочая программа воспитания</a:t>
            </a:r>
          </a:p>
          <a:p>
            <a:endParaRPr lang="ru-RU" altLang="en-US" sz="675" b="1" i="1" dirty="0">
              <a:solidFill>
                <a:srgbClr val="C00000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000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это программа воспитания в рамках </a:t>
            </a:r>
            <a:r>
              <a:rPr lang="ru-RU" altLang="en-US" sz="2000" b="1" i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именно этой ДОП</a:t>
            </a:r>
            <a:r>
              <a:rPr lang="ru-RU" altLang="en-US" sz="2000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, а не программа воспитания образоватлеьной организации</a:t>
            </a:r>
          </a:p>
          <a:p>
            <a:r>
              <a:rPr lang="ru-RU" altLang="en-US" sz="1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altLang="en-US" sz="1800" b="1" i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193130"/>
              </p:ext>
            </p:extLst>
          </p:nvPr>
        </p:nvGraphicFramePr>
        <p:xfrm>
          <a:off x="10905" y="8567"/>
          <a:ext cx="9133095" cy="692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0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3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Направления</a:t>
                      </a:r>
                      <a:r>
                        <a:rPr lang="ru-RU" sz="11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обновления содержания образования</a:t>
                      </a:r>
                      <a:endParaRPr lang="ru-RU" sz="11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Как</a:t>
                      </a:r>
                      <a:r>
                        <a:rPr lang="ru-RU" sz="12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отражается в программах дополнительного образования детей</a:t>
                      </a:r>
                      <a:endParaRPr lang="ru-RU" sz="12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indent="0" fontAlgn="auto"/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Стимуляция инициативы и самостоятельности</a:t>
                      </a:r>
                      <a:endParaRPr lang="ru-RU" sz="14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R="0" lvl="0" indent="0" algn="l" defTabSz="914400" rtl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400" b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активная</a:t>
                      </a: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 роль обучающегося - помощник педагога, консультант, наставник для младших сверстников</a:t>
                      </a:r>
                    </a:p>
                    <a:p>
                      <a:pPr indent="0" fontAlgn="auto"/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- мастерские, тренинги, профессиональные пробы, метод проектов, проблемное обучение, игровые технологии, исследовательская </a:t>
                      </a: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деятельность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indent="0" fontAlgn="auto"/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Диалоговые формы общения </a:t>
                      </a:r>
                    </a:p>
                    <a:p>
                      <a:pPr indent="0" fontAlgn="auto"/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(уход от монолога)</a:t>
                      </a:r>
                      <a:endParaRPr lang="ru-RU" sz="14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indent="0" fontAlgn="auto"/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мини-лекции, дискуссии, эвристические вопросы, сократовские диалоги, диспут, беседа, конференция, ситуационное обучение, </a:t>
                      </a:r>
                      <a:r>
                        <a:rPr kumimoji="0" lang="ru-RU" sz="1400" b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коучинг</a:t>
                      </a: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 и </a:t>
                      </a: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др.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indent="0" fontAlgn="auto"/>
                      <a:endParaRPr lang="ru-RU" sz="14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/>
                      <a:endParaRPr lang="ru-RU" sz="14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/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Усиление </a:t>
                      </a:r>
                      <a:r>
                        <a:rPr lang="ru-RU" sz="1400" b="1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практикоориентированности</a:t>
                      </a:r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 </a:t>
                      </a:r>
                      <a:endParaRPr lang="ru-RU" sz="14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соотношение теории и практики 1:3, креативные методы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  <a:p>
                      <a:pPr indent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 связь с реальными проблемами общества, включение в деятельность профессиональных объединений для решения практических задач</a:t>
                      </a:r>
                    </a:p>
                    <a:p>
                      <a:pPr indent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 освоение программы не в аудитории, а в реальном времени</a:t>
                      </a:r>
                    </a:p>
                    <a:p>
                      <a:pPr marR="0" lvl="0" indent="0" algn="l" defTabSz="914400" rtl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- проведение занятий на специализированных площадках, выездные занятия, привлечение практических работников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indent="0" fontAlgn="auto"/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Индивидуализация образовательного маршрута</a:t>
                      </a:r>
                      <a:r>
                        <a:rPr lang="ru-RU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(ИОМ)</a:t>
                      </a:r>
                      <a:endParaRPr lang="ru-RU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indent="0" fontAlgn="auto"/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 индивидуальная </a:t>
                      </a:r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программа, рассчитанная на</a:t>
                      </a:r>
                      <a:r>
                        <a:rPr lang="ru-RU" sz="1400" b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конкретного обучающегося </a:t>
                      </a:r>
                    </a:p>
                    <a:p>
                      <a:pPr marR="0" lvl="0" indent="0" algn="l" defTabSz="914400" rtl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- профориентация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, научная деятельность, вокал, танцы, группа продленного дня, подготовка к экзаменам, дети с ОВЗ</a:t>
                      </a:r>
                    </a:p>
                    <a:p>
                      <a:endParaRPr lang="ru-RU" sz="1400" b="1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indent="0" fontAlgn="auto"/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Технологии социального проектирования</a:t>
                      </a:r>
                    </a:p>
                    <a:p>
                      <a:pPr indent="0" fontAlgn="auto"/>
                      <a:endParaRPr lang="ru-RU" sz="14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indent="0" fontAlgn="auto"/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-</a:t>
                      </a:r>
                      <a:r>
                        <a:rPr lang="ru-RU" sz="1400" b="1" baseline="0" dirty="0" smtClean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в</a:t>
                      </a:r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заимодействие </a:t>
                      </a:r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детей и взрослых</a:t>
                      </a:r>
                    </a:p>
                    <a:p>
                      <a:pPr indent="0" fontAlgn="auto"/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ru-RU" sz="1400" b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в</a:t>
                      </a:r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ключение </a:t>
                      </a:r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обучающихся в общественную работу (взаимодействие</a:t>
                      </a:r>
                      <a:r>
                        <a:rPr lang="ru-RU" sz="1400" b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с местным сообществом)</a:t>
                      </a:r>
                      <a:endParaRPr lang="ru-RU" sz="1400" b="1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indent="0" fontAlgn="auto"/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Технологии неформального общения, интернет-сообщества</a:t>
                      </a:r>
                      <a:endParaRPr lang="ru-RU" sz="14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indent="0" fontAlgn="auto"/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клубы</a:t>
                      </a:r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, интернет-сообщества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indent="0" fontAlgn="auto"/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Технологии группового (социального) действия</a:t>
                      </a:r>
                      <a:endParaRPr lang="ru-RU" sz="14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R="0" lvl="0" indent="0" algn="l" defTabSz="914400" rtl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форумы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,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форсайты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,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флэшмобы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,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общественно полезная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деятельность, акции, тренинги</a:t>
                      </a:r>
                    </a:p>
                    <a:p>
                      <a:pPr marR="0" lvl="0" indent="0" algn="l" defTabSz="914400" rtl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indent="0" fontAlgn="auto"/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Социальные инновации</a:t>
                      </a:r>
                      <a:endParaRPr lang="ru-RU" sz="14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fontAlgn="auto"/>
                      <a:endParaRPr lang="ru-RU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indent="0" fontAlgn="auto"/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новые социальные практики, которые направлены на удовлетворение социальных потребностей лучше, чем существующие </a:t>
                      </a:r>
                      <a:r>
                        <a:rPr lang="ru-RU" sz="1400" b="1" dirty="0" smtClean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решения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  <a:p>
                      <a:pPr indent="0" fontAlgn="auto"/>
                      <a:endParaRPr lang="ru-RU" sz="14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71500" y="692696"/>
            <a:ext cx="8965406" cy="633670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5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1900" b="1" dirty="0">
                <a:latin typeface="Times New Roman" panose="02020603050405020304" charset="0"/>
                <a:cs typeface="Times New Roman" panose="02020603050405020304" charset="0"/>
              </a:rPr>
              <a:t>деление литературы: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b="1" dirty="0">
                <a:latin typeface="Times New Roman" panose="02020603050405020304" charset="0"/>
                <a:cs typeface="Times New Roman" panose="02020603050405020304" charset="0"/>
              </a:rPr>
              <a:t>   1. </a:t>
            </a:r>
            <a:r>
              <a:rPr lang="ru-RU" sz="1900" b="1" u="sng" dirty="0">
                <a:latin typeface="Times New Roman" panose="02020603050405020304" charset="0"/>
                <a:cs typeface="Times New Roman" panose="02020603050405020304" charset="0"/>
              </a:rPr>
              <a:t>Литература для педагога</a:t>
            </a:r>
            <a:r>
              <a:rPr lang="ru-RU" sz="1900" b="1" dirty="0">
                <a:latin typeface="Times New Roman" panose="02020603050405020304" charset="0"/>
                <a:cs typeface="Times New Roman" panose="02020603050405020304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b="1" dirty="0">
                <a:latin typeface="Times New Roman" panose="02020603050405020304" charset="0"/>
                <a:cs typeface="Times New Roman" panose="02020603050405020304" charset="0"/>
              </a:rPr>
              <a:t>    - нормативные документы </a:t>
            </a:r>
            <a:r>
              <a:rPr lang="ru-RU" sz="1900" i="1" dirty="0">
                <a:latin typeface="Times New Roman" panose="02020603050405020304" charset="0"/>
                <a:cs typeface="Times New Roman" panose="02020603050405020304" charset="0"/>
              </a:rPr>
              <a:t>(Указы президента, ФЗ, письма Минобра и Минпросвещения и др)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b="1" dirty="0">
                <a:latin typeface="Times New Roman" panose="02020603050405020304" charset="0"/>
                <a:cs typeface="Times New Roman" panose="02020603050405020304" charset="0"/>
              </a:rPr>
              <a:t>    - литература, использованная при составлении программы </a:t>
            </a:r>
            <a:r>
              <a:rPr lang="ru-RU" sz="1900" i="1" dirty="0">
                <a:latin typeface="Times New Roman" panose="02020603050405020304" charset="0"/>
                <a:cs typeface="Times New Roman" panose="02020603050405020304" charset="0"/>
              </a:rPr>
              <a:t>(литература по педагогике и психологии, общеобразовательные программы, методические рекомендации, специальная литература по предмету и др.)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b="1" dirty="0">
                <a:latin typeface="Times New Roman" panose="02020603050405020304" charset="0"/>
                <a:cs typeface="Times New Roman" panose="02020603050405020304" charset="0"/>
              </a:rPr>
              <a:t>   2. </a:t>
            </a:r>
            <a:r>
              <a:rPr lang="ru-RU" sz="1900" b="1" u="sng" dirty="0">
                <a:latin typeface="Times New Roman" panose="02020603050405020304" charset="0"/>
                <a:cs typeface="Times New Roman" panose="02020603050405020304" charset="0"/>
              </a:rPr>
              <a:t>Литература для обучающихся</a:t>
            </a:r>
            <a:r>
              <a:rPr lang="ru-RU" sz="1900" b="1" dirty="0">
                <a:latin typeface="Times New Roman" panose="02020603050405020304" charset="0"/>
                <a:cs typeface="Times New Roman" panose="02020603050405020304" charset="0"/>
              </a:rPr>
              <a:t> (должна быть доступна для обучающихся, свежий год издания)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9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900" b="1" dirty="0">
                <a:latin typeface="Times New Roman" panose="02020603050405020304" charset="0"/>
                <a:cs typeface="Times New Roman" panose="02020603050405020304" charset="0"/>
              </a:rPr>
              <a:t> проверить </a:t>
            </a:r>
            <a:r>
              <a:rPr lang="ru-RU" sz="1900" b="1" dirty="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АКТУАЛЬНОСТЬ</a:t>
            </a:r>
            <a:r>
              <a:rPr lang="ru-RU" sz="1900" b="1" dirty="0">
                <a:latin typeface="Times New Roman" panose="02020603050405020304" charset="0"/>
                <a:cs typeface="Times New Roman" panose="02020603050405020304" charset="0"/>
              </a:rPr>
              <a:t> литературы (отсутствие недействующих документов) и оформлена в соответствии с ГОСТ Р 7.0.11-2011 либо ГОСТ Р 7.0.100-2018)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endParaRPr lang="ru-RU" sz="19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900" b="1" dirty="0">
                <a:latin typeface="Times New Roman" panose="02020603050405020304" charset="0"/>
                <a:cs typeface="Times New Roman" panose="02020603050405020304" charset="0"/>
              </a:rPr>
              <a:t> включаемые в список издания должны отвечать </a:t>
            </a:r>
            <a:r>
              <a:rPr lang="ru-RU" sz="1900" b="1" dirty="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современности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endParaRPr lang="ru-RU" sz="19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900" b="1" dirty="0">
                <a:latin typeface="Times New Roman" panose="02020603050405020304" charset="0"/>
                <a:cs typeface="Times New Roman" panose="02020603050405020304" charset="0"/>
              </a:rPr>
              <a:t> при указании </a:t>
            </a:r>
            <a:r>
              <a:rPr lang="ru-RU" sz="1900" b="1" u="sng" dirty="0">
                <a:latin typeface="Times New Roman" panose="02020603050405020304" charset="0"/>
                <a:cs typeface="Times New Roman" panose="02020603050405020304" charset="0"/>
              </a:rPr>
              <a:t>ссылок на электронные ресурсы</a:t>
            </a:r>
            <a:r>
              <a:rPr lang="ru-RU" sz="1900" b="1" dirty="0">
                <a:latin typeface="Times New Roman" panose="02020603050405020304" charset="0"/>
                <a:cs typeface="Times New Roman" panose="02020603050405020304" charset="0"/>
              </a:rPr>
              <a:t> обязательно указывается </a:t>
            </a:r>
            <a:r>
              <a:rPr lang="ru-RU" sz="1900" b="1" dirty="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дата  </a:t>
            </a:r>
            <a:r>
              <a:rPr lang="ru-RU" sz="1900" b="1" u="sng" dirty="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последнего</a:t>
            </a:r>
            <a:r>
              <a:rPr lang="ru-RU" sz="1900" b="1" dirty="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 обращения</a:t>
            </a:r>
            <a:endParaRPr lang="ru-RU" sz="19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endParaRPr lang="ru-RU" sz="19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900" b="1" dirty="0">
                <a:latin typeface="Times New Roman" panose="02020603050405020304" charset="0"/>
                <a:cs typeface="Times New Roman" panose="02020603050405020304" charset="0"/>
              </a:rPr>
              <a:t> в списке нормативных документов </a:t>
            </a:r>
            <a:r>
              <a:rPr lang="ru-RU" sz="1900" b="1" u="sng" dirty="0">
                <a:latin typeface="Times New Roman" panose="02020603050405020304" charset="0"/>
                <a:cs typeface="Times New Roman" panose="02020603050405020304" charset="0"/>
              </a:rPr>
              <a:t>должны быть только те</a:t>
            </a:r>
            <a:r>
              <a:rPr lang="ru-RU" sz="1900" b="1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ru-RU" sz="1900" b="1" dirty="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на которые опирается настоящая программа </a:t>
            </a:r>
          </a:p>
        </p:txBody>
      </p:sp>
      <p:sp>
        <p:nvSpPr>
          <p:cNvPr id="6" name="Заголовок 1"/>
          <p:cNvSpPr txBox="1"/>
          <p:nvPr/>
        </p:nvSpPr>
        <p:spPr>
          <a:xfrm>
            <a:off x="431540" y="296652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200" b="1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3. Список литературы</a:t>
            </a:r>
            <a:r>
              <a:rPr lang="ru-RU" altLang="en-US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2200" b="1" i="1" dirty="0">
              <a:solidFill>
                <a:schemeClr val="accent5">
                  <a:lumMod val="75000"/>
                </a:schemeClr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172316" y="764704"/>
            <a:ext cx="8757761" cy="561662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165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календарный учебный график </a:t>
            </a:r>
            <a:r>
              <a:rPr lang="ru-RU" sz="2200" b="1" dirty="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на каждую учебную группу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обязательно </a:t>
            </a:r>
            <a:r>
              <a:rPr lang="ru-RU" sz="22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ВСЕ</a:t>
            </a: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оценочные материалы (из п. 2.4.) для диагностирования достижения предметных, метапредметных и личностных результатов: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  - описание диагностических методик с указанием авторов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  - листы наблюдений (с криетриями оценок)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  - карты достижений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  - тексты опросников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  - тексты тестов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  - списко вопросов к опросу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  - задания, кейсы и др.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перечень оборудования </a:t>
            </a:r>
            <a:r>
              <a:rPr lang="ru-RU" sz="2200" i="1" dirty="0">
                <a:latin typeface="Times New Roman" panose="02020603050405020304" charset="0"/>
                <a:cs typeface="Times New Roman" panose="02020603050405020304" charset="0"/>
              </a:rPr>
              <a:t>(при необходимости, по желанию)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sz="2200" b="1" dirty="0">
                <a:latin typeface="Times New Roman" panose="02020603050405020304" charset="0"/>
                <a:cs typeface="Times New Roman" panose="02020603050405020304" charset="0"/>
              </a:rPr>
              <a:t> дидактические материалы </a:t>
            </a:r>
            <a:r>
              <a:rPr lang="ru-RU" sz="2200" i="1" dirty="0">
                <a:latin typeface="Times New Roman" panose="02020603050405020304" charset="0"/>
                <a:cs typeface="Times New Roman" panose="02020603050405020304" charset="0"/>
              </a:rPr>
              <a:t>(при необходимости, по желанию)</a:t>
            </a:r>
          </a:p>
        </p:txBody>
      </p:sp>
      <p:sp>
        <p:nvSpPr>
          <p:cNvPr id="6" name="Заголовок 1"/>
          <p:cNvSpPr txBox="1"/>
          <p:nvPr/>
        </p:nvSpPr>
        <p:spPr>
          <a:xfrm>
            <a:off x="172316" y="260648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200" b="1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4</a:t>
            </a:r>
            <a:r>
              <a:rPr lang="ru-RU" altLang="en-US" sz="2200" b="1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. Приложения</a:t>
            </a:r>
            <a:r>
              <a:rPr lang="ru-RU" altLang="en-US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2200" b="1" i="1" dirty="0">
              <a:solidFill>
                <a:schemeClr val="accent5">
                  <a:lumMod val="75000"/>
                </a:schemeClr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/>
          <p:nvPr/>
        </p:nvSpPr>
        <p:spPr>
          <a:xfrm>
            <a:off x="4701301" y="224644"/>
            <a:ext cx="4320540" cy="107584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Благодарим </a:t>
            </a:r>
            <a:endParaRPr lang="ru-RU" sz="40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за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внимание!</a:t>
            </a:r>
          </a:p>
        </p:txBody>
      </p:sp>
      <p:sp>
        <p:nvSpPr>
          <p:cNvPr id="5" name="Заголовок 1"/>
          <p:cNvSpPr txBox="1"/>
          <p:nvPr/>
        </p:nvSpPr>
        <p:spPr>
          <a:xfrm>
            <a:off x="4585811" y="5229200"/>
            <a:ext cx="4551521" cy="865346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i="1" u="sng" dirty="0">
                <a:latin typeface="Times New Roman" panose="02020603050405020304" charset="0"/>
                <a:cs typeface="Times New Roman" panose="02020603050405020304" charset="0"/>
              </a:rPr>
              <a:t>ведущий семинара</a:t>
            </a:r>
            <a:r>
              <a:rPr lang="ru-RU" sz="2400" b="1" i="1" dirty="0" smtClean="0">
                <a:latin typeface="Times New Roman" panose="02020603050405020304" charset="0"/>
                <a:cs typeface="Times New Roman" panose="02020603050405020304" charset="0"/>
              </a:rPr>
              <a:t>:</a:t>
            </a:r>
          </a:p>
          <a:p>
            <a:pPr algn="l"/>
            <a:r>
              <a:rPr lang="ru-RU" sz="2400" b="1" i="1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2400" b="1" i="1" dirty="0">
                <a:latin typeface="Times New Roman" panose="02020603050405020304" charset="0"/>
                <a:cs typeface="Times New Roman" panose="02020603050405020304" charset="0"/>
              </a:rPr>
              <a:t>Азарова Елена Станиславовна,</a:t>
            </a:r>
          </a:p>
          <a:p>
            <a:pPr algn="l"/>
            <a:r>
              <a:rPr lang="ru-RU" sz="2400" b="1" i="1" dirty="0">
                <a:latin typeface="Times New Roman" panose="02020603050405020304" charset="0"/>
                <a:cs typeface="Times New Roman" panose="02020603050405020304" charset="0"/>
              </a:rPr>
              <a:t>методист МОЦ НИСО</a:t>
            </a:r>
            <a:endParaRPr lang="ru-RU" sz="2400" b="1" i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Заголовок 1"/>
          <p:cNvSpPr txBox="1"/>
          <p:nvPr/>
        </p:nvSpPr>
        <p:spPr>
          <a:xfrm>
            <a:off x="4620101" y="1736812"/>
            <a:ext cx="4523899" cy="269689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Вопросы и помощь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         по 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разработке программ:</a:t>
            </a:r>
          </a:p>
          <a:p>
            <a:endParaRPr lang="en-US" sz="2800" b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8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e-mail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mocniso@yandex.ru</a:t>
            </a:r>
            <a:endParaRPr lang="ru-RU" sz="2800" b="1" i="1" dirty="0" smtClean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ru-RU" sz="800" b="1" i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sz="2800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тел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: 311-08-07 (доб.1)</a:t>
            </a:r>
            <a:endParaRPr lang="ru-RU" sz="2800" b="1" i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ru-RU" sz="1650" b="1" i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694540"/>
              </p:ext>
            </p:extLst>
          </p:nvPr>
        </p:nvGraphicFramePr>
        <p:xfrm>
          <a:off x="47494" y="0"/>
          <a:ext cx="9096506" cy="7141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2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37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Нормативные</a:t>
                      </a:r>
                      <a:r>
                        <a:rPr lang="ru-RU" sz="20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документы</a:t>
                      </a:r>
                      <a:endParaRPr lang="ru-RU" sz="20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Где</a:t>
                      </a:r>
                      <a:r>
                        <a:rPr lang="ru-RU" sz="20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используем?</a:t>
                      </a:r>
                      <a:endParaRPr lang="ru-RU" sz="20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326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Указы Президента РФ, ФЗ-273, ФЗ-124, ФЗ-261, Стратегия развития</a:t>
                      </a:r>
                      <a:r>
                        <a:rPr lang="ru-RU" sz="1600" b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воспитания, Концепция развития ДО,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</a:rPr>
                        <a:t>Федеральные проекты «Цифровая образовательная среда», «Современная школа», «Патриотическое воспитание», «Успех каждого ребенка»</a:t>
                      </a:r>
                      <a:endParaRPr lang="ru-RU" sz="16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600" b="1" u="sng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при написании </a:t>
                      </a:r>
                      <a:r>
                        <a:rPr lang="ru-RU" sz="1600" b="1" u="sng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актуальности </a:t>
                      </a:r>
                      <a:r>
                        <a:rPr lang="ru-RU" sz="1600" b="1" u="sng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программы </a:t>
                      </a:r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(фраза заключается в кавычки и в скобках полное наименование документа)</a:t>
                      </a:r>
                      <a:endParaRPr lang="ru-RU" sz="16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37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Порядок организации и осуществления образовательной деятельности по дополнительным общеобразовательным программам // Приказ Министерства просвещения РФ от 27.07.2022г</a:t>
                      </a:r>
                      <a:r>
                        <a:rPr lang="ru-RU" sz="16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 </a:t>
                      </a:r>
                      <a:r>
                        <a:rPr lang="ru-RU" sz="1600" b="1" u="sng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№ 629</a:t>
                      </a:r>
                      <a:endParaRPr lang="ru-RU" sz="1600" b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во всех разделах программы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48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Новые СанПиНы (2020, 2021г)</a:t>
                      </a:r>
                      <a:endParaRPr lang="ru-RU" sz="1600" b="1" dirty="0" smtClean="0">
                        <a:effectLst/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описание</a:t>
                      </a:r>
                      <a:r>
                        <a:rPr lang="ru-RU" sz="1600" b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р</a:t>
                      </a:r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ежима занятий </a:t>
                      </a:r>
                      <a:endParaRPr lang="ru-RU" sz="16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48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Методические рекомендации по реализации ДОП с применением электронного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обучения и дистанционных образовательных технологий</a:t>
                      </a:r>
                      <a:endParaRPr lang="ru-RU" sz="16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если</a:t>
                      </a:r>
                      <a:r>
                        <a:rPr lang="ru-RU" sz="1600" b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применяется электронное или дистанционное обучение</a:t>
                      </a:r>
                      <a:endParaRPr lang="ru-RU" sz="16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37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«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Об организации и осуществлении образовательной деятельности по сетевой форме реализации образовательных программ»</a:t>
                      </a:r>
                      <a:r>
                        <a:rPr lang="ru-RU" sz="1600" dirty="0" smtClean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 (приказ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Минобрнауки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 РФ и </a:t>
                      </a:r>
                      <a:r>
                        <a:rPr lang="ru-RU" sz="1600" baseline="0" dirty="0" err="1" smtClean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Минпросвещения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 РФ от 05.08.2020г. </a:t>
                      </a:r>
                      <a:r>
                        <a:rPr lang="ru-RU" sz="1600" dirty="0" smtClean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 № 882/391 )</a:t>
                      </a:r>
                      <a:endParaRPr lang="ru-RU" sz="16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если</a:t>
                      </a:r>
                      <a:r>
                        <a:rPr lang="ru-RU" sz="1600" b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применяется</a:t>
                      </a:r>
                      <a:r>
                        <a:rPr lang="ru-RU" sz="1600" b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сетевая форма обучения</a:t>
                      </a:r>
                      <a:endParaRPr lang="ru-RU" sz="16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48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</a:rPr>
                        <a:t>Методические рекомендации по разработке и реализации. – 3-е изд., изм. и </a:t>
                      </a: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</a:rPr>
                        <a:t>дополн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</a:rPr>
                        <a:t>. – Новосибирск: ГАУ ДО НСО «</a:t>
                      </a: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</a:rPr>
                        <a:t>ОЦРТДиЮ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</a:rPr>
                        <a:t>», РМЦ, 2023</a:t>
                      </a:r>
                      <a:endParaRPr lang="ru-RU" sz="16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структура ДОП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53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Примерная рабочая программа воспитания для общеобразовательных организаций, для дошкольных образовательных организаций</a:t>
                      </a:r>
                      <a:endParaRPr lang="ru-RU" sz="16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При написании в ДОП </a:t>
                      </a:r>
                    </a:p>
                    <a:p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п. 2.8. Рабочая программа воспитания</a:t>
                      </a:r>
                      <a:endParaRPr lang="ru-RU" sz="16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37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Устав ОО,</a:t>
                      </a:r>
                      <a:r>
                        <a:rPr lang="ru-RU" sz="1600" b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Локальные нормативные акты ОО</a:t>
                      </a:r>
                      <a:endParaRPr lang="ru-RU" sz="16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комплектация групп, виды контроля</a:t>
                      </a:r>
                      <a:endParaRPr lang="ru-RU" sz="16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9572" y="224644"/>
            <a:ext cx="7290000" cy="540000"/>
          </a:xfrm>
        </p:spPr>
        <p:txBody>
          <a:bodyPr>
            <a:normAutofit/>
          </a:bodyPr>
          <a:lstStyle/>
          <a:p>
            <a:pPr algn="ctr"/>
            <a:r>
              <a:rPr lang="ru-RU" altLang="en-US" sz="3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СТРУКТУРА ДООП</a:t>
            </a:r>
            <a:endParaRPr lang="ru-RU" sz="3200" b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71500" y="836712"/>
            <a:ext cx="8830151" cy="568863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Титульный лист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Раздел 1. Комплекс основных характеристик программы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1.1. Пояснительная записка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1.2. Цель и задачи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1.3. Содержание программы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1.4. Планируемые результаты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Раздел 2. Комплекс организационно-педагогических условий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2.1. Календарный </a:t>
            </a:r>
            <a:r>
              <a:rPr lang="ru-RU" altLang="en-US" sz="2200" dirty="0" err="1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учебнй</a:t>
            </a:r>
            <a:r>
              <a:rPr lang="ru-RU" altLang="en-US" sz="22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график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2.2. Условия реализации программы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2.3. Формы аттестации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2.4. Оценочные материалы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2.5. Методические материалы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2.6. Рабочие программы курсов, дисциплин, модулей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2.7. Рабочая программа воспитания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2.8. Календарный план воспитательной работы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3. Список литературы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4. Приложения</a:t>
            </a:r>
          </a:p>
          <a:p>
            <a:pPr marL="0" indent="0">
              <a:buNone/>
            </a:pPr>
            <a:endParaRPr lang="ru-RU" altLang="en-US" sz="1725" b="1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7524" y="80628"/>
            <a:ext cx="8271510" cy="54006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ОБЩИЕ АКЦЕНТЫ РАЗРАБОТКИ ПРОГРАММЫ</a:t>
            </a:r>
          </a:p>
        </p:txBody>
      </p:sp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0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165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учёт </a:t>
            </a:r>
            <a:r>
              <a:rPr lang="ru-RU" altLang="en-US" sz="22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возрастных</a:t>
            </a:r>
            <a:r>
              <a:rPr lang="ru-RU" altLang="en-US" sz="2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особенностей обучающихся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altLang="en-US" sz="2200" b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учёт </a:t>
            </a:r>
            <a:r>
              <a:rPr lang="ru-RU" altLang="en-US" sz="22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обновления содержания образования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endParaRPr lang="ru-RU" altLang="en-US" sz="2200" b="1" u="sng" dirty="0">
              <a:solidFill>
                <a:srgbClr val="C00000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опора на </a:t>
            </a:r>
            <a:r>
              <a:rPr lang="ru-RU" altLang="en-US" sz="22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универсальные умения и навыки </a:t>
            </a:r>
            <a:r>
              <a:rPr lang="ru-RU" altLang="en-US" sz="2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и </a:t>
            </a:r>
            <a:r>
              <a:rPr lang="ru-RU" altLang="en-US" sz="22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современные </a:t>
            </a:r>
            <a:r>
              <a:rPr lang="ru-RU" altLang="en-US" sz="22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компетенции</a:t>
            </a:r>
            <a:r>
              <a:rPr lang="ru-RU" altLang="en-US" sz="2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(креативное мышление, критическое мышление, коммуникативные навыки, кооперация, эмоциональный интеллект, самоорганизация/саморегуляция, цифровая грамотность, финансовая грамотность, медицинская грамотность, правовая грамотность, экологическая грамотность и др.)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endParaRPr lang="ru-RU" altLang="en-US" sz="2200" b="1" i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200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социальная адаптация, профориентация</a:t>
            </a:r>
            <a:endParaRPr lang="ru-RU" altLang="en-US" sz="2200" b="1" i="1" u="sng" dirty="0">
              <a:solidFill>
                <a:srgbClr val="C00000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altLang="en-US" sz="2200" b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соблюдение </a:t>
            </a:r>
            <a:r>
              <a:rPr lang="ru-RU" altLang="en-US" sz="22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дидактических принципов</a:t>
            </a:r>
            <a:r>
              <a:rPr lang="ru-RU" altLang="en-US" sz="2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(научности, связи обучения с жизнью, активности обучающихся, последовательности и систематичности, наглядности, сочетания различных типов обучения, и др. 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название программы </a:t>
            </a:r>
            <a:r>
              <a:rPr lang="ru-RU" altLang="en-US" sz="22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отражает</a:t>
            </a:r>
            <a:r>
              <a:rPr lang="ru-RU" altLang="en-US" sz="2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содержание и сущность деятельности обучающихся (понятно родителям и детям, чем будут заниматься)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endParaRPr lang="ru-RU" altLang="en-US" sz="2200" b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программа </a:t>
            </a:r>
            <a:r>
              <a:rPr lang="ru-RU" altLang="en-US" sz="22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продумана</a:t>
            </a:r>
            <a:r>
              <a:rPr lang="ru-RU" altLang="en-US" sz="2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ru-RU" altLang="en-US" sz="22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понятна</a:t>
            </a:r>
            <a:r>
              <a:rPr lang="ru-RU" altLang="en-US" sz="2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и </a:t>
            </a:r>
            <a:r>
              <a:rPr lang="ru-RU" altLang="en-US" sz="22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логична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endParaRPr lang="ru-RU" altLang="en-US" sz="2200" b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ru-RU" altLang="en-US" sz="22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2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культура оформления</a:t>
            </a:r>
            <a:endParaRPr lang="ru-RU" altLang="en-US" sz="2200" b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ru-RU" altLang="en-US" sz="1650" b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7524" y="188640"/>
            <a:ext cx="7965075" cy="324036"/>
          </a:xfrm>
        </p:spPr>
        <p:txBody>
          <a:bodyPr>
            <a:noAutofit/>
          </a:bodyPr>
          <a:lstStyle/>
          <a:p>
            <a:pPr algn="ctr"/>
            <a:r>
              <a:rPr lang="ru-RU" altLang="en-US" sz="2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1. Комплекс основных характеристик программы</a:t>
            </a:r>
            <a: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18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587605"/>
              </p:ext>
            </p:extLst>
          </p:nvPr>
        </p:nvGraphicFramePr>
        <p:xfrm>
          <a:off x="1" y="1106569"/>
          <a:ext cx="9102566" cy="6097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2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9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22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акцент</a:t>
                      </a:r>
                      <a:endParaRPr lang="ru-RU" sz="18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содержание</a:t>
                      </a:r>
                      <a:endParaRPr lang="ru-RU" sz="18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Потребности современного ребенка</a:t>
                      </a:r>
                    </a:p>
                    <a:p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Возрастные</a:t>
                      </a:r>
                      <a:r>
                        <a:rPr lang="ru-RU" sz="1600" b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и гендерные особенности</a:t>
                      </a:r>
                    </a:p>
                    <a:p>
                      <a:pPr algn="ctr"/>
                      <a:r>
                        <a:rPr lang="ru-RU" sz="1600" b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highlight>
                            <a:srgbClr val="FFFF00"/>
                          </a:highlight>
                          <a:latin typeface="Times New Roman" panose="02020603050405020304" charset="0"/>
                          <a:cs typeface="Times New Roman" panose="02020603050405020304" charset="0"/>
                        </a:rPr>
                        <a:t>а в чём проблемы?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острая потребность в получении новой информации, клиповое мышление, свобода, эмоциональность, отказ от бессмысленных действий, потребность в соц. успешности, быть универсальным, быть творцом</a:t>
                      </a:r>
                    </a:p>
                    <a:p>
                      <a:endParaRPr kumimoji="0" lang="ru-RU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88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Соц. заказ со стороны государства</a:t>
                      </a:r>
                      <a:endParaRPr lang="ru-RU" sz="16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- Указ Президента РФ от 21.07.2020 г. №474 «О национальных целях развития РФ на период до2030г»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- «Концепция развития дополнительного образования детей до 2030 года» </a:t>
                      </a:r>
                      <a:r>
                        <a:rPr kumimoji="0" lang="ru-RU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и др.</a:t>
                      </a:r>
                      <a:endParaRPr kumimoji="0" lang="ru-RU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8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Приоритетные тенденции развития </a:t>
                      </a:r>
                      <a:r>
                        <a:rPr kumimoji="0" lang="ru-RU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образования</a:t>
                      </a:r>
                      <a:endParaRPr kumimoji="0" lang="ru-RU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  <a:sym typeface="+mn-ea"/>
                        </a:rPr>
                        <a:t>основные направления и задачи национального проекта «Образование», </a:t>
                      </a:r>
                      <a:r>
                        <a:rPr kumimoji="0" lang="ru-RU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социальный заказ муниципального </a:t>
                      </a:r>
                      <a:r>
                        <a:rPr kumimoji="0" lang="ru-RU" altLang="en-US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образовани</a:t>
                      </a:r>
                      <a:endParaRPr kumimoji="0" lang="ru-RU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7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Тенденции социально-экономического развития региона и города</a:t>
                      </a:r>
                    </a:p>
                    <a:p>
                      <a:endParaRPr lang="ru-RU" sz="16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- «Стратегия социально-экономического развития НСО на период до 2030г»,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- «О плане мероприятий по реализации стратегии социально-экономического развития г. Новосибирска до 2030г»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-  «О муниципальной программе «Развитие сферы молодёжной политики в г. Новосибирске на 2022-2027гг»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- </a:t>
                      </a:r>
                      <a:r>
                        <a:rPr kumimoji="0" lang="ru-RU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  <a:sym typeface="+mn-ea"/>
                        </a:rPr>
                        <a:t>«О муниципальной программе «Развитие сферы образования в г. Новосибирске на 2022-2026гг</a:t>
                      </a:r>
                      <a:r>
                        <a:rPr kumimoji="0" lang="ru-RU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  <a:sym typeface="+mn-ea"/>
                        </a:rPr>
                        <a:t>»</a:t>
                      </a:r>
                      <a:endParaRPr kumimoji="0" lang="ru-RU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charset="0"/>
                        <a:ea typeface="+mn-ea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8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запрос родительской общественности </a:t>
                      </a:r>
                      <a:r>
                        <a:rPr kumimoji="0" lang="ru-RU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на услуги ДО</a:t>
                      </a:r>
                      <a:endParaRPr kumimoji="0" lang="ru-RU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опросы, анкетирование</a:t>
                      </a:r>
                    </a:p>
                    <a:p>
                      <a:endParaRPr kumimoji="0" lang="ru-RU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/>
          <p:nvPr/>
        </p:nvSpPr>
        <p:spPr>
          <a:xfrm>
            <a:off x="-1" y="620688"/>
            <a:ext cx="9102567" cy="36433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1.1. Пояснительная записка</a:t>
            </a:r>
          </a:p>
          <a:p>
            <a:r>
              <a:rPr lang="ru-RU" altLang="en-US" sz="22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Актуальность программы </a:t>
            </a:r>
            <a:r>
              <a:rPr lang="ru-RU" altLang="en-US" sz="1800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- это о </a:t>
            </a:r>
            <a:r>
              <a:rPr lang="ru-RU" altLang="en-US" sz="1800" b="1" i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ЗНАЧИМОСТИ </a:t>
            </a:r>
            <a:r>
              <a:rPr lang="ru-RU" altLang="en-US" sz="1800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«СЕЙЧАС</a:t>
            </a:r>
            <a:r>
              <a:rPr lang="ru-RU" altLang="en-US" sz="1800" b="1" i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»</a:t>
            </a:r>
            <a: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18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58103" y="1146686"/>
            <a:ext cx="9014397" cy="5711313"/>
          </a:xfrm>
        </p:spPr>
        <p:txBody>
          <a:bodyPr>
            <a:normAutofit fontScale="72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165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используются новые </a:t>
            </a: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ru-RU" altLang="en-US" sz="2500" b="1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авторские</a:t>
            </a: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) методики, приёмы, упражнения и др.</a:t>
            </a:r>
            <a:endParaRPr lang="ru-RU" altLang="en-US" sz="2500" b="1" i="1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применяются новые педагогические технологии/методы </a:t>
            </a:r>
            <a:endParaRPr lang="ru-RU" altLang="en-US" sz="2500" b="1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инновационные </a:t>
            </a: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формы диагностики и подведения итогов реализации </a:t>
            </a: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программы</a:t>
            </a:r>
            <a:endParaRPr lang="ru-RU" altLang="en-US" sz="2500" b="1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интеграция </a:t>
            </a: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смежных или различных направленностей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программа является новой для региона/города/образовательной организации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500" b="1" dirty="0" smtClean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реализуется </a:t>
            </a: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полностью с применением практико-ориентированных методов </a:t>
            </a:r>
            <a:r>
              <a:rPr lang="ru-RU" altLang="en-US" sz="25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(мастерские, тренинги, профессиональные пробы, стажировки, исследовательская деятельность и </a:t>
            </a:r>
            <a:r>
              <a:rPr lang="ru-RU" altLang="en-US" sz="25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др)</a:t>
            </a:r>
            <a:endParaRPr lang="ru-RU" altLang="en-US" sz="2500" i="1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реализуется </a:t>
            </a: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для детей с ОВЗ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включены </a:t>
            </a:r>
            <a:r>
              <a:rPr lang="ru-RU" altLang="en-US" sz="2500" b="1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новые</a:t>
            </a: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разделы и </a:t>
            </a: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темы </a:t>
            </a:r>
            <a:r>
              <a:rPr lang="ru-RU" altLang="en-US" sz="25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ru-RU" altLang="en-US" sz="25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указать какие именно</a:t>
            </a:r>
            <a:r>
              <a:rPr lang="ru-RU" altLang="en-US" sz="25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  <a:endParaRPr lang="ru-RU" altLang="en-US" sz="2500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используется технология неформального общения </a:t>
            </a:r>
            <a:r>
              <a:rPr lang="ru-RU" altLang="en-US" sz="25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(клубы, интернет-сообщества)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включение профориентационных методов (беседа, тестирование, знакомство с профессиограммами и др.)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500" b="1" dirty="0" smtClean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программа </a:t>
            </a: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построена полностью в рамках </a:t>
            </a: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компетентностного подхода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на </a:t>
            </a: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основе какой программы разработана, опыт каких авторов обобщен </a:t>
            </a:r>
            <a:r>
              <a:rPr lang="ru-RU" altLang="en-US" sz="25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ru-RU" altLang="en-US" sz="25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«программа базируется на трудах (ФИО)», «имеет помимо ___ направленности цель раннего самоопределения личности» и др.</a:t>
            </a:r>
            <a:r>
              <a:rPr lang="ru-RU" altLang="en-US" sz="25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  <a:endParaRPr lang="ru-RU" altLang="en-US" sz="2500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реализуется </a:t>
            </a: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с применением ___ </a:t>
            </a:r>
            <a:r>
              <a:rPr lang="ru-RU" altLang="en-US" sz="25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(«</a:t>
            </a:r>
            <a:r>
              <a:rPr lang="ru-RU" altLang="en-US" sz="2500" i="1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электронного обучения </a:t>
            </a:r>
            <a:r>
              <a:rPr lang="ru-RU" altLang="en-US" sz="25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и дистанционных образовательных </a:t>
            </a:r>
            <a:r>
              <a:rPr lang="ru-RU" altLang="en-US" sz="25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технологий», «</a:t>
            </a:r>
            <a:r>
              <a:rPr lang="ru-RU" altLang="en-US" sz="2500" i="1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сетевой формы </a:t>
            </a:r>
            <a:r>
              <a:rPr lang="ru-RU" altLang="en-US" sz="25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обучения при реализации </a:t>
            </a:r>
            <a:r>
              <a:rPr lang="ru-RU" altLang="en-US" sz="25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программы»)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увеличено </a:t>
            </a: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количество часов на изучение тех или иных разделов и тем </a:t>
            </a:r>
            <a:r>
              <a:rPr lang="ru-RU" altLang="en-US" sz="25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(каких именно?)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в разработку/реализацию/реализацию программы вовлечены родители обучающихся/чами обучающиеся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5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присутствует взаимное обучение </a:t>
            </a:r>
            <a:r>
              <a:rPr lang="ru-RU" altLang="en-US" sz="25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(без активного участия педагога</a:t>
            </a:r>
            <a:r>
              <a:rPr lang="ru-RU" altLang="en-US" sz="25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altLang="en-US" sz="1350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ru-RU" sz="1350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/>
          <p:nvPr/>
        </p:nvSpPr>
        <p:spPr>
          <a:xfrm>
            <a:off x="323528" y="188640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1. Комплекс основных характеристик программы</a:t>
            </a:r>
            <a: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18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58103" y="677581"/>
            <a:ext cx="8654357" cy="46910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1.1. Пояснительная записка</a:t>
            </a:r>
          </a:p>
          <a:p>
            <a:r>
              <a:rPr lang="ru-RU" altLang="en-US" sz="22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Отличительные особенности программы, новизна</a:t>
            </a:r>
            <a: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22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>
          <a:xfrm>
            <a:off x="-8152" y="1376773"/>
            <a:ext cx="9144000" cy="5481228"/>
          </a:xfrm>
        </p:spPr>
        <p:txBody>
          <a:bodyPr>
            <a:normAutofit fontScale="97500"/>
          </a:bodyPr>
          <a:lstStyle/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200" b="1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краткая </a:t>
            </a:r>
            <a:r>
              <a:rPr lang="ru-RU" altLang="en-US" sz="22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характеристика возрастных особенностей детей, наиболее важных для результативного освоения данной </a:t>
            </a:r>
            <a:r>
              <a:rPr lang="ru-RU" altLang="en-US" sz="22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программы</a:t>
            </a:r>
            <a:r>
              <a:rPr lang="ru-RU" altLang="en-US" sz="22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(познавательные процессы, особенности общения со всетрстниками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и взрослыми, эмоциональное развитие, ведущий вид деятельности, социальная ситуация развития, почему именно в этом возрасте важна эта программа</a:t>
            </a:r>
            <a:r>
              <a:rPr lang="ru-RU" altLang="en-US" sz="2200" i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?)</a:t>
            </a:r>
            <a:endParaRPr lang="ru-RU" altLang="en-US" sz="2200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2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если большой возрастной охват, то описывается </a:t>
            </a:r>
            <a:r>
              <a:rPr lang="ru-RU" altLang="en-US" sz="22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КАЖДЫЙ</a:t>
            </a:r>
            <a:r>
              <a:rPr lang="ru-RU" altLang="en-US" sz="22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возрастной </a:t>
            </a:r>
            <a:r>
              <a:rPr lang="ru-RU" altLang="en-US" sz="2200" b="1" dirty="0" smtClean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период</a:t>
            </a:r>
            <a:endParaRPr lang="ru-RU" altLang="en-US" sz="2200" i="1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2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медико-психолого-педагогические характеристики обучающихся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2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(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для адаптированных программ</a:t>
            </a:r>
            <a:r>
              <a:rPr lang="ru-RU" altLang="en-US" sz="2200" i="1" dirty="0" smtClean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  <a:endParaRPr lang="ru-RU" altLang="en-US" sz="2200" i="1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2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сколько детей будет обучаться по программе </a:t>
            </a:r>
            <a:r>
              <a:rPr lang="ru-RU" altLang="en-US" sz="22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ru-RU" altLang="en-US" sz="2200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ОДНА</a:t>
            </a:r>
            <a:r>
              <a:rPr lang="ru-RU" altLang="en-US" sz="22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2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цифра; зависит от направленности ДОП и определяются ЛНА организации</a:t>
            </a:r>
            <a:r>
              <a:rPr lang="ru-RU" altLang="en-US" sz="2200" i="1" dirty="0" smtClean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  <a:endParaRPr lang="ru-RU" altLang="en-US" sz="2200" i="1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2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постоянство/непостоянство численного состава </a:t>
            </a:r>
            <a:r>
              <a:rPr lang="ru-RU" altLang="en-US" sz="22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(е</a:t>
            </a:r>
            <a:r>
              <a:rPr lang="ru-RU" altLang="en-US" sz="22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сли есть непостоянство, то при каких условиях</a:t>
            </a:r>
            <a:r>
              <a:rPr lang="ru-RU" altLang="en-US" sz="2200" i="1" dirty="0" smtClean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  <a:endParaRPr lang="ru-RU" altLang="en-US" sz="2200" i="1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altLang="en-US" sz="2200" b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условия зачисления на программу </a:t>
            </a:r>
            <a:r>
              <a:rPr lang="ru-RU" altLang="en-US" sz="22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(все </a:t>
            </a:r>
            <a:r>
              <a:rPr lang="ru-RU" altLang="en-US" sz="22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желающие, </a:t>
            </a:r>
            <a:r>
              <a:rPr lang="ru-RU" altLang="en-US" sz="22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входная </a:t>
            </a:r>
            <a:r>
              <a:rPr lang="ru-RU" altLang="en-US" sz="22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диагностика, </a:t>
            </a:r>
            <a:r>
              <a:rPr lang="ru-RU" altLang="en-US" sz="22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необходимость справки о состоянии здоровья</a:t>
            </a:r>
            <a:r>
              <a:rPr lang="ru-RU" altLang="en-US" sz="2200" i="1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endParaRPr lang="ru-RU" altLang="en-US" sz="2200" i="1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altLang="en-US" sz="2100" i="1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1650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/>
          <p:nvPr/>
        </p:nvSpPr>
        <p:spPr>
          <a:xfrm>
            <a:off x="395536" y="152636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Раздел 1. Комплекс основных характеристик программы</a:t>
            </a:r>
            <a: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18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143352" y="692696"/>
            <a:ext cx="7965075" cy="33103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1.1. Пояснительная записка</a:t>
            </a:r>
          </a:p>
          <a:p>
            <a:r>
              <a:rPr lang="ru-RU" altLang="en-US" sz="22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Целевая аудитория (адресат программы)</a:t>
            </a:r>
            <a: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ru-RU" sz="1800" b="1" i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4643</Words>
  <Application>Microsoft Office PowerPoint</Application>
  <PresentationFormat>Экран (4:3)</PresentationFormat>
  <Paragraphs>589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Myriad Pro</vt:lpstr>
      <vt:lpstr>Times New Roman</vt:lpstr>
      <vt:lpstr>Wingdings</vt:lpstr>
      <vt:lpstr>Тема Office</vt:lpstr>
      <vt:lpstr>Презентация PowerPoint</vt:lpstr>
      <vt:lpstr>Проектирование и реализация ДОП:</vt:lpstr>
      <vt:lpstr>Презентация PowerPoint</vt:lpstr>
      <vt:lpstr>Презентация PowerPoint</vt:lpstr>
      <vt:lpstr>СТРУКТУРА ДООП</vt:lpstr>
      <vt:lpstr>ОБЩИЕ АКЦЕНТЫ РАЗРАБОТКИ ПРОГРАММЫ</vt:lpstr>
      <vt:lpstr>Раздел 1. Комплекс основных характеристик программы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компьютер</cp:lastModifiedBy>
  <cp:revision>316</cp:revision>
  <dcterms:created xsi:type="dcterms:W3CDTF">2022-02-10T09:33:00Z</dcterms:created>
  <dcterms:modified xsi:type="dcterms:W3CDTF">2024-03-25T08:58:28Z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7D78F017D0B2450481C38713F7B84636_12</vt:lpwstr>
  </property>
  <property fmtid="{D5CDD505-2E9C-101B-9397-08002B2CF9AE}" pid="3" name="KSOProductBuildVer">
    <vt:lpwstr>1049-12.2.0.13489</vt:lpwstr>
  </property>
</Properties>
</file>