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9" r:id="rId3"/>
    <p:sldId id="266" r:id="rId4"/>
    <p:sldId id="260" r:id="rId5"/>
    <p:sldId id="261" r:id="rId6"/>
    <p:sldId id="262" r:id="rId7"/>
    <p:sldId id="263" r:id="rId8"/>
    <p:sldId id="265" r:id="rId9"/>
    <p:sldId id="268" r:id="rId10"/>
  </p:sldIdLst>
  <p:sldSz cx="14630400" cy="8229600"/>
  <p:notesSz cx="8229600" cy="14630400"/>
  <p:embeddedFontLst>
    <p:embeddedFont>
      <p:font typeface="Bitter Medium" panose="020B0604020202020204" charset="-52"/>
      <p:regular r:id="rId12"/>
    </p:embeddedFont>
    <p:embeddedFont>
      <p:font typeface="DM Sans" pitchFamily="2" charset="0"/>
      <p:regular r:id="rId13"/>
      <p:bold r:id="rId14"/>
      <p:italic r:id="rId15"/>
      <p:boldItalic r:id="rId16"/>
    </p:embeddedFont>
    <p:embeddedFont>
      <p:font typeface="Open Sans" panose="020B0606030504020204" pitchFamily="34" charset="0"/>
      <p:regular r:id="rId17"/>
      <p:bold r:id="rId18"/>
      <p:italic r:id="rId19"/>
      <p:boldItalic r:id="rId20"/>
    </p:embeddedFont>
    <p:embeddedFont>
      <p:font typeface="Open Sans Bold" panose="020B0806030504020204" pitchFamily="34" charset="0"/>
      <p:bold r:id="rId21"/>
    </p:embeddedFont>
    <p:embeddedFont>
      <p:font typeface="Platypi Medium" panose="020B0604020202020204" charset="0"/>
      <p:regular r:id="rId22"/>
    </p:embeddedFont>
    <p:embeddedFont>
      <p:font typeface="PT Serif" panose="020A0603040505020204" pitchFamily="18" charset="-52"/>
      <p:regular r:id="rId23"/>
      <p:bold r:id="rId24"/>
      <p:italic r:id="rId25"/>
      <p:boldItalic r:id="rId26"/>
    </p:embeddedFont>
    <p:embeddedFont>
      <p:font typeface="Source Serif Pro" panose="02040603050405020204" pitchFamily="18" charset="0"/>
      <p:regular r:id="rId27"/>
      <p:bold r:id="rId2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1" d="100"/>
          <a:sy n="51" d="100"/>
        </p:scale>
        <p:origin x="77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8037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ABCB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8F0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ABCB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8F0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ABCB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8F0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ABCB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8F0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ABCB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8F0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ABCB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8F0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ABCB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8F0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ABCB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8F0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ABCB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8F0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ABCB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8F0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011204"/>
            <a:ext cx="8475470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ru-RU" sz="4450" kern="0" spc="-134" dirty="0">
                <a:solidFill>
                  <a:srgbClr val="2C3F42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Диагностика метапредметных результатов дополнительной общеразвивающей программы</a:t>
            </a:r>
          </a:p>
        </p:txBody>
      </p:sp>
      <p:sp>
        <p:nvSpPr>
          <p:cNvPr id="4" name="Text 1"/>
          <p:cNvSpPr/>
          <p:nvPr/>
        </p:nvSpPr>
        <p:spPr>
          <a:xfrm>
            <a:off x="793790" y="4477702"/>
            <a:ext cx="7556421" cy="19356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ru-RU" sz="2000" kern="0" spc="-36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В данной презентации мы рассмотрим ключевые вопросы, связанные с оценкой результатов освоения дополнительных общеобразовательных программ. Мы обсудим, как эффективно «конструировать» оценочные средства, выбирать диагностический инструментарий и представлять оценочные материалы в программе.</a:t>
            </a:r>
          </a:p>
        </p:txBody>
      </p:sp>
      <p:sp>
        <p:nvSpPr>
          <p:cNvPr id="5" name="Shape 2"/>
          <p:cNvSpPr/>
          <p:nvPr/>
        </p:nvSpPr>
        <p:spPr>
          <a:xfrm>
            <a:off x="975241" y="7090708"/>
            <a:ext cx="362903" cy="362903"/>
          </a:xfrm>
          <a:prstGeom prst="roundRect">
            <a:avLst>
              <a:gd name="adj" fmla="val 25194296"/>
            </a:avLst>
          </a:prstGeom>
          <a:solidFill>
            <a:srgbClr val="50B05C"/>
          </a:solidFill>
          <a:ln w="762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 3"/>
          <p:cNvSpPr/>
          <p:nvPr/>
        </p:nvSpPr>
        <p:spPr>
          <a:xfrm>
            <a:off x="890111" y="5971103"/>
            <a:ext cx="170259" cy="97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750"/>
              </a:lnSpc>
              <a:buNone/>
            </a:pPr>
            <a:r>
              <a:rPr lang="en-US" sz="750" kern="0" spc="-36" dirty="0">
                <a:solidFill>
                  <a:srgbClr val="3C3838"/>
                </a:solidFill>
                <a:latin typeface="Open Sans Medium" pitchFamily="34" charset="0"/>
                <a:ea typeface="Open Sans Medium" pitchFamily="34" charset="-122"/>
                <a:cs typeface="Open Sans Medium" pitchFamily="34" charset="-120"/>
              </a:rPr>
              <a:t>О</a:t>
            </a:r>
            <a:endParaRPr lang="en-US" sz="750" dirty="0"/>
          </a:p>
        </p:txBody>
      </p:sp>
      <p:sp>
        <p:nvSpPr>
          <p:cNvPr id="7" name="Text 4"/>
          <p:cNvSpPr/>
          <p:nvPr/>
        </p:nvSpPr>
        <p:spPr>
          <a:xfrm>
            <a:off x="1980563" y="7090708"/>
            <a:ext cx="2875598" cy="3968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200" b="1" kern="0" spc="-36" dirty="0" err="1">
                <a:solidFill>
                  <a:srgbClr val="2B2E3C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Ольга</a:t>
            </a:r>
            <a:r>
              <a:rPr lang="en-US" sz="2200" b="1" kern="0" spc="-36" dirty="0">
                <a:solidFill>
                  <a:srgbClr val="2B2E3C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  Щедренко</a:t>
            </a:r>
            <a:endParaRPr 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472" y="322309"/>
            <a:ext cx="12650465" cy="1209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750"/>
              </a:lnSpc>
              <a:buNone/>
            </a:pPr>
            <a:r>
              <a:rPr lang="ru-RU" sz="3800" kern="0" spc="-114" dirty="0">
                <a:solidFill>
                  <a:srgbClr val="2C3F42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Современные требования к содержанию дополнительных общеобразовательных программ</a:t>
            </a:r>
          </a:p>
        </p:txBody>
      </p:sp>
      <p:sp>
        <p:nvSpPr>
          <p:cNvPr id="4" name="Shape 1"/>
          <p:cNvSpPr/>
          <p:nvPr/>
        </p:nvSpPr>
        <p:spPr>
          <a:xfrm>
            <a:off x="677228" y="1854293"/>
            <a:ext cx="3798094" cy="1417425"/>
          </a:xfrm>
          <a:prstGeom prst="roundRect">
            <a:avLst>
              <a:gd name="adj" fmla="val 3442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5" name="Text 2"/>
          <p:cNvSpPr/>
          <p:nvPr/>
        </p:nvSpPr>
        <p:spPr>
          <a:xfrm>
            <a:off x="825311" y="2084723"/>
            <a:ext cx="3613255" cy="10388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50"/>
              </a:lnSpc>
            </a:pPr>
            <a:r>
              <a:rPr lang="ru-RU" sz="1900" kern="0" spc="-57" dirty="0">
                <a:solidFill>
                  <a:srgbClr val="2B2E3C"/>
                </a:solidFill>
                <a:latin typeface="Bitter Medium" pitchFamily="34" charset="0"/>
              </a:rPr>
              <a:t>Свобода выбора</a:t>
            </a:r>
            <a:endParaRPr lang="en-US" sz="1900" kern="0" spc="-57" dirty="0">
              <a:solidFill>
                <a:srgbClr val="2B2E3C"/>
              </a:solidFill>
              <a:latin typeface="Bitter Medium" pitchFamily="34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4910614" y="1798021"/>
            <a:ext cx="3798094" cy="1473697"/>
          </a:xfrm>
          <a:prstGeom prst="roundRect">
            <a:avLst>
              <a:gd name="adj" fmla="val 3442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8" name="Text 5"/>
          <p:cNvSpPr/>
          <p:nvPr/>
        </p:nvSpPr>
        <p:spPr>
          <a:xfrm>
            <a:off x="5267753" y="2084723"/>
            <a:ext cx="3395901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900" kern="0" spc="-57" dirty="0" err="1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Соответствие</a:t>
            </a:r>
            <a:r>
              <a:rPr lang="en-US" sz="1900" kern="0" spc="-57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ru-RU" sz="1900" kern="0" spc="-57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в</a:t>
            </a:r>
            <a:r>
              <a:rPr lang="en-US" sz="1900" kern="0" spc="-57" dirty="0" err="1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озрастным</a:t>
            </a:r>
            <a:r>
              <a:rPr lang="en-US" sz="1900" kern="0" spc="-57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Особенности</a:t>
            </a:r>
            <a:endParaRPr lang="en-US" sz="1900" dirty="0"/>
          </a:p>
        </p:txBody>
      </p:sp>
      <p:sp>
        <p:nvSpPr>
          <p:cNvPr id="10" name="Shape 7"/>
          <p:cNvSpPr/>
          <p:nvPr/>
        </p:nvSpPr>
        <p:spPr>
          <a:xfrm>
            <a:off x="640472" y="5477195"/>
            <a:ext cx="3798094" cy="1417425"/>
          </a:xfrm>
          <a:prstGeom prst="roundRect">
            <a:avLst>
              <a:gd name="adj" fmla="val 3432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11" name="Text 8"/>
          <p:cNvSpPr/>
          <p:nvPr/>
        </p:nvSpPr>
        <p:spPr>
          <a:xfrm>
            <a:off x="1054155" y="5628404"/>
            <a:ext cx="2970728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endParaRPr lang="ru-RU" sz="1900" kern="0" spc="-57" dirty="0">
              <a:solidFill>
                <a:srgbClr val="2B2E3C"/>
              </a:solidFill>
              <a:latin typeface="Bitter Medium" pitchFamily="34" charset="0"/>
              <a:ea typeface="Bitter Medium" pitchFamily="34" charset="-122"/>
              <a:cs typeface="Bitter Medium" pitchFamily="34" charset="-120"/>
            </a:endParaRPr>
          </a:p>
          <a:p>
            <a:pPr marL="0" indent="0">
              <a:lnSpc>
                <a:spcPts val="2350"/>
              </a:lnSpc>
              <a:buNone/>
            </a:pPr>
            <a:r>
              <a:rPr lang="en-US" sz="1900" kern="0" spc="-57" dirty="0" err="1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Вариативность</a:t>
            </a:r>
            <a:r>
              <a:rPr lang="en-US" sz="1900" kern="0" spc="-57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и Гибкость</a:t>
            </a:r>
            <a:endParaRPr lang="en-US" sz="1900" dirty="0"/>
          </a:p>
        </p:txBody>
      </p:sp>
      <p:sp>
        <p:nvSpPr>
          <p:cNvPr id="12" name="Text 9"/>
          <p:cNvSpPr/>
          <p:nvPr/>
        </p:nvSpPr>
        <p:spPr>
          <a:xfrm>
            <a:off x="878324" y="5577483"/>
            <a:ext cx="3395901" cy="15478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endParaRPr lang="en-US" sz="1500" dirty="0"/>
          </a:p>
        </p:txBody>
      </p:sp>
      <p:sp>
        <p:nvSpPr>
          <p:cNvPr id="13" name="Shape 10"/>
          <p:cNvSpPr/>
          <p:nvPr/>
        </p:nvSpPr>
        <p:spPr>
          <a:xfrm>
            <a:off x="4902678" y="5408693"/>
            <a:ext cx="3798094" cy="1417425"/>
          </a:xfrm>
          <a:prstGeom prst="roundRect">
            <a:avLst>
              <a:gd name="adj" fmla="val 3432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14" name="Text 11"/>
          <p:cNvSpPr/>
          <p:nvPr/>
        </p:nvSpPr>
        <p:spPr>
          <a:xfrm>
            <a:off x="5129093" y="5577483"/>
            <a:ext cx="3160038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endParaRPr lang="ru-RU" sz="1900" kern="0" spc="-57" dirty="0">
              <a:solidFill>
                <a:srgbClr val="2B2E3C"/>
              </a:solidFill>
              <a:latin typeface="Bitter Medium" pitchFamily="34" charset="0"/>
              <a:ea typeface="Bitter Medium" pitchFamily="34" charset="-122"/>
              <a:cs typeface="Bitter Medium" pitchFamily="34" charset="-120"/>
            </a:endParaRPr>
          </a:p>
          <a:p>
            <a:pPr marL="0" indent="0">
              <a:lnSpc>
                <a:spcPts val="2350"/>
              </a:lnSpc>
              <a:buNone/>
            </a:pPr>
            <a:r>
              <a:rPr lang="en-US" sz="1900" kern="0" spc="-57" dirty="0" err="1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Модульность</a:t>
            </a:r>
            <a:r>
              <a:rPr lang="en-US" sz="1900" kern="0" spc="-57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и Взаимозачет</a:t>
            </a:r>
            <a:endParaRPr lang="en-US" sz="1900" dirty="0"/>
          </a:p>
        </p:txBody>
      </p:sp>
      <p:sp>
        <p:nvSpPr>
          <p:cNvPr id="17" name="Shape 7">
            <a:extLst>
              <a:ext uri="{FF2B5EF4-FFF2-40B4-BE49-F238E27FC236}">
                <a16:creationId xmlns:a16="http://schemas.microsoft.com/office/drawing/2014/main" id="{536A3FC2-1C43-B305-90B7-46ED0E3E2497}"/>
              </a:ext>
            </a:extLst>
          </p:cNvPr>
          <p:cNvSpPr/>
          <p:nvPr/>
        </p:nvSpPr>
        <p:spPr>
          <a:xfrm>
            <a:off x="677228" y="3540458"/>
            <a:ext cx="3798094" cy="1417425"/>
          </a:xfrm>
          <a:prstGeom prst="roundRect">
            <a:avLst>
              <a:gd name="adj" fmla="val 3432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18" name="Text 2">
            <a:extLst>
              <a:ext uri="{FF2B5EF4-FFF2-40B4-BE49-F238E27FC236}">
                <a16:creationId xmlns:a16="http://schemas.microsoft.com/office/drawing/2014/main" id="{F735DB31-0764-376E-E778-899DA896DD09}"/>
              </a:ext>
            </a:extLst>
          </p:cNvPr>
          <p:cNvSpPr/>
          <p:nvPr/>
        </p:nvSpPr>
        <p:spPr>
          <a:xfrm>
            <a:off x="769646" y="3791030"/>
            <a:ext cx="3613255" cy="10388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50"/>
              </a:lnSpc>
            </a:pPr>
            <a:r>
              <a:rPr lang="en-US" sz="1900" kern="0" spc="-57" dirty="0" err="1">
                <a:solidFill>
                  <a:srgbClr val="2B2E3C"/>
                </a:solidFill>
                <a:latin typeface="Bitter Medium" pitchFamily="34" charset="0"/>
              </a:rPr>
              <a:t>Ориентация</a:t>
            </a:r>
            <a:r>
              <a:rPr lang="en-US" sz="1900" kern="0" spc="-57" dirty="0">
                <a:solidFill>
                  <a:srgbClr val="2B2E3C"/>
                </a:solidFill>
                <a:latin typeface="Bitter Medium" pitchFamily="34" charset="0"/>
              </a:rPr>
              <a:t> </a:t>
            </a:r>
            <a:r>
              <a:rPr lang="en-US" sz="1900" kern="0" spc="-57" dirty="0" err="1">
                <a:solidFill>
                  <a:srgbClr val="2B2E3C"/>
                </a:solidFill>
                <a:latin typeface="Bitter Medium" pitchFamily="34" charset="0"/>
              </a:rPr>
              <a:t>на</a:t>
            </a:r>
            <a:r>
              <a:rPr lang="en-US" sz="1900" kern="0" spc="-57" dirty="0">
                <a:solidFill>
                  <a:srgbClr val="2B2E3C"/>
                </a:solidFill>
                <a:latin typeface="Bitter Medium" pitchFamily="34" charset="0"/>
              </a:rPr>
              <a:t> </a:t>
            </a:r>
            <a:endParaRPr lang="ru-RU" sz="1900" kern="0" spc="-57" dirty="0">
              <a:solidFill>
                <a:srgbClr val="2B2E3C"/>
              </a:solidFill>
              <a:latin typeface="Bitter Medium" pitchFamily="34" charset="0"/>
            </a:endParaRPr>
          </a:p>
          <a:p>
            <a:pPr>
              <a:lnSpc>
                <a:spcPts val="2350"/>
              </a:lnSpc>
            </a:pPr>
            <a:r>
              <a:rPr lang="ru-RU" sz="1900" kern="0" spc="-57" dirty="0">
                <a:solidFill>
                  <a:srgbClr val="2B2E3C"/>
                </a:solidFill>
                <a:latin typeface="Bitter Medium" pitchFamily="34" charset="0"/>
              </a:rPr>
              <a:t>м</a:t>
            </a:r>
            <a:r>
              <a:rPr lang="en-US" sz="1900" kern="0" spc="-57" dirty="0" err="1">
                <a:solidFill>
                  <a:srgbClr val="2B2E3C"/>
                </a:solidFill>
                <a:latin typeface="Bitter Medium" pitchFamily="34" charset="0"/>
              </a:rPr>
              <a:t>етапредметные</a:t>
            </a:r>
            <a:r>
              <a:rPr lang="ru-RU" sz="1900" kern="0" spc="-57" dirty="0">
                <a:solidFill>
                  <a:srgbClr val="2B2E3C"/>
                </a:solidFill>
                <a:latin typeface="Bitter Medium" pitchFamily="34" charset="0"/>
              </a:rPr>
              <a:t> и личностные </a:t>
            </a:r>
          </a:p>
          <a:p>
            <a:pPr>
              <a:lnSpc>
                <a:spcPts val="2350"/>
              </a:lnSpc>
            </a:pPr>
            <a:r>
              <a:rPr lang="en-US" sz="1900" kern="0" spc="-57" dirty="0">
                <a:solidFill>
                  <a:srgbClr val="2B2E3C"/>
                </a:solidFill>
                <a:latin typeface="Bitter Medium" pitchFamily="34" charset="0"/>
              </a:rPr>
              <a:t> </a:t>
            </a:r>
            <a:r>
              <a:rPr lang="en-US" sz="1900" kern="0" spc="-57" dirty="0" err="1">
                <a:solidFill>
                  <a:srgbClr val="2B2E3C"/>
                </a:solidFill>
                <a:latin typeface="Bitter Medium" pitchFamily="34" charset="0"/>
              </a:rPr>
              <a:t>результаты</a:t>
            </a:r>
            <a:endParaRPr lang="en-US" sz="1900" kern="0" spc="-57" dirty="0">
              <a:solidFill>
                <a:srgbClr val="2B2E3C"/>
              </a:solidFill>
              <a:latin typeface="Bitter Medium" pitchFamily="34" charset="0"/>
            </a:endParaRPr>
          </a:p>
        </p:txBody>
      </p:sp>
      <p:sp>
        <p:nvSpPr>
          <p:cNvPr id="19" name="Shape 4">
            <a:extLst>
              <a:ext uri="{FF2B5EF4-FFF2-40B4-BE49-F238E27FC236}">
                <a16:creationId xmlns:a16="http://schemas.microsoft.com/office/drawing/2014/main" id="{99BAEF97-5DCB-74BA-2D04-9D3EBD379A83}"/>
              </a:ext>
            </a:extLst>
          </p:cNvPr>
          <p:cNvSpPr/>
          <p:nvPr/>
        </p:nvSpPr>
        <p:spPr>
          <a:xfrm>
            <a:off x="4930341" y="3537755"/>
            <a:ext cx="3798094" cy="1473697"/>
          </a:xfrm>
          <a:prstGeom prst="roundRect">
            <a:avLst>
              <a:gd name="adj" fmla="val 3442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ru-RU" sz="1900" kern="0" spc="-57" dirty="0">
              <a:solidFill>
                <a:srgbClr val="2B2E3C"/>
              </a:solidFill>
              <a:latin typeface="Bitter Medium" pitchFamily="34" charset="0"/>
            </a:endParaRPr>
          </a:p>
          <a:p>
            <a:pPr algn="ctr"/>
            <a:r>
              <a:rPr lang="ru-RU" sz="1900" kern="0" spc="-57" dirty="0">
                <a:solidFill>
                  <a:srgbClr val="2B2E3C"/>
                </a:solidFill>
                <a:latin typeface="Bitter Medium" pitchFamily="34" charset="0"/>
              </a:rPr>
              <a:t>Творческий характер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961F986-3D1E-8D66-68C0-0AC21F0ECD46}"/>
              </a:ext>
            </a:extLst>
          </p:cNvPr>
          <p:cNvSpPr txBox="1"/>
          <p:nvPr/>
        </p:nvSpPr>
        <p:spPr>
          <a:xfrm>
            <a:off x="1215026" y="949999"/>
            <a:ext cx="1014608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800" kern="0" spc="-114" dirty="0">
                <a:solidFill>
                  <a:srgbClr val="2C3F42"/>
                </a:solidFill>
                <a:latin typeface="Bitter Medium" pitchFamily="34" charset="0"/>
              </a:rPr>
              <a:t>Понятие </a:t>
            </a:r>
            <a:r>
              <a:rPr lang="ru-RU" sz="3800" kern="0" spc="-114" dirty="0" err="1">
                <a:solidFill>
                  <a:srgbClr val="2C3F42"/>
                </a:solidFill>
                <a:latin typeface="Bitter Medium" pitchFamily="34" charset="0"/>
              </a:rPr>
              <a:t>метапредметности</a:t>
            </a:r>
            <a:r>
              <a:rPr lang="ru-RU" sz="3800" kern="0" spc="-114" dirty="0">
                <a:solidFill>
                  <a:srgbClr val="2C3F42"/>
                </a:solidFill>
                <a:latin typeface="Bitter Medium" pitchFamily="34" charset="0"/>
              </a:rPr>
              <a:t> в современном образовании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A8073A-84AE-F14E-8118-587E39F5625D}"/>
              </a:ext>
            </a:extLst>
          </p:cNvPr>
          <p:cNvSpPr txBox="1"/>
          <p:nvPr/>
        </p:nvSpPr>
        <p:spPr>
          <a:xfrm>
            <a:off x="1215026" y="2616631"/>
            <a:ext cx="7315200" cy="181588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/>
              <a:t>Ключевые компетенции</a:t>
            </a:r>
          </a:p>
          <a:p>
            <a:r>
              <a:rPr lang="ru-RU" sz="2800" dirty="0"/>
              <a:t>Метапредметные результаты отражают умения и навыки, применимые к различным учебным предметам и жизненным ситуациям.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746225-ECDF-C2DB-F86E-1DCE2EE078D9}"/>
              </a:ext>
            </a:extLst>
          </p:cNvPr>
          <p:cNvSpPr txBox="1"/>
          <p:nvPr/>
        </p:nvSpPr>
        <p:spPr>
          <a:xfrm>
            <a:off x="5336087" y="4837261"/>
            <a:ext cx="7315200" cy="26776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/>
              <a:t>Развитие личности</a:t>
            </a:r>
          </a:p>
          <a:p>
            <a:r>
              <a:rPr lang="ru-RU" sz="2800" dirty="0"/>
              <a:t>Диагностика метапредметных результатов помогает понять, как учащиеся осваивают ключевые компетенции, необходимые для успешной адаптации в современном обществе.</a:t>
            </a:r>
          </a:p>
        </p:txBody>
      </p:sp>
    </p:spTree>
    <p:extLst>
      <p:ext uri="{BB962C8B-B14F-4D97-AF65-F5344CB8AC3E}">
        <p14:creationId xmlns:p14="http://schemas.microsoft.com/office/powerpoint/2010/main" val="2106968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68530" y="760014"/>
            <a:ext cx="774882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kern="0" spc="-134" dirty="0" err="1">
                <a:solidFill>
                  <a:srgbClr val="2C3F42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Метапредметные</a:t>
            </a:r>
            <a:r>
              <a:rPr lang="en-US" sz="4450" kern="0" spc="-134" dirty="0">
                <a:solidFill>
                  <a:srgbClr val="2C3F42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ru-RU" sz="4450" kern="0" spc="-134" dirty="0">
                <a:solidFill>
                  <a:srgbClr val="2C3F42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компетенции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1884111"/>
            <a:ext cx="13042821" cy="31513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Способность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к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разрешению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проблем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,</a:t>
            </a:r>
            <a:endParaRPr lang="ru-RU" sz="2400" dirty="0">
              <a:ea typeface="Open Sans" pitchFamily="34" charset="-122"/>
              <a:cs typeface="Open Sans" pitchFamily="34" charset="-120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способность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к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самообразованию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,</a:t>
            </a:r>
            <a:endParaRPr lang="ru-RU" sz="2400" dirty="0">
              <a:ea typeface="Open Sans" pitchFamily="34" charset="-122"/>
              <a:cs typeface="Open Sans" pitchFamily="34" charset="-120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способность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к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использованию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информационных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ресурсов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, </a:t>
            </a:r>
            <a:endParaRPr lang="ru-RU" sz="2400" dirty="0">
              <a:ea typeface="Open Sans" pitchFamily="34" charset="-122"/>
              <a:cs typeface="Open Sans" pitchFamily="34" charset="-120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способность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к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социальному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взаимодействию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,</a:t>
            </a:r>
            <a:endParaRPr lang="ru-RU" sz="2400" dirty="0">
              <a:ea typeface="Open Sans" pitchFamily="34" charset="-122"/>
              <a:cs typeface="Open Sans" pitchFamily="34" charset="-120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коммуникативные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способности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, </a:t>
            </a:r>
            <a:endParaRPr lang="ru-RU" sz="2400" dirty="0">
              <a:ea typeface="Open Sans" pitchFamily="34" charset="-122"/>
              <a:cs typeface="Open Sans" pitchFamily="34" charset="-120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креативные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dirty="0" err="1">
                <a:ea typeface="Open Sans" pitchFamily="34" charset="-122"/>
                <a:cs typeface="Open Sans" pitchFamily="34" charset="-120"/>
              </a:rPr>
              <a:t>способности</a:t>
            </a:r>
            <a:r>
              <a:rPr lang="en-US" sz="2400" dirty="0">
                <a:ea typeface="Open Sans" pitchFamily="34" charset="-122"/>
                <a:cs typeface="Open Sans" pitchFamily="34" charset="-120"/>
              </a:rPr>
              <a:t>.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637214" y="5450780"/>
            <a:ext cx="13355971" cy="1112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400" kern="0" spc="-36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Метапредметные результаты раскрываются </a:t>
            </a:r>
            <a:r>
              <a:rPr lang="en-US" sz="2400" kern="0" spc="-36" dirty="0" err="1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через</a:t>
            </a:r>
            <a:r>
              <a:rPr lang="en-US" sz="2400" kern="0" spc="-36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kern="0" spc="-36" dirty="0" err="1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категорию</a:t>
            </a:r>
            <a:r>
              <a:rPr lang="ru-RU" sz="2400" kern="0" spc="-36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kern="0" spc="-36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«универсальные учебные действия».</a:t>
            </a:r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71700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60690" y="3316129"/>
            <a:ext cx="8515350" cy="6792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300"/>
              </a:lnSpc>
              <a:buNone/>
            </a:pPr>
            <a:r>
              <a:rPr lang="en-US" sz="4250" kern="0" spc="-128" dirty="0">
                <a:solidFill>
                  <a:srgbClr val="2C3F42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Регулятивные Учебные Действия</a:t>
            </a:r>
            <a:endParaRPr lang="en-US" sz="42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690" y="4321373"/>
            <a:ext cx="543401" cy="54340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0690" y="5082064"/>
            <a:ext cx="3032760" cy="6791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kern="0" spc="-64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Сверять Действия с Целью</a:t>
            </a:r>
            <a:endParaRPr lang="en-US" sz="2100" dirty="0"/>
          </a:p>
        </p:txBody>
      </p:sp>
      <p:sp>
        <p:nvSpPr>
          <p:cNvPr id="6" name="Text 2"/>
          <p:cNvSpPr/>
          <p:nvPr/>
        </p:nvSpPr>
        <p:spPr>
          <a:xfrm>
            <a:off x="760690" y="5891570"/>
            <a:ext cx="3032760" cy="13911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kern="0" spc="-34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Умение сверять свои действия с целью и исправлять ошибки самостоятельно.</a:t>
            </a:r>
            <a:endParaRPr lang="en-US" sz="20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9443" y="4321373"/>
            <a:ext cx="543401" cy="543401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119443" y="5082064"/>
            <a:ext cx="2717006" cy="3395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kern="0" spc="-64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Оценивать Результат</a:t>
            </a:r>
            <a:endParaRPr lang="en-US" sz="2100" dirty="0"/>
          </a:p>
        </p:txBody>
      </p:sp>
      <p:sp>
        <p:nvSpPr>
          <p:cNvPr id="9" name="Text 4"/>
          <p:cNvSpPr/>
          <p:nvPr/>
        </p:nvSpPr>
        <p:spPr>
          <a:xfrm>
            <a:off x="4119443" y="5552003"/>
            <a:ext cx="3032760" cy="10433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700"/>
              </a:lnSpc>
            </a:pPr>
            <a:r>
              <a:rPr lang="en-US" sz="2000" kern="0" spc="-34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Умение соотнести результат своей деятельности с целью и оценить </a:t>
            </a:r>
            <a:r>
              <a:rPr lang="en-US" sz="2000" kern="0" spc="-34" dirty="0" err="1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его</a:t>
            </a:r>
            <a:r>
              <a:rPr lang="en-US" sz="2000" kern="0" spc="-34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.</a:t>
            </a: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8197" y="4321373"/>
            <a:ext cx="543401" cy="543401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478197" y="5082064"/>
            <a:ext cx="3032760" cy="6791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kern="0" spc="-64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Совершенствовать Критерии Оценки</a:t>
            </a:r>
            <a:endParaRPr lang="en-US" sz="2100" dirty="0"/>
          </a:p>
        </p:txBody>
      </p:sp>
      <p:sp>
        <p:nvSpPr>
          <p:cNvPr id="12" name="Text 6"/>
          <p:cNvSpPr/>
          <p:nvPr/>
        </p:nvSpPr>
        <p:spPr>
          <a:xfrm>
            <a:off x="7478197" y="5891570"/>
            <a:ext cx="3032760" cy="17389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>
              <a:lnSpc>
                <a:spcPts val="2700"/>
              </a:lnSpc>
              <a:buNone/>
            </a:pPr>
            <a:r>
              <a:rPr lang="en-US" sz="2000" kern="0" spc="-34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Умение в диалоге совершенствовать самостоятельно выработанные критерии </a:t>
            </a:r>
            <a:r>
              <a:rPr lang="en-US" sz="2000" kern="0" spc="-34" dirty="0" err="1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оценки</a:t>
            </a:r>
            <a:r>
              <a:rPr lang="en-US" sz="2000" kern="0" spc="-34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.</a:t>
            </a:r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36950" y="4321373"/>
            <a:ext cx="543401" cy="543401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0836950" y="5082064"/>
            <a:ext cx="2988469" cy="3395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kern="0" spc="-64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Давать Оценку Проекту</a:t>
            </a:r>
            <a:endParaRPr lang="en-US" sz="2100" dirty="0"/>
          </a:p>
        </p:txBody>
      </p:sp>
      <p:sp>
        <p:nvSpPr>
          <p:cNvPr id="15" name="Text 8"/>
          <p:cNvSpPr/>
          <p:nvPr/>
        </p:nvSpPr>
        <p:spPr>
          <a:xfrm>
            <a:off x="10836950" y="5552003"/>
            <a:ext cx="3032760" cy="13911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700"/>
              </a:lnSpc>
            </a:pPr>
            <a:r>
              <a:rPr lang="en-US" sz="2000" kern="0" spc="-34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Умение в ходе представления проекта давать оценку его </a:t>
            </a:r>
            <a:r>
              <a:rPr lang="en-US" sz="2000" kern="0" spc="-34" dirty="0" err="1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результатам</a:t>
            </a:r>
            <a:r>
              <a:rPr lang="en-US" sz="2000" kern="0" spc="-34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7132" y="440651"/>
            <a:ext cx="6904911" cy="5123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000"/>
              </a:lnSpc>
              <a:buNone/>
            </a:pPr>
            <a:r>
              <a:rPr lang="en-US" sz="3200" kern="0" spc="-97" dirty="0">
                <a:solidFill>
                  <a:srgbClr val="2C3F42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Познавательные Учебные Действия</a:t>
            </a:r>
            <a:endParaRPr lang="en-US" sz="3200" dirty="0"/>
          </a:p>
        </p:txBody>
      </p:sp>
      <p:sp>
        <p:nvSpPr>
          <p:cNvPr id="3" name="Shape 1"/>
          <p:cNvSpPr/>
          <p:nvPr/>
        </p:nvSpPr>
        <p:spPr>
          <a:xfrm>
            <a:off x="808315" y="1291114"/>
            <a:ext cx="22860" cy="6487597"/>
          </a:xfrm>
          <a:prstGeom prst="roundRect">
            <a:avLst>
              <a:gd name="adj" fmla="val 301261"/>
            </a:avLst>
          </a:prstGeom>
          <a:solidFill>
            <a:srgbClr val="E2C8B5"/>
          </a:solidFill>
          <a:ln/>
        </p:spPr>
        <p:txBody>
          <a:bodyPr/>
          <a:lstStyle/>
          <a:p>
            <a:endParaRPr lang="ru-RU" sz="2400"/>
          </a:p>
        </p:txBody>
      </p:sp>
      <p:sp>
        <p:nvSpPr>
          <p:cNvPr id="4" name="Shape 2"/>
          <p:cNvSpPr/>
          <p:nvPr/>
        </p:nvSpPr>
        <p:spPr>
          <a:xfrm>
            <a:off x="981313" y="1648539"/>
            <a:ext cx="573881" cy="22860"/>
          </a:xfrm>
          <a:prstGeom prst="roundRect">
            <a:avLst>
              <a:gd name="adj" fmla="val 301261"/>
            </a:avLst>
          </a:prstGeom>
          <a:solidFill>
            <a:srgbClr val="E2C8B5"/>
          </a:solidFill>
          <a:ln/>
        </p:spPr>
        <p:txBody>
          <a:bodyPr/>
          <a:lstStyle/>
          <a:p>
            <a:endParaRPr lang="ru-RU" sz="2400"/>
          </a:p>
        </p:txBody>
      </p:sp>
      <p:sp>
        <p:nvSpPr>
          <p:cNvPr id="5" name="Shape 3"/>
          <p:cNvSpPr/>
          <p:nvPr/>
        </p:nvSpPr>
        <p:spPr>
          <a:xfrm>
            <a:off x="635318" y="1475542"/>
            <a:ext cx="368856" cy="368856"/>
          </a:xfrm>
          <a:prstGeom prst="roundRect">
            <a:avLst>
              <a:gd name="adj" fmla="val 18671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ru-RU" sz="2400"/>
          </a:p>
        </p:txBody>
      </p:sp>
      <p:sp>
        <p:nvSpPr>
          <p:cNvPr id="6" name="Text 4"/>
          <p:cNvSpPr/>
          <p:nvPr/>
        </p:nvSpPr>
        <p:spPr>
          <a:xfrm>
            <a:off x="772358" y="1536978"/>
            <a:ext cx="94774" cy="2459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2400" kern="0" spc="-58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1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1721525" y="1455063"/>
            <a:ext cx="2049542" cy="2561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400" kern="0" spc="-48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Определять Цель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1721525" y="1809512"/>
            <a:ext cx="12334994" cy="2622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000" kern="0" spc="-26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Умение определять и формулировать цель деятельности.</a:t>
            </a: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981313" y="2757130"/>
            <a:ext cx="573881" cy="22860"/>
          </a:xfrm>
          <a:prstGeom prst="roundRect">
            <a:avLst>
              <a:gd name="adj" fmla="val 301261"/>
            </a:avLst>
          </a:prstGeom>
          <a:solidFill>
            <a:srgbClr val="E2C8B5"/>
          </a:solidFill>
          <a:ln/>
        </p:spPr>
        <p:txBody>
          <a:bodyPr/>
          <a:lstStyle/>
          <a:p>
            <a:endParaRPr lang="ru-RU" sz="2400"/>
          </a:p>
        </p:txBody>
      </p:sp>
      <p:sp>
        <p:nvSpPr>
          <p:cNvPr id="10" name="Shape 8"/>
          <p:cNvSpPr/>
          <p:nvPr/>
        </p:nvSpPr>
        <p:spPr>
          <a:xfrm>
            <a:off x="635318" y="2584133"/>
            <a:ext cx="368856" cy="368856"/>
          </a:xfrm>
          <a:prstGeom prst="roundRect">
            <a:avLst>
              <a:gd name="adj" fmla="val 18671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ru-RU" sz="2400"/>
          </a:p>
        </p:txBody>
      </p:sp>
      <p:sp>
        <p:nvSpPr>
          <p:cNvPr id="11" name="Text 9"/>
          <p:cNvSpPr/>
          <p:nvPr/>
        </p:nvSpPr>
        <p:spPr>
          <a:xfrm>
            <a:off x="755809" y="2645569"/>
            <a:ext cx="127873" cy="2459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2400" kern="0" spc="-58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2</a:t>
            </a:r>
            <a:endParaRPr lang="en-US" sz="2400" dirty="0"/>
          </a:p>
        </p:txBody>
      </p:sp>
      <p:sp>
        <p:nvSpPr>
          <p:cNvPr id="12" name="Text 10"/>
          <p:cNvSpPr/>
          <p:nvPr/>
        </p:nvSpPr>
        <p:spPr>
          <a:xfrm>
            <a:off x="1721525" y="2563654"/>
            <a:ext cx="2512933" cy="2561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400" kern="0" spc="-48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Формулировать Проблему</a:t>
            </a:r>
            <a:endParaRPr lang="en-US" sz="2400" dirty="0"/>
          </a:p>
        </p:txBody>
      </p:sp>
      <p:sp>
        <p:nvSpPr>
          <p:cNvPr id="13" name="Text 11"/>
          <p:cNvSpPr/>
          <p:nvPr/>
        </p:nvSpPr>
        <p:spPr>
          <a:xfrm>
            <a:off x="1721525" y="2918103"/>
            <a:ext cx="12334994" cy="2622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000" kern="0" spc="-26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Умение самостоятельно обнаруживать и формулировать </a:t>
            </a:r>
            <a:r>
              <a:rPr lang="en-US" sz="2000" kern="0" spc="-26" dirty="0" err="1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проблему</a:t>
            </a:r>
            <a:r>
              <a:rPr lang="en-US" sz="2000" kern="0" spc="-26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.</a:t>
            </a:r>
          </a:p>
        </p:txBody>
      </p:sp>
      <p:sp>
        <p:nvSpPr>
          <p:cNvPr id="14" name="Shape 12"/>
          <p:cNvSpPr/>
          <p:nvPr/>
        </p:nvSpPr>
        <p:spPr>
          <a:xfrm>
            <a:off x="981313" y="3865721"/>
            <a:ext cx="573881" cy="22860"/>
          </a:xfrm>
          <a:prstGeom prst="roundRect">
            <a:avLst>
              <a:gd name="adj" fmla="val 301261"/>
            </a:avLst>
          </a:prstGeom>
          <a:solidFill>
            <a:srgbClr val="E2C8B5"/>
          </a:solidFill>
          <a:ln/>
        </p:spPr>
        <p:txBody>
          <a:bodyPr/>
          <a:lstStyle/>
          <a:p>
            <a:endParaRPr lang="ru-RU" sz="2400"/>
          </a:p>
        </p:txBody>
      </p:sp>
      <p:sp>
        <p:nvSpPr>
          <p:cNvPr id="15" name="Shape 13"/>
          <p:cNvSpPr/>
          <p:nvPr/>
        </p:nvSpPr>
        <p:spPr>
          <a:xfrm>
            <a:off x="635318" y="3692723"/>
            <a:ext cx="368856" cy="368856"/>
          </a:xfrm>
          <a:prstGeom prst="roundRect">
            <a:avLst>
              <a:gd name="adj" fmla="val 18671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ru-RU" sz="2400"/>
          </a:p>
        </p:txBody>
      </p:sp>
      <p:sp>
        <p:nvSpPr>
          <p:cNvPr id="16" name="Text 14"/>
          <p:cNvSpPr/>
          <p:nvPr/>
        </p:nvSpPr>
        <p:spPr>
          <a:xfrm>
            <a:off x="753070" y="3754160"/>
            <a:ext cx="133350" cy="2459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2400" kern="0" spc="-58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3</a:t>
            </a:r>
            <a:endParaRPr lang="en-US" sz="2400" dirty="0"/>
          </a:p>
        </p:txBody>
      </p:sp>
      <p:sp>
        <p:nvSpPr>
          <p:cNvPr id="17" name="Text 15"/>
          <p:cNvSpPr/>
          <p:nvPr/>
        </p:nvSpPr>
        <p:spPr>
          <a:xfrm>
            <a:off x="1721525" y="3672245"/>
            <a:ext cx="2049542" cy="2561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400" kern="0" spc="-48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Выбирать Средства</a:t>
            </a:r>
            <a:endParaRPr lang="en-US" sz="2400" dirty="0"/>
          </a:p>
        </p:txBody>
      </p:sp>
      <p:sp>
        <p:nvSpPr>
          <p:cNvPr id="18" name="Text 16"/>
          <p:cNvSpPr/>
          <p:nvPr/>
        </p:nvSpPr>
        <p:spPr>
          <a:xfrm>
            <a:off x="1721525" y="4026694"/>
            <a:ext cx="12334994" cy="2622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50"/>
              </a:lnSpc>
            </a:pPr>
            <a:r>
              <a:rPr lang="en-US" sz="2000" kern="0" spc="-26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Умение выбирать из предложенных и искать самостоятельные средства достижения </a:t>
            </a:r>
            <a:r>
              <a:rPr lang="en-US" sz="2000" kern="0" spc="-26" dirty="0" err="1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цели</a:t>
            </a:r>
            <a:r>
              <a:rPr lang="en-US" sz="2000" kern="0" spc="-26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.</a:t>
            </a:r>
          </a:p>
        </p:txBody>
      </p:sp>
      <p:sp>
        <p:nvSpPr>
          <p:cNvPr id="19" name="Shape 17"/>
          <p:cNvSpPr/>
          <p:nvPr/>
        </p:nvSpPr>
        <p:spPr>
          <a:xfrm>
            <a:off x="981313" y="4974312"/>
            <a:ext cx="573881" cy="22860"/>
          </a:xfrm>
          <a:prstGeom prst="roundRect">
            <a:avLst>
              <a:gd name="adj" fmla="val 301261"/>
            </a:avLst>
          </a:prstGeom>
          <a:solidFill>
            <a:srgbClr val="E2C8B5"/>
          </a:solidFill>
          <a:ln/>
        </p:spPr>
        <p:txBody>
          <a:bodyPr/>
          <a:lstStyle/>
          <a:p>
            <a:endParaRPr lang="ru-RU" sz="2400"/>
          </a:p>
        </p:txBody>
      </p:sp>
      <p:sp>
        <p:nvSpPr>
          <p:cNvPr id="20" name="Shape 18"/>
          <p:cNvSpPr/>
          <p:nvPr/>
        </p:nvSpPr>
        <p:spPr>
          <a:xfrm>
            <a:off x="635318" y="4801314"/>
            <a:ext cx="368856" cy="368856"/>
          </a:xfrm>
          <a:prstGeom prst="roundRect">
            <a:avLst>
              <a:gd name="adj" fmla="val 18671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ru-RU" sz="2400"/>
          </a:p>
        </p:txBody>
      </p:sp>
      <p:sp>
        <p:nvSpPr>
          <p:cNvPr id="21" name="Text 19"/>
          <p:cNvSpPr/>
          <p:nvPr/>
        </p:nvSpPr>
        <p:spPr>
          <a:xfrm>
            <a:off x="750570" y="4862751"/>
            <a:ext cx="138232" cy="2459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2400" kern="0" spc="-58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4</a:t>
            </a:r>
            <a:endParaRPr lang="en-US" sz="2400" dirty="0"/>
          </a:p>
        </p:txBody>
      </p:sp>
      <p:sp>
        <p:nvSpPr>
          <p:cNvPr id="22" name="Text 20"/>
          <p:cNvSpPr/>
          <p:nvPr/>
        </p:nvSpPr>
        <p:spPr>
          <a:xfrm>
            <a:off x="1721525" y="4780836"/>
            <a:ext cx="2049542" cy="2561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400" kern="0" spc="-48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Выдвигать Версии</a:t>
            </a:r>
            <a:endParaRPr lang="en-US" sz="2400" dirty="0"/>
          </a:p>
        </p:txBody>
      </p:sp>
      <p:sp>
        <p:nvSpPr>
          <p:cNvPr id="23" name="Text 21"/>
          <p:cNvSpPr/>
          <p:nvPr/>
        </p:nvSpPr>
        <p:spPr>
          <a:xfrm>
            <a:off x="1721525" y="5135285"/>
            <a:ext cx="12334994" cy="2622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>
              <a:lnSpc>
                <a:spcPts val="2050"/>
              </a:lnSpc>
              <a:buNone/>
            </a:pPr>
            <a:r>
              <a:rPr lang="en-US" sz="2000" kern="0" spc="-26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Умение выдвигать версии решения проблемы, осознавать конечный </a:t>
            </a:r>
            <a:r>
              <a:rPr lang="en-US" sz="2000" kern="0" spc="-26" dirty="0" err="1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результат</a:t>
            </a:r>
            <a:r>
              <a:rPr lang="en-US" sz="2000" kern="0" spc="-26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.</a:t>
            </a:r>
          </a:p>
        </p:txBody>
      </p:sp>
      <p:sp>
        <p:nvSpPr>
          <p:cNvPr id="24" name="Shape 22"/>
          <p:cNvSpPr/>
          <p:nvPr/>
        </p:nvSpPr>
        <p:spPr>
          <a:xfrm>
            <a:off x="981313" y="6082903"/>
            <a:ext cx="573881" cy="22860"/>
          </a:xfrm>
          <a:prstGeom prst="roundRect">
            <a:avLst>
              <a:gd name="adj" fmla="val 301261"/>
            </a:avLst>
          </a:prstGeom>
          <a:solidFill>
            <a:srgbClr val="E2C8B5"/>
          </a:solidFill>
          <a:ln/>
        </p:spPr>
        <p:txBody>
          <a:bodyPr/>
          <a:lstStyle/>
          <a:p>
            <a:endParaRPr lang="ru-RU" sz="2400"/>
          </a:p>
        </p:txBody>
      </p:sp>
      <p:sp>
        <p:nvSpPr>
          <p:cNvPr id="25" name="Shape 23"/>
          <p:cNvSpPr/>
          <p:nvPr/>
        </p:nvSpPr>
        <p:spPr>
          <a:xfrm>
            <a:off x="635318" y="5909905"/>
            <a:ext cx="368856" cy="368856"/>
          </a:xfrm>
          <a:prstGeom prst="roundRect">
            <a:avLst>
              <a:gd name="adj" fmla="val 18671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ru-RU" sz="2400"/>
          </a:p>
        </p:txBody>
      </p:sp>
      <p:sp>
        <p:nvSpPr>
          <p:cNvPr id="26" name="Text 24"/>
          <p:cNvSpPr/>
          <p:nvPr/>
        </p:nvSpPr>
        <p:spPr>
          <a:xfrm>
            <a:off x="757238" y="5971342"/>
            <a:ext cx="124897" cy="2459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2400" kern="0" spc="-58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5</a:t>
            </a:r>
            <a:endParaRPr lang="en-US" sz="2400" dirty="0"/>
          </a:p>
        </p:txBody>
      </p:sp>
      <p:sp>
        <p:nvSpPr>
          <p:cNvPr id="27" name="Text 25"/>
          <p:cNvSpPr/>
          <p:nvPr/>
        </p:nvSpPr>
        <p:spPr>
          <a:xfrm>
            <a:off x="1721525" y="5889427"/>
            <a:ext cx="2049542" cy="2561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400" kern="0" spc="-48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Подбирать Модель</a:t>
            </a:r>
            <a:endParaRPr lang="en-US" sz="2400" dirty="0"/>
          </a:p>
        </p:txBody>
      </p:sp>
      <p:sp>
        <p:nvSpPr>
          <p:cNvPr id="28" name="Text 26"/>
          <p:cNvSpPr/>
          <p:nvPr/>
        </p:nvSpPr>
        <p:spPr>
          <a:xfrm>
            <a:off x="1721525" y="6243876"/>
            <a:ext cx="12334994" cy="2622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50"/>
              </a:lnSpc>
            </a:pPr>
            <a:r>
              <a:rPr lang="en-US" sz="2000" kern="0" spc="-26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Умение подбирать к каждой проблеме адекватную ей теоретическую </a:t>
            </a:r>
            <a:r>
              <a:rPr lang="en-US" sz="2000" kern="0" spc="-26" dirty="0" err="1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модель</a:t>
            </a:r>
            <a:r>
              <a:rPr lang="en-US" sz="2000" kern="0" spc="-26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.</a:t>
            </a:r>
          </a:p>
        </p:txBody>
      </p:sp>
      <p:sp>
        <p:nvSpPr>
          <p:cNvPr id="29" name="Shape 27"/>
          <p:cNvSpPr/>
          <p:nvPr/>
        </p:nvSpPr>
        <p:spPr>
          <a:xfrm>
            <a:off x="981313" y="7191494"/>
            <a:ext cx="573881" cy="22860"/>
          </a:xfrm>
          <a:prstGeom prst="roundRect">
            <a:avLst>
              <a:gd name="adj" fmla="val 301261"/>
            </a:avLst>
          </a:prstGeom>
          <a:solidFill>
            <a:srgbClr val="E2C8B5"/>
          </a:solidFill>
          <a:ln/>
        </p:spPr>
        <p:txBody>
          <a:bodyPr/>
          <a:lstStyle/>
          <a:p>
            <a:endParaRPr lang="ru-RU" sz="2400"/>
          </a:p>
        </p:txBody>
      </p:sp>
      <p:sp>
        <p:nvSpPr>
          <p:cNvPr id="30" name="Shape 28"/>
          <p:cNvSpPr/>
          <p:nvPr/>
        </p:nvSpPr>
        <p:spPr>
          <a:xfrm>
            <a:off x="635318" y="7018496"/>
            <a:ext cx="368856" cy="368856"/>
          </a:xfrm>
          <a:prstGeom prst="roundRect">
            <a:avLst>
              <a:gd name="adj" fmla="val 18671"/>
            </a:avLst>
          </a:prstGeom>
          <a:solidFill>
            <a:srgbClr val="FCE2CF"/>
          </a:solidFill>
          <a:ln w="7620">
            <a:solidFill>
              <a:srgbClr val="E2C8B5"/>
            </a:solidFill>
            <a:prstDash val="solid"/>
          </a:ln>
        </p:spPr>
        <p:txBody>
          <a:bodyPr/>
          <a:lstStyle/>
          <a:p>
            <a:endParaRPr lang="ru-RU" sz="2400"/>
          </a:p>
        </p:txBody>
      </p:sp>
      <p:sp>
        <p:nvSpPr>
          <p:cNvPr id="31" name="Text 29"/>
          <p:cNvSpPr/>
          <p:nvPr/>
        </p:nvSpPr>
        <p:spPr>
          <a:xfrm>
            <a:off x="751046" y="7079933"/>
            <a:ext cx="137279" cy="2459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2400" kern="0" spc="-58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6</a:t>
            </a:r>
            <a:endParaRPr lang="en-US" sz="2400" dirty="0"/>
          </a:p>
        </p:txBody>
      </p:sp>
      <p:sp>
        <p:nvSpPr>
          <p:cNvPr id="32" name="Text 30"/>
          <p:cNvSpPr/>
          <p:nvPr/>
        </p:nvSpPr>
        <p:spPr>
          <a:xfrm>
            <a:off x="1721525" y="6998018"/>
            <a:ext cx="2485072" cy="2561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400" kern="0" spc="-48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Планировать Траекторию</a:t>
            </a:r>
            <a:endParaRPr lang="en-US" sz="2400" dirty="0"/>
          </a:p>
        </p:txBody>
      </p:sp>
      <p:sp>
        <p:nvSpPr>
          <p:cNvPr id="33" name="Text 31"/>
          <p:cNvSpPr/>
          <p:nvPr/>
        </p:nvSpPr>
        <p:spPr>
          <a:xfrm>
            <a:off x="1721525" y="7352467"/>
            <a:ext cx="12334994" cy="2622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>
              <a:lnSpc>
                <a:spcPts val="2050"/>
              </a:lnSpc>
              <a:buNone/>
            </a:pPr>
            <a:r>
              <a:rPr lang="en-US" sz="2000" kern="0" spc="-26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Умение планировать свою индивидуальную образовательную </a:t>
            </a:r>
            <a:r>
              <a:rPr lang="en-US" sz="2000" kern="0" spc="-26" dirty="0" err="1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траекторию</a:t>
            </a:r>
            <a:r>
              <a:rPr lang="en-US" sz="2000" kern="0" spc="-26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3269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4023" y="592455"/>
            <a:ext cx="7635954" cy="13465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300"/>
              </a:lnSpc>
              <a:buNone/>
            </a:pPr>
            <a:r>
              <a:rPr lang="en-US" sz="4200" kern="0" spc="-127" dirty="0">
                <a:solidFill>
                  <a:srgbClr val="2C3F42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Коммуникативные Учебные Действия</a:t>
            </a:r>
            <a:endParaRPr lang="en-US" sz="42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023" y="2262188"/>
            <a:ext cx="1077278" cy="1723549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154436" y="2477572"/>
            <a:ext cx="2693194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kern="0" spc="-64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Доносить Позицию</a:t>
            </a:r>
            <a:endParaRPr lang="en-US" sz="2100" dirty="0"/>
          </a:p>
        </p:txBody>
      </p:sp>
      <p:sp>
        <p:nvSpPr>
          <p:cNvPr id="6" name="Text 2"/>
          <p:cNvSpPr/>
          <p:nvPr/>
        </p:nvSpPr>
        <p:spPr>
          <a:xfrm>
            <a:off x="2154436" y="2943344"/>
            <a:ext cx="6235541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kern="0" spc="-34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Умение доносить свою позицию до других, владея приемами монологической и диалогической речи.</a:t>
            </a:r>
            <a:endParaRPr lang="en-US" sz="20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023" y="3985736"/>
            <a:ext cx="1077278" cy="1723549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154436" y="4201120"/>
            <a:ext cx="305169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kern="0" spc="-64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Понять Другие Позиции</a:t>
            </a:r>
            <a:endParaRPr lang="en-US" sz="2100" dirty="0"/>
          </a:p>
        </p:txBody>
      </p:sp>
      <p:sp>
        <p:nvSpPr>
          <p:cNvPr id="9" name="Text 4"/>
          <p:cNvSpPr/>
          <p:nvPr/>
        </p:nvSpPr>
        <p:spPr>
          <a:xfrm>
            <a:off x="2154436" y="4666893"/>
            <a:ext cx="6235541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00"/>
              </a:lnSpc>
            </a:pPr>
            <a:r>
              <a:rPr lang="en-US" sz="2000" kern="0" spc="-34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Умение понимать другие позиции (взгляды, </a:t>
            </a:r>
            <a:r>
              <a:rPr lang="en-US" sz="2000" kern="0" spc="-34" dirty="0" err="1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интересы</a:t>
            </a:r>
            <a:r>
              <a:rPr lang="en-US" sz="2000" kern="0" spc="-34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).</a:t>
            </a: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4023" y="5709285"/>
            <a:ext cx="1077278" cy="193095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154436" y="5924669"/>
            <a:ext cx="2693194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kern="0" spc="-64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Договариваться</a:t>
            </a:r>
            <a:endParaRPr lang="en-US" sz="2100" dirty="0"/>
          </a:p>
        </p:txBody>
      </p:sp>
      <p:sp>
        <p:nvSpPr>
          <p:cNvPr id="12" name="Text 6"/>
          <p:cNvSpPr/>
          <p:nvPr/>
        </p:nvSpPr>
        <p:spPr>
          <a:xfrm>
            <a:off x="2088356" y="6490651"/>
            <a:ext cx="6235541" cy="1034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kern="0" spc="-34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Умение договариваться с людьми, согласовывать с ними свои интересы и взгляды, для того чтобы сделать что-то </a:t>
            </a:r>
            <a:r>
              <a:rPr lang="en-US" sz="2000" kern="0" spc="-34" dirty="0" err="1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сообща</a:t>
            </a:r>
            <a:r>
              <a:rPr lang="en-US" sz="2000" kern="0" spc="-34" dirty="0">
                <a:solidFill>
                  <a:srgbClr val="2B2E3C"/>
                </a:solidFill>
                <a:ea typeface="Open Sans" pitchFamily="34" charset="-122"/>
                <a:cs typeface="Open Sans" pitchFamily="34" charset="-120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60897"/>
            <a:ext cx="7429500" cy="744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300"/>
              </a:lnSpc>
            </a:pPr>
            <a:r>
              <a:rPr lang="en-US" sz="4200" kern="0" spc="-127" dirty="0">
                <a:solidFill>
                  <a:srgbClr val="2C3F42"/>
                </a:solidFill>
                <a:latin typeface="Bitter Medium" pitchFamily="34" charset="0"/>
              </a:rPr>
              <a:t>4-К компетенции XXI </a:t>
            </a:r>
            <a:r>
              <a:rPr lang="en-US" sz="4200" kern="0" spc="-127" dirty="0" err="1">
                <a:solidFill>
                  <a:srgbClr val="2C3F42"/>
                </a:solidFill>
                <a:latin typeface="Bitter Medium" pitchFamily="34" charset="0"/>
              </a:rPr>
              <a:t>века</a:t>
            </a:r>
            <a:endParaRPr lang="en-US" sz="4200" kern="0" spc="-127" dirty="0">
              <a:solidFill>
                <a:srgbClr val="2C3F42"/>
              </a:solidFill>
              <a:latin typeface="Bitter Medium" pitchFamily="34" charset="0"/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658785"/>
            <a:ext cx="3005495" cy="185749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4799767"/>
            <a:ext cx="3005495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Критическое мышление</a:t>
            </a:r>
            <a:endParaRPr lang="en-US" sz="2300" dirty="0"/>
          </a:p>
        </p:txBody>
      </p:sp>
      <p:sp>
        <p:nvSpPr>
          <p:cNvPr id="5" name="Text 2"/>
          <p:cNvSpPr/>
          <p:nvPr/>
        </p:nvSpPr>
        <p:spPr>
          <a:xfrm>
            <a:off x="793790" y="5679996"/>
            <a:ext cx="30054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Анализ информации, выявление связей, выделение главного.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446" y="2658785"/>
            <a:ext cx="3005614" cy="185749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139446" y="4799767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Креативность</a:t>
            </a:r>
            <a:endParaRPr lang="en-US" sz="2300" dirty="0"/>
          </a:p>
        </p:txBody>
      </p:sp>
      <p:sp>
        <p:nvSpPr>
          <p:cNvPr id="8" name="Text 4"/>
          <p:cNvSpPr/>
          <p:nvPr/>
        </p:nvSpPr>
        <p:spPr>
          <a:xfrm>
            <a:off x="4139446" y="5307925"/>
            <a:ext cx="300561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Нестандартные решения, оценка ситуации с разных сторон.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5221" y="2658785"/>
            <a:ext cx="3005614" cy="1857494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485221" y="4799767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Коммуникация</a:t>
            </a:r>
            <a:endParaRPr lang="en-US" sz="2300" dirty="0"/>
          </a:p>
        </p:txBody>
      </p:sp>
      <p:sp>
        <p:nvSpPr>
          <p:cNvPr id="11" name="Text 6"/>
          <p:cNvSpPr/>
          <p:nvPr/>
        </p:nvSpPr>
        <p:spPr>
          <a:xfrm>
            <a:off x="7485221" y="5307925"/>
            <a:ext cx="300561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Эффективное общение, понимание других, обмен мнениями.</a:t>
            </a:r>
            <a:endParaRPr lang="en-US" sz="17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30997" y="2658785"/>
            <a:ext cx="3005614" cy="1857494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0830997" y="4799767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Командная работа</a:t>
            </a:r>
            <a:endParaRPr lang="en-US" sz="2300" dirty="0"/>
          </a:p>
        </p:txBody>
      </p:sp>
      <p:sp>
        <p:nvSpPr>
          <p:cNvPr id="14" name="Text 8"/>
          <p:cNvSpPr/>
          <p:nvPr/>
        </p:nvSpPr>
        <p:spPr>
          <a:xfrm>
            <a:off x="10830997" y="5307925"/>
            <a:ext cx="300561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Общая цель, распределение ролей, оценка результатов.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96635" y="548045"/>
            <a:ext cx="11616450" cy="18663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>
              <a:lnSpc>
                <a:spcPts val="5300"/>
              </a:lnSpc>
              <a:buNone/>
            </a:pPr>
            <a:r>
              <a:rPr lang="en-US" sz="4200" kern="0" spc="-127" dirty="0">
                <a:solidFill>
                  <a:srgbClr val="2C3F42"/>
                </a:solidFill>
                <a:latin typeface="Bitter Medium" pitchFamily="34" charset="0"/>
              </a:rPr>
              <a:t>Примеры заданий </a:t>
            </a:r>
            <a:r>
              <a:rPr lang="en-US" sz="4200" kern="0" spc="-127" dirty="0" err="1">
                <a:solidFill>
                  <a:srgbClr val="2C3F42"/>
                </a:solidFill>
                <a:latin typeface="Bitter Medium" pitchFamily="34" charset="0"/>
              </a:rPr>
              <a:t>метапредметной</a:t>
            </a:r>
            <a:r>
              <a:rPr lang="en-US" sz="4200" kern="0" spc="-127" dirty="0">
                <a:solidFill>
                  <a:srgbClr val="2C3F42"/>
                </a:solidFill>
                <a:latin typeface="Bitter Medium" pitchFamily="34" charset="0"/>
              </a:rPr>
              <a:t> </a:t>
            </a:r>
            <a:r>
              <a:rPr lang="en-US" sz="4200" kern="0" spc="-127" dirty="0" err="1">
                <a:solidFill>
                  <a:srgbClr val="2C3F42"/>
                </a:solidFill>
                <a:latin typeface="Bitter Medium" pitchFamily="34" charset="0"/>
              </a:rPr>
              <a:t>направленности</a:t>
            </a:r>
            <a:endParaRPr lang="en-US" sz="4200" kern="0" spc="-127" dirty="0">
              <a:solidFill>
                <a:srgbClr val="2C3F42"/>
              </a:solidFill>
              <a:latin typeface="Bitter Medium" pitchFamily="34" charset="0"/>
            </a:endParaRPr>
          </a:p>
        </p:txBody>
      </p:sp>
      <p:sp>
        <p:nvSpPr>
          <p:cNvPr id="5" name="Text 1"/>
          <p:cNvSpPr/>
          <p:nvPr/>
        </p:nvSpPr>
        <p:spPr>
          <a:xfrm>
            <a:off x="1990368" y="2911792"/>
            <a:ext cx="2602111" cy="310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3200" dirty="0">
                <a:solidFill>
                  <a:srgbClr val="504C49"/>
                </a:solidFill>
                <a:latin typeface="Platypi Medium" pitchFamily="34" charset="0"/>
                <a:ea typeface="Platypi Medium" pitchFamily="34" charset="-122"/>
                <a:cs typeface="Platypi Medium" pitchFamily="34" charset="-120"/>
              </a:rPr>
              <a:t>Проблемное задание</a:t>
            </a:r>
            <a:endParaRPr lang="en-US" sz="3200" dirty="0"/>
          </a:p>
        </p:txBody>
      </p:sp>
      <p:sp>
        <p:nvSpPr>
          <p:cNvPr id="6" name="Text 2"/>
          <p:cNvSpPr/>
          <p:nvPr/>
        </p:nvSpPr>
        <p:spPr>
          <a:xfrm>
            <a:off x="1990367" y="3342202"/>
            <a:ext cx="9420843" cy="9583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04C49"/>
                </a:solidFill>
                <a:latin typeface="Source Serif Pro" pitchFamily="34" charset="0"/>
                <a:ea typeface="Source Serif Pro" pitchFamily="34" charset="-122"/>
                <a:cs typeface="Source Serif Pro" pitchFamily="34" charset="-120"/>
              </a:rPr>
              <a:t>Решение проблемы, требующее применения знаний из разных предметов и развития критического мышления.</a:t>
            </a:r>
            <a:endParaRPr lang="en-US" sz="2000" dirty="0"/>
          </a:p>
        </p:txBody>
      </p:sp>
      <p:sp>
        <p:nvSpPr>
          <p:cNvPr id="8" name="Text 3"/>
          <p:cNvSpPr/>
          <p:nvPr/>
        </p:nvSpPr>
        <p:spPr>
          <a:xfrm>
            <a:off x="1990368" y="4504253"/>
            <a:ext cx="2488168" cy="310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3200" dirty="0">
                <a:solidFill>
                  <a:srgbClr val="504C49"/>
                </a:solidFill>
                <a:latin typeface="Platypi Medium" pitchFamily="34" charset="0"/>
                <a:ea typeface="Platypi Medium" pitchFamily="34" charset="-122"/>
                <a:cs typeface="Platypi Medium" pitchFamily="34" charset="-120"/>
              </a:rPr>
              <a:t>Проектная работа</a:t>
            </a:r>
            <a:endParaRPr lang="en-US" sz="3200" dirty="0"/>
          </a:p>
        </p:txBody>
      </p:sp>
      <p:sp>
        <p:nvSpPr>
          <p:cNvPr id="9" name="Text 4"/>
          <p:cNvSpPr/>
          <p:nvPr/>
        </p:nvSpPr>
        <p:spPr>
          <a:xfrm>
            <a:off x="1990367" y="4934664"/>
            <a:ext cx="10172405" cy="9554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04C49"/>
                </a:solidFill>
                <a:latin typeface="Source Serif Pro" pitchFamily="34" charset="0"/>
                <a:ea typeface="Source Serif Pro" pitchFamily="34" charset="-122"/>
                <a:cs typeface="Source Serif Pro" pitchFamily="34" charset="-120"/>
              </a:rPr>
              <a:t>Разработка проекта с четко определенными этапами, задачами и результатами, требующая командной работы.</a:t>
            </a:r>
            <a:endParaRPr lang="en-US" sz="2000" dirty="0"/>
          </a:p>
        </p:txBody>
      </p:sp>
      <p:sp>
        <p:nvSpPr>
          <p:cNvPr id="11" name="Text 5"/>
          <p:cNvSpPr/>
          <p:nvPr/>
        </p:nvSpPr>
        <p:spPr>
          <a:xfrm>
            <a:off x="1990368" y="6096714"/>
            <a:ext cx="2488168" cy="3109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3200" dirty="0">
                <a:solidFill>
                  <a:srgbClr val="504C49"/>
                </a:solidFill>
                <a:latin typeface="Platypi Medium" pitchFamily="34" charset="0"/>
                <a:ea typeface="Platypi Medium" pitchFamily="34" charset="-122"/>
                <a:cs typeface="Platypi Medium" pitchFamily="34" charset="-120"/>
              </a:rPr>
              <a:t>Игровое задание</a:t>
            </a:r>
            <a:endParaRPr lang="en-US" sz="3200" dirty="0"/>
          </a:p>
        </p:txBody>
      </p:sp>
      <p:sp>
        <p:nvSpPr>
          <p:cNvPr id="12" name="Text 6"/>
          <p:cNvSpPr/>
          <p:nvPr/>
        </p:nvSpPr>
        <p:spPr>
          <a:xfrm>
            <a:off x="1990368" y="6527125"/>
            <a:ext cx="9696416" cy="9554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04C49"/>
                </a:solidFill>
                <a:latin typeface="Source Serif Pro" pitchFamily="34" charset="0"/>
                <a:ea typeface="Source Serif Pro" pitchFamily="34" charset="-122"/>
                <a:cs typeface="Source Serif Pro" pitchFamily="34" charset="-120"/>
              </a:rPr>
              <a:t>Использование игровых технологий для развития коммуникативных навыков, творческого мышления и командного духа.</a:t>
            </a:r>
            <a:endParaRPr lang="en-US" sz="2000" dirty="0"/>
          </a:p>
        </p:txBody>
      </p:sp>
      <p:pic>
        <p:nvPicPr>
          <p:cNvPr id="13" name="Image 1" descr="preencoded.png">
            <a:extLst>
              <a:ext uri="{FF2B5EF4-FFF2-40B4-BE49-F238E27FC236}">
                <a16:creationId xmlns:a16="http://schemas.microsoft.com/office/drawing/2014/main" id="{BC9A387E-2BD9-73F4-3A5F-2DF637F47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635" y="2480428"/>
            <a:ext cx="1019890" cy="1631733"/>
          </a:xfrm>
          <a:prstGeom prst="rect">
            <a:avLst/>
          </a:prstGeom>
        </p:spPr>
      </p:pic>
      <p:pic>
        <p:nvPicPr>
          <p:cNvPr id="14" name="Image 2" descr="preencoded.png">
            <a:extLst>
              <a:ext uri="{FF2B5EF4-FFF2-40B4-BE49-F238E27FC236}">
                <a16:creationId xmlns:a16="http://schemas.microsoft.com/office/drawing/2014/main" id="{B21D8FCE-F8B2-3D5B-DEE0-99FBA4C9C6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023" y="4300540"/>
            <a:ext cx="1019890" cy="1631733"/>
          </a:xfrm>
          <a:prstGeom prst="rect">
            <a:avLst/>
          </a:prstGeom>
        </p:spPr>
      </p:pic>
      <p:pic>
        <p:nvPicPr>
          <p:cNvPr id="15" name="Image 3" descr="preencoded.png">
            <a:extLst>
              <a:ext uri="{FF2B5EF4-FFF2-40B4-BE49-F238E27FC236}">
                <a16:creationId xmlns:a16="http://schemas.microsoft.com/office/drawing/2014/main" id="{07518940-F242-3C56-1677-D8A770DF23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023" y="6096714"/>
            <a:ext cx="1019890" cy="182809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448</Words>
  <Application>Microsoft Office PowerPoint</Application>
  <PresentationFormat>Произвольный</PresentationFormat>
  <Paragraphs>88</Paragraphs>
  <Slides>9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9" baseType="lpstr">
      <vt:lpstr>Bitter Medium</vt:lpstr>
      <vt:lpstr>Open Sans Medium</vt:lpstr>
      <vt:lpstr>DM Sans</vt:lpstr>
      <vt:lpstr>Platypi Medium</vt:lpstr>
      <vt:lpstr>Open Sans</vt:lpstr>
      <vt:lpstr>Open Sans Bold</vt:lpstr>
      <vt:lpstr>PT Serif</vt:lpstr>
      <vt:lpstr>Arial</vt:lpstr>
      <vt:lpstr>Source Serif Pro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София Щедренко</cp:lastModifiedBy>
  <cp:revision>2</cp:revision>
  <dcterms:created xsi:type="dcterms:W3CDTF">2025-01-29T16:43:09Z</dcterms:created>
  <dcterms:modified xsi:type="dcterms:W3CDTF">2025-01-29T18:26:14Z</dcterms:modified>
</cp:coreProperties>
</file>