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9" r:id="rId1"/>
  </p:sldMasterIdLst>
  <p:notesMasterIdLst>
    <p:notesMasterId r:id="rId18"/>
  </p:notesMasterIdLst>
  <p:sldIdLst>
    <p:sldId id="256" r:id="rId2"/>
    <p:sldId id="257" r:id="rId3"/>
    <p:sldId id="258" r:id="rId4"/>
    <p:sldId id="272" r:id="rId5"/>
    <p:sldId id="273" r:id="rId6"/>
    <p:sldId id="274" r:id="rId7"/>
    <p:sldId id="259" r:id="rId8"/>
    <p:sldId id="265" r:id="rId9"/>
    <p:sldId id="266" r:id="rId10"/>
    <p:sldId id="267" r:id="rId11"/>
    <p:sldId id="268" r:id="rId12"/>
    <p:sldId id="278" r:id="rId13"/>
    <p:sldId id="279" r:id="rId14"/>
    <p:sldId id="277" r:id="rId15"/>
    <p:sldId id="263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Усольцева" initials="У" lastIdx="0" clrIdx="0">
    <p:extLst>
      <p:ext uri="{19B8F6BF-5375-455C-9EA6-DF929625EA0E}">
        <p15:presenceInfo xmlns:p15="http://schemas.microsoft.com/office/powerpoint/2012/main" userId="Усольцев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600"/>
    <a:srgbClr val="8CB9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32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417309598674457E-2"/>
          <c:y val="8.8353413654618476E-2"/>
          <c:w val="0.94414917529083275"/>
          <c:h val="0.766449946768702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декабрь 2023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>
              <a:bevelT w="508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ВСЕГО</c:v>
                </c:pt>
                <c:pt idx="1">
                  <c:v>минимальный</c:v>
                </c:pt>
                <c:pt idx="2">
                  <c:v>базовый</c:v>
                </c:pt>
                <c:pt idx="3">
                  <c:v>повышенный</c:v>
                </c:pt>
                <c:pt idx="4">
                  <c:v>творческий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3524</c:v>
                </c:pt>
                <c:pt idx="1">
                  <c:v>101</c:v>
                </c:pt>
                <c:pt idx="2">
                  <c:v>2898</c:v>
                </c:pt>
                <c:pt idx="3">
                  <c:v>482</c:v>
                </c:pt>
                <c:pt idx="4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8F-4FF7-8324-F97E9447A41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декабрь 2024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>
              <a:bevelT w="508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ВСЕГО</c:v>
                </c:pt>
                <c:pt idx="1">
                  <c:v>минимальный</c:v>
                </c:pt>
                <c:pt idx="2">
                  <c:v>базовый</c:v>
                </c:pt>
                <c:pt idx="3">
                  <c:v>повышенный</c:v>
                </c:pt>
                <c:pt idx="4">
                  <c:v>творческий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3784</c:v>
                </c:pt>
                <c:pt idx="1">
                  <c:v>83</c:v>
                </c:pt>
                <c:pt idx="2">
                  <c:v>3099</c:v>
                </c:pt>
                <c:pt idx="3">
                  <c:v>537</c:v>
                </c:pt>
                <c:pt idx="4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8F-4FF7-8324-F97E9447A41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930332463"/>
        <c:axId val="1930334959"/>
      </c:barChart>
      <c:catAx>
        <c:axId val="1930332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30334959"/>
        <c:crosses val="autoZero"/>
        <c:auto val="1"/>
        <c:lblAlgn val="ctr"/>
        <c:lblOffset val="100"/>
        <c:noMultiLvlLbl val="0"/>
      </c:catAx>
      <c:valAx>
        <c:axId val="1930334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303324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/>
              <a:t>2023</a:t>
            </a:r>
            <a:endParaRPr lang="ru-RU" sz="28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28E-432B-B057-C23F0C4B900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28E-432B-B057-C23F0C4B900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28E-432B-B057-C23F0C4B900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28E-432B-B057-C23F0C4B900D}"/>
              </c:ext>
            </c:extLst>
          </c:dPt>
          <c:cat>
            <c:strRef>
              <c:f>Лист1!$A$2:$A$5</c:f>
              <c:strCache>
                <c:ptCount val="4"/>
                <c:pt idx="0">
                  <c:v>минимальный</c:v>
                </c:pt>
                <c:pt idx="1">
                  <c:v>базовый </c:v>
                </c:pt>
                <c:pt idx="2">
                  <c:v>повышенный</c:v>
                </c:pt>
                <c:pt idx="3">
                  <c:v>творческий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2.9</c:v>
                </c:pt>
                <c:pt idx="1">
                  <c:v>82.2</c:v>
                </c:pt>
                <c:pt idx="2">
                  <c:v>13.7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28E-432B-B057-C23F0C4B90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/>
              <a:t>2024</a:t>
            </a:r>
            <a:endParaRPr lang="ru-RU" sz="28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550-49B7-B1E5-C675E9CB23B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550-49B7-B1E5-C675E9CB23B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550-49B7-B1E5-C675E9CB23B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550-49B7-B1E5-C675E9CB23B5}"/>
              </c:ext>
            </c:extLst>
          </c:dPt>
          <c:cat>
            <c:strRef>
              <c:f>Лист1!$A$2:$A$5</c:f>
              <c:strCache>
                <c:ptCount val="4"/>
                <c:pt idx="0">
                  <c:v>минимальный</c:v>
                </c:pt>
                <c:pt idx="1">
                  <c:v>базовый </c:v>
                </c:pt>
                <c:pt idx="2">
                  <c:v>повышенный</c:v>
                </c:pt>
                <c:pt idx="3">
                  <c:v>творческий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81.900000000000006</c:v>
                </c:pt>
                <c:pt idx="2">
                  <c:v>14.2</c:v>
                </c:pt>
                <c:pt idx="3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550-49B7-B1E5-C675E9CB2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E391F-3C4E-41D9-B928-A43EE34ECB0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A6F5BC-409B-4884-8945-F2D901D1C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004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0075F-DD1B-4E63-8802-B4EF3D0690C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47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674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382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879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7683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297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065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6256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095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610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304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156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664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231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12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561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302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03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6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8123F-2AF9-475B-8DC2-C75D18B0E8F7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D086F-85E1-4D03-91C9-58A77FD9E6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59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67755" y="310385"/>
            <a:ext cx="5862271" cy="1017916"/>
          </a:xfrm>
        </p:spPr>
        <p:txBody>
          <a:bodyPr anchor="ctr" anchorCtr="0">
            <a:normAutofit/>
          </a:bodyPr>
          <a:lstStyle/>
          <a:p>
            <a:pPr lvl="0" algn="r">
              <a:spcBef>
                <a:spcPts val="1000"/>
              </a:spcBef>
            </a:pPr>
            <a:r>
              <a:rPr lang="ru-RU" sz="3600" cap="none" dirty="0">
                <a:solidFill>
                  <a:schemeClr val="bg2">
                    <a:lumMod val="25000"/>
                  </a:schemeClr>
                </a:solidFill>
                <a:ea typeface="+mn-ea"/>
                <a:cs typeface="+mn-cs"/>
              </a:rPr>
              <a:t>ДДТ им. В. Дубинина</a:t>
            </a:r>
            <a:endParaRPr lang="ru-RU" sz="4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00076" y="1406769"/>
            <a:ext cx="11029950" cy="4133419"/>
          </a:xfrm>
        </p:spPr>
        <p:txBody>
          <a:bodyPr anchor="ctr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900" cap="all" dirty="0">
                <a:solidFill>
                  <a:schemeClr val="bg2">
                    <a:lumMod val="25000"/>
                  </a:schemeClr>
                </a:solidFill>
                <a:ea typeface="+mj-ea"/>
                <a:cs typeface="+mj-cs"/>
              </a:rPr>
              <a:t>Система промежуточной </a:t>
            </a:r>
            <a:r>
              <a:rPr lang="ru-RU" sz="3900" cap="all" dirty="0" smtClean="0">
                <a:solidFill>
                  <a:schemeClr val="bg2">
                    <a:lumMod val="25000"/>
                  </a:schemeClr>
                </a:solidFill>
                <a:ea typeface="+mj-ea"/>
                <a:cs typeface="+mj-cs"/>
              </a:rPr>
              <a:t>аттестации </a:t>
            </a:r>
            <a:r>
              <a:rPr lang="ru-RU" sz="3900" cap="all" dirty="0">
                <a:solidFill>
                  <a:schemeClr val="bg2">
                    <a:lumMod val="25000"/>
                  </a:schemeClr>
                </a:solidFill>
                <a:ea typeface="+mj-ea"/>
                <a:cs typeface="+mj-cs"/>
              </a:rPr>
              <a:t>как механизм отслеживания результатов выполнения </a:t>
            </a:r>
            <a:r>
              <a:rPr lang="ru-RU" sz="3900" cap="all" dirty="0" smtClean="0">
                <a:solidFill>
                  <a:schemeClr val="bg2">
                    <a:lumMod val="25000"/>
                  </a:schemeClr>
                </a:solidFill>
                <a:ea typeface="+mj-ea"/>
                <a:cs typeface="+mj-cs"/>
              </a:rPr>
              <a:t>ДООП</a:t>
            </a:r>
            <a:endParaRPr lang="ru-RU" sz="600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ru-RU" sz="19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ru-RU" sz="1900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           Усольцева Елена Евгеньевна</a:t>
            </a:r>
          </a:p>
        </p:txBody>
      </p:sp>
    </p:spTree>
    <p:extLst>
      <p:ext uri="{BB962C8B-B14F-4D97-AF65-F5344CB8AC3E}">
        <p14:creationId xmlns:p14="http://schemas.microsoft.com/office/powerpoint/2010/main" val="217104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5056188" y="376517"/>
            <a:ext cx="6490353" cy="913478"/>
          </a:xfrm>
        </p:spPr>
        <p:txBody>
          <a:bodyPr>
            <a:normAutofit/>
          </a:bodyPr>
          <a:lstStyle/>
          <a:p>
            <a:r>
              <a:rPr lang="ru-RU" sz="2800" dirty="0"/>
              <a:t>Система оценки выполнения образовательной программы </a:t>
            </a:r>
            <a:endParaRPr lang="ru-RU" sz="2400" dirty="0"/>
          </a:p>
        </p:txBody>
      </p:sp>
      <p:graphicFrame>
        <p:nvGraphicFramePr>
          <p:cNvPr id="25" name="Таблица 24">
            <a:extLst>
              <a:ext uri="{FF2B5EF4-FFF2-40B4-BE49-F238E27FC236}">
                <a16:creationId xmlns:a16="http://schemas.microsoft.com/office/drawing/2014/main" id="{59E65B48-EA21-4ECD-8070-21801EB42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312293"/>
              </p:ext>
            </p:extLst>
          </p:nvPr>
        </p:nvGraphicFramePr>
        <p:xfrm>
          <a:off x="358588" y="1452282"/>
          <a:ext cx="11421035" cy="4115723"/>
        </p:xfrm>
        <a:graphic>
          <a:graphicData uri="http://schemas.openxmlformats.org/drawingml/2006/table">
            <a:tbl>
              <a:tblPr firstRow="1" firstCol="1" bandRow="1"/>
              <a:tblGrid>
                <a:gridCol w="495727">
                  <a:extLst>
                    <a:ext uri="{9D8B030D-6E8A-4147-A177-3AD203B41FA5}">
                      <a16:colId xmlns:a16="http://schemas.microsoft.com/office/drawing/2014/main" val="693532184"/>
                    </a:ext>
                  </a:extLst>
                </a:gridCol>
                <a:gridCol w="1213791">
                  <a:extLst>
                    <a:ext uri="{9D8B030D-6E8A-4147-A177-3AD203B41FA5}">
                      <a16:colId xmlns:a16="http://schemas.microsoft.com/office/drawing/2014/main" val="521748533"/>
                    </a:ext>
                  </a:extLst>
                </a:gridCol>
                <a:gridCol w="688452">
                  <a:extLst>
                    <a:ext uri="{9D8B030D-6E8A-4147-A177-3AD203B41FA5}">
                      <a16:colId xmlns:a16="http://schemas.microsoft.com/office/drawing/2014/main" val="967261641"/>
                    </a:ext>
                  </a:extLst>
                </a:gridCol>
                <a:gridCol w="887345">
                  <a:extLst>
                    <a:ext uri="{9D8B030D-6E8A-4147-A177-3AD203B41FA5}">
                      <a16:colId xmlns:a16="http://schemas.microsoft.com/office/drawing/2014/main" val="1934699161"/>
                    </a:ext>
                  </a:extLst>
                </a:gridCol>
                <a:gridCol w="887345">
                  <a:extLst>
                    <a:ext uri="{9D8B030D-6E8A-4147-A177-3AD203B41FA5}">
                      <a16:colId xmlns:a16="http://schemas.microsoft.com/office/drawing/2014/main" val="1589229304"/>
                    </a:ext>
                  </a:extLst>
                </a:gridCol>
                <a:gridCol w="988007">
                  <a:extLst>
                    <a:ext uri="{9D8B030D-6E8A-4147-A177-3AD203B41FA5}">
                      <a16:colId xmlns:a16="http://schemas.microsoft.com/office/drawing/2014/main" val="2883914717"/>
                    </a:ext>
                  </a:extLst>
                </a:gridCol>
                <a:gridCol w="988007">
                  <a:extLst>
                    <a:ext uri="{9D8B030D-6E8A-4147-A177-3AD203B41FA5}">
                      <a16:colId xmlns:a16="http://schemas.microsoft.com/office/drawing/2014/main" val="3355900442"/>
                    </a:ext>
                  </a:extLst>
                </a:gridCol>
                <a:gridCol w="684643">
                  <a:extLst>
                    <a:ext uri="{9D8B030D-6E8A-4147-A177-3AD203B41FA5}">
                      <a16:colId xmlns:a16="http://schemas.microsoft.com/office/drawing/2014/main" val="3861761283"/>
                    </a:ext>
                  </a:extLst>
                </a:gridCol>
                <a:gridCol w="684643">
                  <a:extLst>
                    <a:ext uri="{9D8B030D-6E8A-4147-A177-3AD203B41FA5}">
                      <a16:colId xmlns:a16="http://schemas.microsoft.com/office/drawing/2014/main" val="2670321421"/>
                    </a:ext>
                  </a:extLst>
                </a:gridCol>
                <a:gridCol w="597769">
                  <a:extLst>
                    <a:ext uri="{9D8B030D-6E8A-4147-A177-3AD203B41FA5}">
                      <a16:colId xmlns:a16="http://schemas.microsoft.com/office/drawing/2014/main" val="3436793547"/>
                    </a:ext>
                  </a:extLst>
                </a:gridCol>
                <a:gridCol w="683952">
                  <a:extLst>
                    <a:ext uri="{9D8B030D-6E8A-4147-A177-3AD203B41FA5}">
                      <a16:colId xmlns:a16="http://schemas.microsoft.com/office/drawing/2014/main" val="3143651792"/>
                    </a:ext>
                  </a:extLst>
                </a:gridCol>
                <a:gridCol w="683952">
                  <a:extLst>
                    <a:ext uri="{9D8B030D-6E8A-4147-A177-3AD203B41FA5}">
                      <a16:colId xmlns:a16="http://schemas.microsoft.com/office/drawing/2014/main" val="1680811023"/>
                    </a:ext>
                  </a:extLst>
                </a:gridCol>
                <a:gridCol w="575705">
                  <a:extLst>
                    <a:ext uri="{9D8B030D-6E8A-4147-A177-3AD203B41FA5}">
                      <a16:colId xmlns:a16="http://schemas.microsoft.com/office/drawing/2014/main" val="1435559341"/>
                    </a:ext>
                  </a:extLst>
                </a:gridCol>
                <a:gridCol w="575705">
                  <a:extLst>
                    <a:ext uri="{9D8B030D-6E8A-4147-A177-3AD203B41FA5}">
                      <a16:colId xmlns:a16="http://schemas.microsoft.com/office/drawing/2014/main" val="2970775370"/>
                    </a:ext>
                  </a:extLst>
                </a:gridCol>
                <a:gridCol w="392996">
                  <a:extLst>
                    <a:ext uri="{9D8B030D-6E8A-4147-A177-3AD203B41FA5}">
                      <a16:colId xmlns:a16="http://schemas.microsoft.com/office/drawing/2014/main" val="1619217645"/>
                    </a:ext>
                  </a:extLst>
                </a:gridCol>
                <a:gridCol w="392996">
                  <a:extLst>
                    <a:ext uri="{9D8B030D-6E8A-4147-A177-3AD203B41FA5}">
                      <a16:colId xmlns:a16="http://schemas.microsoft.com/office/drawing/2014/main" val="2483359975"/>
                    </a:ext>
                  </a:extLst>
                </a:gridCol>
              </a:tblGrid>
              <a:tr h="25374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Критерии оценки </a:t>
                      </a:r>
                      <a:endParaRPr lang="ru-RU" sz="20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Теоретическая подготовка</a:t>
                      </a:r>
                      <a:endParaRPr lang="ru-RU" sz="18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Практические умения</a:t>
                      </a:r>
                      <a:endParaRPr lang="ru-RU" sz="18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Личностные результаты</a:t>
                      </a:r>
                      <a:endParaRPr lang="ru-RU" sz="18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Общее количество баллов</a:t>
                      </a:r>
                      <a:endParaRPr lang="ru-RU" sz="16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Уровень освоения программы</a:t>
                      </a:r>
                      <a:endParaRPr lang="ru-RU" sz="16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497391"/>
                  </a:ext>
                </a:extLst>
              </a:tr>
              <a:tr h="25508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Имеет представления о новинках фототехники и программного обеспечения 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Владеет знаниями об истории фотоискусства, современных отечественных и зарубежных фотохудожниках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Владеет особыми приёмами, техникой съёмки для создания творческих фоторабот (</a:t>
                      </a:r>
                      <a:r>
                        <a:rPr lang="ru-RU" sz="1000" b="0" i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фризлайт</a:t>
                      </a:r>
                      <a:r>
                        <a:rPr lang="ru-RU" sz="1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световая кисть, двойная экспозиция и </a:t>
                      </a:r>
                      <a:r>
                        <a:rPr lang="ru-RU" sz="1000" b="0" i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др</a:t>
                      </a:r>
                      <a:r>
                        <a:rPr lang="ru-RU" sz="1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0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Грамото</a:t>
                      </a:r>
                      <a:r>
                        <a:rPr lang="ru-RU" sz="1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уверенно обращается с фототехникой и фотооборудованием. Знает все настроек и назначение </a:t>
                      </a:r>
                      <a:endParaRPr lang="ru-RU" sz="10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Проявляет активность в работе над КТП «НАЧАЛО». Осуществляет сбор информации, оформляет презентацию, осуществляет фотосъёмку 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Грамотно проводит репортажную съемку, умеет применить накопленный опыт и знания в данной области</a:t>
                      </a:r>
                      <a:endParaRPr lang="ru-RU" sz="10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Создание фотофильма. Самостоятельный выбор темы, проведение съёмки, монтаж фильма.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Уверенно владеет техникой обработки фотоснимков в Photoshop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Проявляет индивидуальную манеру изображения и вырабатывает свой стиль 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Устойчивая мотивация к самостоятельной фотографической деятельности и творческому самовыражению</a:t>
                      </a:r>
                      <a:endParaRPr lang="ru-RU" sz="10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Анализирует и критически относится к выполненной работе</a:t>
                      </a:r>
                      <a:endParaRPr lang="ru-RU" sz="10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Умеет владеть сложной ситуацией, ведёт дискуссию и отстаивает свое мнение</a:t>
                      </a:r>
                      <a:endParaRPr lang="ru-RU" sz="10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839076"/>
                  </a:ext>
                </a:extLst>
              </a:tr>
              <a:tr h="9758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Формы аттестации</a:t>
                      </a:r>
                      <a:endParaRPr lang="ru-RU" sz="18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Опрос</a:t>
                      </a:r>
                      <a:endParaRPr lang="ru-RU" sz="10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Презентация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Портфолио 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Тест</a:t>
                      </a:r>
                      <a:endParaRPr lang="ru-RU" sz="10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Презентация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Портфолио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Презентация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Контрольное задание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Наблюдение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Наблюдение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Наблюдение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0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Наблюдение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693213"/>
                  </a:ext>
                </a:extLst>
              </a:tr>
              <a:tr h="314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 учащихся</a:t>
                      </a:r>
                      <a:endParaRPr lang="ru-RU" sz="14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6" marR="579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075866"/>
                  </a:ext>
                </a:extLst>
              </a:tr>
            </a:tbl>
          </a:graphicData>
        </a:graphic>
      </p:graphicFrame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63B1A3B-FC06-4465-8073-20F5331864A2}"/>
              </a:ext>
            </a:extLst>
          </p:cNvPr>
          <p:cNvSpPr/>
          <p:nvPr/>
        </p:nvSpPr>
        <p:spPr>
          <a:xfrm>
            <a:off x="555811" y="5737412"/>
            <a:ext cx="112238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Результаты выполнения программы оцениваются по каждому критерию по трёхбалльной системе 0, 1, 2.</a:t>
            </a:r>
            <a:endParaRPr lang="ru-RU" sz="1200" b="1" i="1" dirty="0">
              <a:solidFill>
                <a:srgbClr val="000000"/>
              </a:solidFill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Уровень освоения программного материала определяется по общему количеству баллов:</a:t>
            </a:r>
            <a:endParaRPr lang="ru-RU" sz="1200" b="1" i="1" dirty="0">
              <a:solidFill>
                <a:srgbClr val="000000"/>
              </a:solidFill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Минимальный – 0-9, Базовый – 10-16, Повышенный – 17-20, Творческий – 21-24.</a:t>
            </a:r>
            <a:endParaRPr lang="ru-RU" sz="1100" b="1" i="1" dirty="0">
              <a:solidFill>
                <a:srgbClr val="000000"/>
              </a:solidFill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538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7247" y="788895"/>
            <a:ext cx="7960339" cy="645458"/>
          </a:xfrm>
        </p:spPr>
        <p:txBody>
          <a:bodyPr>
            <a:normAutofit/>
          </a:bodyPr>
          <a:lstStyle/>
          <a:p>
            <a:r>
              <a:rPr lang="ru-RU" sz="3600" dirty="0"/>
              <a:t>Ведомость по аттестации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6115EDA-8C9D-4DB1-B710-AA280D8303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1112184"/>
              </p:ext>
            </p:extLst>
          </p:nvPr>
        </p:nvGraphicFramePr>
        <p:xfrm>
          <a:off x="385642" y="1577788"/>
          <a:ext cx="11420715" cy="4920594"/>
        </p:xfrm>
        <a:graphic>
          <a:graphicData uri="http://schemas.openxmlformats.org/drawingml/2006/table">
            <a:tbl>
              <a:tblPr/>
              <a:tblGrid>
                <a:gridCol w="445125">
                  <a:extLst>
                    <a:ext uri="{9D8B030D-6E8A-4147-A177-3AD203B41FA5}">
                      <a16:colId xmlns:a16="http://schemas.microsoft.com/office/drawing/2014/main" val="1358428236"/>
                    </a:ext>
                  </a:extLst>
                </a:gridCol>
                <a:gridCol w="1879412">
                  <a:extLst>
                    <a:ext uri="{9D8B030D-6E8A-4147-A177-3AD203B41FA5}">
                      <a16:colId xmlns:a16="http://schemas.microsoft.com/office/drawing/2014/main" val="1934352746"/>
                    </a:ext>
                  </a:extLst>
                </a:gridCol>
                <a:gridCol w="1467260">
                  <a:extLst>
                    <a:ext uri="{9D8B030D-6E8A-4147-A177-3AD203B41FA5}">
                      <a16:colId xmlns:a16="http://schemas.microsoft.com/office/drawing/2014/main" val="3537135382"/>
                    </a:ext>
                  </a:extLst>
                </a:gridCol>
                <a:gridCol w="857275">
                  <a:extLst>
                    <a:ext uri="{9D8B030D-6E8A-4147-A177-3AD203B41FA5}">
                      <a16:colId xmlns:a16="http://schemas.microsoft.com/office/drawing/2014/main" val="3521304971"/>
                    </a:ext>
                  </a:extLst>
                </a:gridCol>
                <a:gridCol w="989163">
                  <a:extLst>
                    <a:ext uri="{9D8B030D-6E8A-4147-A177-3AD203B41FA5}">
                      <a16:colId xmlns:a16="http://schemas.microsoft.com/office/drawing/2014/main" val="3192779921"/>
                    </a:ext>
                  </a:extLst>
                </a:gridCol>
                <a:gridCol w="989163">
                  <a:extLst>
                    <a:ext uri="{9D8B030D-6E8A-4147-A177-3AD203B41FA5}">
                      <a16:colId xmlns:a16="http://schemas.microsoft.com/office/drawing/2014/main" val="3146607087"/>
                    </a:ext>
                  </a:extLst>
                </a:gridCol>
                <a:gridCol w="333842">
                  <a:extLst>
                    <a:ext uri="{9D8B030D-6E8A-4147-A177-3AD203B41FA5}">
                      <a16:colId xmlns:a16="http://schemas.microsoft.com/office/drawing/2014/main" val="3574791824"/>
                    </a:ext>
                  </a:extLst>
                </a:gridCol>
                <a:gridCol w="395666">
                  <a:extLst>
                    <a:ext uri="{9D8B030D-6E8A-4147-A177-3AD203B41FA5}">
                      <a16:colId xmlns:a16="http://schemas.microsoft.com/office/drawing/2014/main" val="1339457468"/>
                    </a:ext>
                  </a:extLst>
                </a:gridCol>
                <a:gridCol w="333842">
                  <a:extLst>
                    <a:ext uri="{9D8B030D-6E8A-4147-A177-3AD203B41FA5}">
                      <a16:colId xmlns:a16="http://schemas.microsoft.com/office/drawing/2014/main" val="1577204039"/>
                    </a:ext>
                  </a:extLst>
                </a:gridCol>
                <a:gridCol w="333842">
                  <a:extLst>
                    <a:ext uri="{9D8B030D-6E8A-4147-A177-3AD203B41FA5}">
                      <a16:colId xmlns:a16="http://schemas.microsoft.com/office/drawing/2014/main" val="3046981019"/>
                    </a:ext>
                  </a:extLst>
                </a:gridCol>
                <a:gridCol w="1071594">
                  <a:extLst>
                    <a:ext uri="{9D8B030D-6E8A-4147-A177-3AD203B41FA5}">
                      <a16:colId xmlns:a16="http://schemas.microsoft.com/office/drawing/2014/main" val="775717979"/>
                    </a:ext>
                  </a:extLst>
                </a:gridCol>
                <a:gridCol w="989163">
                  <a:extLst>
                    <a:ext uri="{9D8B030D-6E8A-4147-A177-3AD203B41FA5}">
                      <a16:colId xmlns:a16="http://schemas.microsoft.com/office/drawing/2014/main" val="702407856"/>
                    </a:ext>
                  </a:extLst>
                </a:gridCol>
                <a:gridCol w="333842">
                  <a:extLst>
                    <a:ext uri="{9D8B030D-6E8A-4147-A177-3AD203B41FA5}">
                      <a16:colId xmlns:a16="http://schemas.microsoft.com/office/drawing/2014/main" val="3958160846"/>
                    </a:ext>
                  </a:extLst>
                </a:gridCol>
                <a:gridCol w="333842">
                  <a:extLst>
                    <a:ext uri="{9D8B030D-6E8A-4147-A177-3AD203B41FA5}">
                      <a16:colId xmlns:a16="http://schemas.microsoft.com/office/drawing/2014/main" val="2702587501"/>
                    </a:ext>
                  </a:extLst>
                </a:gridCol>
                <a:gridCol w="333842">
                  <a:extLst>
                    <a:ext uri="{9D8B030D-6E8A-4147-A177-3AD203B41FA5}">
                      <a16:colId xmlns:a16="http://schemas.microsoft.com/office/drawing/2014/main" val="3384776815"/>
                    </a:ext>
                  </a:extLst>
                </a:gridCol>
                <a:gridCol w="333842">
                  <a:extLst>
                    <a:ext uri="{9D8B030D-6E8A-4147-A177-3AD203B41FA5}">
                      <a16:colId xmlns:a16="http://schemas.microsoft.com/office/drawing/2014/main" val="602469698"/>
                    </a:ext>
                  </a:extLst>
                </a:gridCol>
              </a:tblGrid>
              <a:tr h="148612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Ведомость по аттестации учащихся творческого объединения "Резьба по дереву "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562107"/>
                  </a:ext>
                </a:extLst>
              </a:tr>
              <a:tr h="148612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 2017-2018 учебный год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70712"/>
                  </a:ext>
                </a:extLst>
              </a:tr>
              <a:tr h="161395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Педагог: </a:t>
                      </a:r>
                    </a:p>
                  </a:txBody>
                  <a:tcPr marL="6365" marR="6365" marT="6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1118540"/>
                  </a:ext>
                </a:extLst>
              </a:tr>
              <a:tr h="16139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 </a:t>
                      </a:r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полугодие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 </a:t>
                      </a:r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полугодие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649922"/>
                  </a:ext>
                </a:extLst>
              </a:tr>
              <a:tr h="4953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№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Фамилия ребенка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Имя ребенка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Год обучения ребенка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Дата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Форма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Дата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Форма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368498"/>
                  </a:ext>
                </a:extLst>
              </a:tr>
              <a:tr h="16778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№1 Программа рассчитана на 3 года</a:t>
                      </a:r>
                    </a:p>
                  </a:txBody>
                  <a:tcPr marL="6365" marR="6365" marT="6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18.12.2017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зачет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26.04.2018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зачет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816620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Фамилия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Имя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02999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192489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271977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389284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386536"/>
                  </a:ext>
                </a:extLst>
              </a:tr>
              <a:tr h="17577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524900"/>
                  </a:ext>
                </a:extLst>
              </a:tr>
              <a:tr h="175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Всего: 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Всего: 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644611"/>
                  </a:ext>
                </a:extLst>
              </a:tr>
              <a:tr h="16778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Группа №2 Программа рассчитана на 3 года</a:t>
                      </a:r>
                    </a:p>
                  </a:txBody>
                  <a:tcPr marL="6365" marR="6365" marT="6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22.12.2017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зачет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27.04.2018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зачет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3546192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Фамилия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Имя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4648623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121397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550053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978460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344455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9237663"/>
                  </a:ext>
                </a:extLst>
              </a:tr>
              <a:tr h="175778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372732"/>
                  </a:ext>
                </a:extLst>
              </a:tr>
              <a:tr h="175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Всего: 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Всего: </a:t>
                      </a:r>
                    </a:p>
                  </a:txBody>
                  <a:tcPr marL="6365" marR="6365" marT="636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4373241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8186569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796662"/>
                  </a:ext>
                </a:extLst>
              </a:tr>
              <a:tr h="167788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5" marR="6365" marT="636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65" marR="6365" marT="63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8661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5884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6729" y="526942"/>
            <a:ext cx="8490857" cy="1735811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анализ </a:t>
            </a:r>
            <a:r>
              <a:rPr lang="ru-RU" sz="2800" b="1" dirty="0" smtClean="0"/>
              <a:t>результатов </a:t>
            </a:r>
            <a:r>
              <a:rPr lang="ru-RU" sz="2800" b="1" dirty="0"/>
              <a:t>освоения ДООП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685800" y="2599202"/>
          <a:ext cx="11021786" cy="30487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2540">
                  <a:extLst>
                    <a:ext uri="{9D8B030D-6E8A-4147-A177-3AD203B41FA5}">
                      <a16:colId xmlns:a16="http://schemas.microsoft.com/office/drawing/2014/main" val="795097841"/>
                    </a:ext>
                  </a:extLst>
                </a:gridCol>
                <a:gridCol w="2302540">
                  <a:extLst>
                    <a:ext uri="{9D8B030D-6E8A-4147-A177-3AD203B41FA5}">
                      <a16:colId xmlns:a16="http://schemas.microsoft.com/office/drawing/2014/main" val="1827808617"/>
                    </a:ext>
                  </a:extLst>
                </a:gridCol>
                <a:gridCol w="2138902">
                  <a:extLst>
                    <a:ext uri="{9D8B030D-6E8A-4147-A177-3AD203B41FA5}">
                      <a16:colId xmlns:a16="http://schemas.microsoft.com/office/drawing/2014/main" val="1053509509"/>
                    </a:ext>
                  </a:extLst>
                </a:gridCol>
                <a:gridCol w="2138902">
                  <a:extLst>
                    <a:ext uri="{9D8B030D-6E8A-4147-A177-3AD203B41FA5}">
                      <a16:colId xmlns:a16="http://schemas.microsoft.com/office/drawing/2014/main" val="2564214924"/>
                    </a:ext>
                  </a:extLst>
                </a:gridCol>
                <a:gridCol w="2138902">
                  <a:extLst>
                    <a:ext uri="{9D8B030D-6E8A-4147-A177-3AD203B41FA5}">
                      <a16:colId xmlns:a16="http://schemas.microsoft.com/office/drawing/2014/main" val="284579799"/>
                    </a:ext>
                  </a:extLst>
                </a:gridCol>
              </a:tblGrid>
              <a:tr h="72406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Всего аттестованных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Уровень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789727"/>
                  </a:ext>
                </a:extLst>
              </a:tr>
              <a:tr h="5962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минимальный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базовый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повышенный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творческий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73510884"/>
                  </a:ext>
                </a:extLst>
              </a:tr>
              <a:tr h="9004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3784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83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3099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537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65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3329913"/>
                  </a:ext>
                </a:extLst>
              </a:tr>
              <a:tr h="8280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2000" dirty="0" smtClean="0">
                          <a:effectLst/>
                        </a:rPr>
                        <a:t>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2,2 %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81,9 %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14,2 %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1,7 %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7198310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117102" y="1832654"/>
            <a:ext cx="25847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Декабрь 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 flipV="1">
            <a:off x="685800" y="-1255363"/>
            <a:ext cx="10820400" cy="10228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6392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4401519" y="316089"/>
            <a:ext cx="7423687" cy="1501422"/>
          </a:xfrm>
        </p:spPr>
        <p:txBody>
          <a:bodyPr>
            <a:normAutofit/>
          </a:bodyPr>
          <a:lstStyle/>
          <a:p>
            <a:r>
              <a:rPr lang="ru-RU" sz="2400" b="1" dirty="0"/>
              <a:t>Сравнительный анализ промежуточных результатов освоения ДООП</a:t>
            </a:r>
            <a:endParaRPr lang="ru-RU" sz="2400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D09C130A-0D04-402C-BA0B-E65E188465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13703" y="7767082"/>
            <a:ext cx="5431195" cy="378299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050" dirty="0"/>
          </a:p>
          <a:p>
            <a:pPr marL="0" indent="0">
              <a:buNone/>
            </a:pPr>
            <a:endParaRPr lang="ru-RU" sz="1050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292B91EC-D07C-4087-A080-05BCE112B7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9468" y="2399924"/>
            <a:ext cx="5334000" cy="377251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8" name="Диаграмма 7"/>
          <p:cNvGraphicFramePr/>
          <p:nvPr>
            <p:extLst/>
          </p:nvPr>
        </p:nvGraphicFramePr>
        <p:xfrm>
          <a:off x="438545" y="1305247"/>
          <a:ext cx="10569845" cy="5359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86786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02462" y="552246"/>
            <a:ext cx="7203233" cy="935591"/>
          </a:xfrm>
        </p:spPr>
        <p:txBody>
          <a:bodyPr>
            <a:normAutofit/>
          </a:bodyPr>
          <a:lstStyle/>
          <a:p>
            <a:r>
              <a:rPr lang="ru-RU" sz="2400" b="1" smtClean="0"/>
              <a:t>Итоги  аттестации (%)</a:t>
            </a:r>
            <a:endParaRPr lang="ru-RU" sz="2400" b="1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64271143"/>
              </p:ext>
            </p:extLst>
          </p:nvPr>
        </p:nvGraphicFramePr>
        <p:xfrm>
          <a:off x="749085" y="1689315"/>
          <a:ext cx="4675322" cy="5036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486718074"/>
              </p:ext>
            </p:extLst>
          </p:nvPr>
        </p:nvGraphicFramePr>
        <p:xfrm>
          <a:off x="6019799" y="1689314"/>
          <a:ext cx="5486400" cy="5036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08375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5723468" y="316089"/>
            <a:ext cx="4978400" cy="1501422"/>
          </a:xfrm>
        </p:spPr>
        <p:txBody>
          <a:bodyPr>
            <a:normAutofit/>
          </a:bodyPr>
          <a:lstStyle/>
          <a:p>
            <a:r>
              <a:rPr lang="ru-RU" sz="2800" dirty="0"/>
              <a:t>Итоговые документы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669980-1E3D-4E09-9A97-AEA2BA05A7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62" y="1837358"/>
            <a:ext cx="5466673" cy="37725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1EF074-1B07-423D-9EF0-BB69C7C1FD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833875"/>
            <a:ext cx="5334000" cy="3772514"/>
          </a:xfrm>
          <a:prstGeom prst="rect">
            <a:avLst/>
          </a:prstGeom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D09C130A-0D04-402C-BA0B-E65E188465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1562" y="1846730"/>
            <a:ext cx="5431195" cy="378299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050" dirty="0"/>
          </a:p>
          <a:p>
            <a:pPr marL="0" indent="0">
              <a:buNone/>
            </a:pPr>
            <a:endParaRPr lang="ru-RU" sz="1050" dirty="0"/>
          </a:p>
          <a:p>
            <a:pPr marL="0" indent="0">
              <a:buNone/>
            </a:pPr>
            <a:endParaRPr lang="ru-RU" sz="1050" dirty="0"/>
          </a:p>
          <a:p>
            <a:pPr marL="0" indent="0">
              <a:buNone/>
            </a:pPr>
            <a:endParaRPr lang="ru-RU" sz="1050" dirty="0"/>
          </a:p>
          <a:p>
            <a:pPr marL="0" indent="0">
              <a:buNone/>
            </a:pPr>
            <a:endParaRPr lang="ru-RU" sz="1050" dirty="0"/>
          </a:p>
          <a:p>
            <a:pPr marL="0" indent="0">
              <a:buNone/>
            </a:pPr>
            <a:endParaRPr lang="ru-RU" sz="1000" dirty="0"/>
          </a:p>
          <a:p>
            <a:pPr marL="0" indent="0">
              <a:buNone/>
            </a:pPr>
            <a:r>
              <a:rPr lang="ru-RU" sz="1000" dirty="0"/>
              <a:t>                                    ______________________________________</a:t>
            </a:r>
          </a:p>
          <a:p>
            <a:pPr marL="0" indent="0">
              <a:buNone/>
            </a:pPr>
            <a:r>
              <a:rPr lang="ru-RU" sz="1000" dirty="0"/>
              <a:t>               в _____году поступил в Центр развития дошкольников «Тимошка»</a:t>
            </a:r>
          </a:p>
          <a:p>
            <a:pPr marL="0" indent="0">
              <a:buNone/>
            </a:pPr>
            <a:r>
              <a:rPr lang="ru-RU" sz="1000" dirty="0"/>
              <a:t>                  и в _____ году успешно окончил(а) обучение по программе</a:t>
            </a:r>
          </a:p>
          <a:p>
            <a:pPr marL="0" indent="0">
              <a:buNone/>
            </a:pPr>
            <a:r>
              <a:rPr lang="ru-RU" sz="1000" dirty="0"/>
              <a:t>                                                     «Растём и развиваемся»</a:t>
            </a:r>
          </a:p>
          <a:p>
            <a:pPr marL="0" indent="0">
              <a:buNone/>
            </a:pPr>
            <a:endParaRPr lang="ru-RU" sz="1000" dirty="0"/>
          </a:p>
          <a:p>
            <a:pPr marL="0" indent="0">
              <a:buNone/>
            </a:pPr>
            <a:r>
              <a:rPr lang="ru-RU" sz="1000" dirty="0"/>
              <a:t>                                              Директор</a:t>
            </a:r>
          </a:p>
          <a:p>
            <a:pPr marL="0" indent="0">
              <a:buNone/>
            </a:pPr>
            <a:r>
              <a:rPr lang="ru-RU" sz="1000" dirty="0"/>
              <a:t>                                                                                                             </a:t>
            </a:r>
            <a:r>
              <a:rPr lang="ru-RU" sz="800" dirty="0"/>
              <a:t>Рег. № ______</a:t>
            </a:r>
            <a:endParaRPr lang="ru-RU" sz="1000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292B91EC-D07C-4087-A080-05BCE112B7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2833876"/>
            <a:ext cx="5334000" cy="377251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800" dirty="0"/>
              <a:t>      </a:t>
            </a:r>
            <a:r>
              <a:rPr lang="ru-RU" sz="1050" dirty="0"/>
              <a:t>                        ___________________________________________</a:t>
            </a:r>
          </a:p>
          <a:p>
            <a:pPr marL="0" indent="0">
              <a:buNone/>
            </a:pPr>
            <a:r>
              <a:rPr lang="ru-RU" sz="1050" dirty="0"/>
              <a:t>                 в _____ году поступил в ____________________________________</a:t>
            </a:r>
          </a:p>
          <a:p>
            <a:pPr marL="0" indent="0">
              <a:buNone/>
            </a:pPr>
            <a:r>
              <a:rPr lang="ru-RU" sz="1050" dirty="0"/>
              <a:t>                и в _____ году успешно окончил(а) обучение по программе</a:t>
            </a:r>
          </a:p>
          <a:p>
            <a:pPr marL="0" indent="0">
              <a:buNone/>
            </a:pPr>
            <a:r>
              <a:rPr lang="ru-RU" sz="1050" dirty="0"/>
              <a:t>                ____________________________________________________________       </a:t>
            </a:r>
            <a:endParaRPr lang="ru-RU" sz="2800" dirty="0"/>
          </a:p>
          <a:p>
            <a:pPr marL="0" indent="0">
              <a:buNone/>
            </a:pPr>
            <a:r>
              <a:rPr lang="ru-RU" sz="900" dirty="0"/>
              <a:t>           </a:t>
            </a:r>
          </a:p>
          <a:p>
            <a:pPr marL="0" indent="0">
              <a:buNone/>
            </a:pPr>
            <a:r>
              <a:rPr lang="ru-RU" sz="900" dirty="0"/>
              <a:t>                Педагог</a:t>
            </a:r>
          </a:p>
          <a:p>
            <a:pPr marL="0" indent="0">
              <a:buNone/>
            </a:pPr>
            <a:r>
              <a:rPr lang="ru-RU" sz="900" dirty="0"/>
              <a:t>                Директор</a:t>
            </a:r>
          </a:p>
          <a:p>
            <a:pPr marL="0" indent="0">
              <a:buNone/>
            </a:pPr>
            <a:r>
              <a:rPr lang="ru-RU" sz="900" dirty="0"/>
              <a:t>                                                                                                                Рег.№ _____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47539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67755" y="310385"/>
            <a:ext cx="5862271" cy="1017916"/>
          </a:xfrm>
        </p:spPr>
        <p:txBody>
          <a:bodyPr anchor="ctr" anchorCtr="0">
            <a:normAutofit/>
          </a:bodyPr>
          <a:lstStyle/>
          <a:p>
            <a:pPr lvl="0" algn="r">
              <a:spcBef>
                <a:spcPts val="1000"/>
              </a:spcBef>
            </a:pPr>
            <a:r>
              <a:rPr lang="ru-RU" sz="3600" cap="none" dirty="0">
                <a:solidFill>
                  <a:schemeClr val="bg2">
                    <a:lumMod val="25000"/>
                  </a:schemeClr>
                </a:solidFill>
                <a:ea typeface="+mn-ea"/>
                <a:cs typeface="+mn-cs"/>
              </a:rPr>
              <a:t>ДДТ им. В. Дубинина</a:t>
            </a:r>
            <a:endParaRPr lang="ru-RU" sz="4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00076" y="1406769"/>
            <a:ext cx="11029950" cy="4133419"/>
          </a:xfrm>
        </p:spPr>
        <p:txBody>
          <a:bodyPr anchor="ctr" anchorCtr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900" cap="all" dirty="0">
                <a:solidFill>
                  <a:schemeClr val="bg2">
                    <a:lumMod val="25000"/>
                  </a:schemeClr>
                </a:solidFill>
                <a:ea typeface="+mj-ea"/>
                <a:cs typeface="+mj-cs"/>
              </a:rPr>
              <a:t>Система промежуточной </a:t>
            </a:r>
            <a:r>
              <a:rPr lang="ru-RU" sz="3900" cap="all" dirty="0" smtClean="0">
                <a:solidFill>
                  <a:schemeClr val="bg2">
                    <a:lumMod val="25000"/>
                  </a:schemeClr>
                </a:solidFill>
                <a:ea typeface="+mj-ea"/>
                <a:cs typeface="+mj-cs"/>
              </a:rPr>
              <a:t>аттестации </a:t>
            </a:r>
            <a:r>
              <a:rPr lang="ru-RU" sz="3900" cap="all" dirty="0">
                <a:solidFill>
                  <a:schemeClr val="bg2">
                    <a:lumMod val="25000"/>
                  </a:schemeClr>
                </a:solidFill>
                <a:ea typeface="+mj-ea"/>
                <a:cs typeface="+mj-cs"/>
              </a:rPr>
              <a:t>как механизм отслеживания результатов выполнения </a:t>
            </a:r>
            <a:r>
              <a:rPr lang="ru-RU" sz="3900" cap="all" dirty="0" smtClean="0">
                <a:solidFill>
                  <a:schemeClr val="bg2">
                    <a:lumMod val="25000"/>
                  </a:schemeClr>
                </a:solidFill>
                <a:ea typeface="+mj-ea"/>
                <a:cs typeface="+mj-cs"/>
              </a:rPr>
              <a:t>ДООП</a:t>
            </a:r>
            <a:endParaRPr lang="ru-RU" sz="600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ru-RU" sz="19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ru-RU" sz="1900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           Усольцева Елена Евгеньевна</a:t>
            </a:r>
          </a:p>
        </p:txBody>
      </p:sp>
    </p:spTree>
    <p:extLst>
      <p:ext uri="{BB962C8B-B14F-4D97-AF65-F5344CB8AC3E}">
        <p14:creationId xmlns:p14="http://schemas.microsoft.com/office/powerpoint/2010/main" val="2243125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3920493" y="2591899"/>
            <a:ext cx="4628576" cy="3109654"/>
          </a:xfrm>
          <a:prstGeom prst="roundRect">
            <a:avLst>
              <a:gd name="adj" fmla="val 9091"/>
            </a:avLst>
          </a:prstGeom>
          <a:solidFill>
            <a:schemeClr val="bg2">
              <a:lumMod val="75000"/>
              <a:alpha val="9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АТТЕСТАЦИЯ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78071" y="950259"/>
            <a:ext cx="9206630" cy="830213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Администрация                      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                    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педагоги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51999" y="5556173"/>
            <a:ext cx="3131390" cy="968814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Аналитическая справка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52000" y="4327518"/>
            <a:ext cx="3131389" cy="968193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Сводная ведомость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286177" y="3025961"/>
            <a:ext cx="3179343" cy="1017121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Диагностический инструментарий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86177" y="5556173"/>
            <a:ext cx="3179342" cy="975107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Ведомость по аттестации</a:t>
            </a:r>
          </a:p>
        </p:txBody>
      </p:sp>
      <p:sp>
        <p:nvSpPr>
          <p:cNvPr id="8" name="Скругленный прямоугольник 11">
            <a:extLst>
              <a:ext uri="{FF2B5EF4-FFF2-40B4-BE49-F238E27FC236}">
                <a16:creationId xmlns:a16="http://schemas.microsoft.com/office/drawing/2014/main" id="{C5FCE786-FF37-4E2B-9520-0C84CDBBAEA7}"/>
              </a:ext>
            </a:extLst>
          </p:cNvPr>
          <p:cNvSpPr/>
          <p:nvPr/>
        </p:nvSpPr>
        <p:spPr>
          <a:xfrm>
            <a:off x="1051999" y="3039269"/>
            <a:ext cx="3131389" cy="1017121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График аттестационных занятий</a:t>
            </a:r>
          </a:p>
        </p:txBody>
      </p:sp>
      <p:sp>
        <p:nvSpPr>
          <p:cNvPr id="11" name="Скругленный прямоугольник 13">
            <a:extLst>
              <a:ext uri="{FF2B5EF4-FFF2-40B4-BE49-F238E27FC236}">
                <a16:creationId xmlns:a16="http://schemas.microsoft.com/office/drawing/2014/main" id="{1F72DCE2-338F-453F-B120-AAA2AC2C7EFD}"/>
              </a:ext>
            </a:extLst>
          </p:cNvPr>
          <p:cNvSpPr/>
          <p:nvPr/>
        </p:nvSpPr>
        <p:spPr>
          <a:xfrm>
            <a:off x="8286177" y="1780473"/>
            <a:ext cx="3179341" cy="1017122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Критерии выполнения программы</a:t>
            </a:r>
          </a:p>
        </p:txBody>
      </p:sp>
      <p:sp>
        <p:nvSpPr>
          <p:cNvPr id="16" name="Скругленный прямоугольник 11">
            <a:extLst>
              <a:ext uri="{FF2B5EF4-FFF2-40B4-BE49-F238E27FC236}">
                <a16:creationId xmlns:a16="http://schemas.microsoft.com/office/drawing/2014/main" id="{5B8146F4-4D71-4A35-BC7D-96762A6BC22E}"/>
              </a:ext>
            </a:extLst>
          </p:cNvPr>
          <p:cNvSpPr/>
          <p:nvPr/>
        </p:nvSpPr>
        <p:spPr>
          <a:xfrm>
            <a:off x="1051998" y="1761686"/>
            <a:ext cx="3131389" cy="1017121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Методические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рекомендации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Скругленный прямоугольник 14">
            <a:extLst>
              <a:ext uri="{FF2B5EF4-FFF2-40B4-BE49-F238E27FC236}">
                <a16:creationId xmlns:a16="http://schemas.microsoft.com/office/drawing/2014/main" id="{5F5D4232-9DB9-4F1E-9687-ACEDF37D98F5}"/>
              </a:ext>
            </a:extLst>
          </p:cNvPr>
          <p:cNvSpPr/>
          <p:nvPr/>
        </p:nvSpPr>
        <p:spPr>
          <a:xfrm>
            <a:off x="8286176" y="4296140"/>
            <a:ext cx="3179343" cy="975107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Рабочие материалы</a:t>
            </a:r>
          </a:p>
        </p:txBody>
      </p:sp>
      <p:sp>
        <p:nvSpPr>
          <p:cNvPr id="18" name="Скругленный прямоугольник 11">
            <a:extLst>
              <a:ext uri="{FF2B5EF4-FFF2-40B4-BE49-F238E27FC236}">
                <a16:creationId xmlns:a16="http://schemas.microsoft.com/office/drawing/2014/main" id="{5B8146F4-4D71-4A35-BC7D-96762A6BC22E}"/>
              </a:ext>
            </a:extLst>
          </p:cNvPr>
          <p:cNvSpPr/>
          <p:nvPr/>
        </p:nvSpPr>
        <p:spPr>
          <a:xfrm>
            <a:off x="4669087" y="1654350"/>
            <a:ext cx="3131389" cy="1017121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Положение об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аттестации</a:t>
            </a:r>
          </a:p>
        </p:txBody>
      </p:sp>
    </p:spTree>
    <p:extLst>
      <p:ext uri="{BB962C8B-B14F-4D97-AF65-F5344CB8AC3E}">
        <p14:creationId xmlns:p14="http://schemas.microsoft.com/office/powerpoint/2010/main" val="3514390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16670" y="0"/>
            <a:ext cx="7203233" cy="1735494"/>
          </a:xfrm>
        </p:spPr>
        <p:txBody>
          <a:bodyPr>
            <a:normAutofit/>
          </a:bodyPr>
          <a:lstStyle/>
          <a:p>
            <a:r>
              <a:rPr lang="ru-RU" sz="2800" dirty="0"/>
              <a:t>Критерии выполнения образовательной программы </a:t>
            </a:r>
            <a:endParaRPr lang="ru-RU" sz="2400" dirty="0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69356A4C-9BB4-4299-9F6D-F5759AFA7D5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97162"/>
              </p:ext>
            </p:extLst>
          </p:nvPr>
        </p:nvGraphicFramePr>
        <p:xfrm>
          <a:off x="331694" y="1884784"/>
          <a:ext cx="11528611" cy="4561156"/>
        </p:xfrm>
        <a:graphic>
          <a:graphicData uri="http://schemas.openxmlformats.org/drawingml/2006/table">
            <a:tbl>
              <a:tblPr firstRow="1" firstCol="1" bandRow="1"/>
              <a:tblGrid>
                <a:gridCol w="2089947">
                  <a:extLst>
                    <a:ext uri="{9D8B030D-6E8A-4147-A177-3AD203B41FA5}">
                      <a16:colId xmlns:a16="http://schemas.microsoft.com/office/drawing/2014/main" val="812780471"/>
                    </a:ext>
                  </a:extLst>
                </a:gridCol>
                <a:gridCol w="2272431">
                  <a:extLst>
                    <a:ext uri="{9D8B030D-6E8A-4147-A177-3AD203B41FA5}">
                      <a16:colId xmlns:a16="http://schemas.microsoft.com/office/drawing/2014/main" val="1707335904"/>
                    </a:ext>
                  </a:extLst>
                </a:gridCol>
                <a:gridCol w="2447519">
                  <a:extLst>
                    <a:ext uri="{9D8B030D-6E8A-4147-A177-3AD203B41FA5}">
                      <a16:colId xmlns:a16="http://schemas.microsoft.com/office/drawing/2014/main" val="3122949527"/>
                    </a:ext>
                  </a:extLst>
                </a:gridCol>
                <a:gridCol w="2446283">
                  <a:extLst>
                    <a:ext uri="{9D8B030D-6E8A-4147-A177-3AD203B41FA5}">
                      <a16:colId xmlns:a16="http://schemas.microsoft.com/office/drawing/2014/main" val="2446325728"/>
                    </a:ext>
                  </a:extLst>
                </a:gridCol>
                <a:gridCol w="2272431">
                  <a:extLst>
                    <a:ext uri="{9D8B030D-6E8A-4147-A177-3AD203B41FA5}">
                      <a16:colId xmlns:a16="http://schemas.microsoft.com/office/drawing/2014/main" val="3378036151"/>
                    </a:ext>
                  </a:extLst>
                </a:gridCol>
              </a:tblGrid>
              <a:tr h="2356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b="1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Критерии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49" marR="51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b="1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Минимальный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49" marR="51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b="1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Базовый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49" marR="51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b="1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49" marR="51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Творческий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49" marR="515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99713"/>
                  </a:ext>
                </a:extLst>
              </a:tr>
              <a:tr h="101316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  <a:tabLst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1. Развитие чувства ритма, музыкальности при исполнении танца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Неустойчивое определение основного ритма каждого танца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Устойчивое определение основного ритма каждого танца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Устойчивое определение основного ритма каждого танца, отображение характера в танце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Устойчивое исполнение танца в основном ритме, в характере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0006785"/>
                  </a:ext>
                </a:extLst>
              </a:tr>
              <a:tr h="141150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  <a:tabLst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2. Развитие необходимых физических качеств: силы, ловкости, быстроты, выносливости, устойчивости, осанки и т.д.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Держать корпус, успевать двигаться в основном ритме танца в течение 1 минуты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Держать корпус, двигаться в основном ритме танца и быстро восстанавливаться после нагрузки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Хорошо держать корпус, легко двигаться в ритме танца, грамотно распределяя дыхание, быстро восстанавливаться после исполнения.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Отлично держать корпус, всегда иметь запас по быстроте, ловкости и выносливости в каждом танце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679300"/>
                  </a:ext>
                </a:extLst>
              </a:tr>
              <a:tr h="86750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  <a:tabLst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3. Выступление на концертах 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Участие в отчетном концерте в одном танце 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Участие в отчетном концерте во всех танцах 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Стабильно хорошее исполнение танцев на отчетных концертах 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Стабильно отличное исполнение танцев на отчетных концертах 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605867"/>
                  </a:ext>
                </a:extLst>
              </a:tr>
              <a:tr h="97548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  <a:tabLst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4. Эмпатическое общение в группе с другими детьми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Доброжелательность в общении с одним или несколькими детьми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Доброжелательность в общении с другими детьми группы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Доброжелательность, желание сотрудничать с другими детьми группы. 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Доброжелательность, желание сотрудничать с другими детьми и педагогом на занятии. </a:t>
                      </a:r>
                    </a:p>
                  </a:txBody>
                  <a:tcPr marL="51549" marR="515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073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019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636765"/>
              </p:ext>
            </p:extLst>
          </p:nvPr>
        </p:nvGraphicFramePr>
        <p:xfrm>
          <a:off x="485384" y="1891429"/>
          <a:ext cx="11270000" cy="4663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Лист" r:id="rId3" imgW="10658399" imgH="4410204" progId="Excel.Sheet.12">
                  <p:embed/>
                </p:oleObj>
              </mc:Choice>
              <mc:Fallback>
                <p:oleObj name="Лист" r:id="rId3" imgW="10658399" imgH="441020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5384" y="1891429"/>
                        <a:ext cx="11270000" cy="46631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01950" y="551145"/>
            <a:ext cx="8553434" cy="1034036"/>
          </a:xfrm>
        </p:spPr>
        <p:txBody>
          <a:bodyPr>
            <a:normAutofit/>
          </a:bodyPr>
          <a:lstStyle/>
          <a:p>
            <a:r>
              <a:rPr lang="ru-RU" sz="2000" dirty="0"/>
              <a:t>График итоговых занятий и творческих мероприятий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 </a:t>
            </a:r>
            <a:r>
              <a:rPr lang="ru-RU" sz="2000" dirty="0"/>
              <a:t>итогам I полугодия 2024 года (23 ноября - 30 декабря)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17336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139744" y="613775"/>
            <a:ext cx="8553434" cy="1034036"/>
          </a:xfrm>
        </p:spPr>
        <p:txBody>
          <a:bodyPr>
            <a:normAutofit/>
          </a:bodyPr>
          <a:lstStyle/>
          <a:p>
            <a:r>
              <a:rPr lang="ru-RU" sz="2000" dirty="0"/>
              <a:t>График итоговых занятий и творческих мероприятий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 </a:t>
            </a:r>
            <a:r>
              <a:rPr lang="ru-RU" sz="2000" dirty="0"/>
              <a:t>итогам I полугодия 2024 года (23 ноября - 30 декабря) </a:t>
            </a:r>
            <a:endParaRPr lang="ru-RU" sz="1800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64077"/>
              </p:ext>
            </p:extLst>
          </p:nvPr>
        </p:nvGraphicFramePr>
        <p:xfrm>
          <a:off x="548928" y="1647811"/>
          <a:ext cx="11144250" cy="501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Лист" r:id="rId3" imgW="11144228" imgH="5010047" progId="Excel.Sheet.12">
                  <p:embed/>
                </p:oleObj>
              </mc:Choice>
              <mc:Fallback>
                <p:oleObj name="Лист" r:id="rId3" imgW="11144228" imgH="501004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8928" y="1647811"/>
                        <a:ext cx="11144250" cy="501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6803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3920493" y="2591899"/>
            <a:ext cx="4628576" cy="3109654"/>
          </a:xfrm>
          <a:prstGeom prst="roundRect">
            <a:avLst>
              <a:gd name="adj" fmla="val 9091"/>
            </a:avLst>
          </a:prstGeom>
          <a:solidFill>
            <a:schemeClr val="bg2">
              <a:lumMod val="75000"/>
              <a:alpha val="9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АТТЕСТАЦИЯ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78071" y="950259"/>
            <a:ext cx="9206630" cy="830213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Администрация                      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                     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педагоги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51999" y="5556173"/>
            <a:ext cx="3131390" cy="968814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Аналитическая справка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52000" y="4327518"/>
            <a:ext cx="3131389" cy="968193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Сводная ведомость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286177" y="3025961"/>
            <a:ext cx="3179343" cy="1017121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Диагностический инструментарий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86177" y="5556173"/>
            <a:ext cx="3179342" cy="975107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Ведомость по аттестации</a:t>
            </a:r>
          </a:p>
        </p:txBody>
      </p:sp>
      <p:sp>
        <p:nvSpPr>
          <p:cNvPr id="8" name="Скругленный прямоугольник 11">
            <a:extLst>
              <a:ext uri="{FF2B5EF4-FFF2-40B4-BE49-F238E27FC236}">
                <a16:creationId xmlns:a16="http://schemas.microsoft.com/office/drawing/2014/main" id="{C5FCE786-FF37-4E2B-9520-0C84CDBBAEA7}"/>
              </a:ext>
            </a:extLst>
          </p:cNvPr>
          <p:cNvSpPr/>
          <p:nvPr/>
        </p:nvSpPr>
        <p:spPr>
          <a:xfrm>
            <a:off x="1051999" y="3039269"/>
            <a:ext cx="3131389" cy="1017121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График аттестационных занятий</a:t>
            </a:r>
          </a:p>
        </p:txBody>
      </p:sp>
      <p:sp>
        <p:nvSpPr>
          <p:cNvPr id="11" name="Скругленный прямоугольник 13">
            <a:extLst>
              <a:ext uri="{FF2B5EF4-FFF2-40B4-BE49-F238E27FC236}">
                <a16:creationId xmlns:a16="http://schemas.microsoft.com/office/drawing/2014/main" id="{1F72DCE2-338F-453F-B120-AAA2AC2C7EFD}"/>
              </a:ext>
            </a:extLst>
          </p:cNvPr>
          <p:cNvSpPr/>
          <p:nvPr/>
        </p:nvSpPr>
        <p:spPr>
          <a:xfrm>
            <a:off x="8286177" y="1780473"/>
            <a:ext cx="3179341" cy="1017122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Критерии выполнения программы</a:t>
            </a:r>
          </a:p>
        </p:txBody>
      </p:sp>
      <p:sp>
        <p:nvSpPr>
          <p:cNvPr id="16" name="Скругленный прямоугольник 11">
            <a:extLst>
              <a:ext uri="{FF2B5EF4-FFF2-40B4-BE49-F238E27FC236}">
                <a16:creationId xmlns:a16="http://schemas.microsoft.com/office/drawing/2014/main" id="{5B8146F4-4D71-4A35-BC7D-96762A6BC22E}"/>
              </a:ext>
            </a:extLst>
          </p:cNvPr>
          <p:cNvSpPr/>
          <p:nvPr/>
        </p:nvSpPr>
        <p:spPr>
          <a:xfrm>
            <a:off x="1051998" y="1761686"/>
            <a:ext cx="3131389" cy="1017121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Методические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рекомендации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Скругленный прямоугольник 14">
            <a:extLst>
              <a:ext uri="{FF2B5EF4-FFF2-40B4-BE49-F238E27FC236}">
                <a16:creationId xmlns:a16="http://schemas.microsoft.com/office/drawing/2014/main" id="{5F5D4232-9DB9-4F1E-9687-ACEDF37D98F5}"/>
              </a:ext>
            </a:extLst>
          </p:cNvPr>
          <p:cNvSpPr/>
          <p:nvPr/>
        </p:nvSpPr>
        <p:spPr>
          <a:xfrm>
            <a:off x="8286176" y="4296140"/>
            <a:ext cx="3179343" cy="975107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Рабочие материалы</a:t>
            </a:r>
          </a:p>
        </p:txBody>
      </p:sp>
      <p:sp>
        <p:nvSpPr>
          <p:cNvPr id="18" name="Скругленный прямоугольник 11">
            <a:extLst>
              <a:ext uri="{FF2B5EF4-FFF2-40B4-BE49-F238E27FC236}">
                <a16:creationId xmlns:a16="http://schemas.microsoft.com/office/drawing/2014/main" id="{5B8146F4-4D71-4A35-BC7D-96762A6BC22E}"/>
              </a:ext>
            </a:extLst>
          </p:cNvPr>
          <p:cNvSpPr/>
          <p:nvPr/>
        </p:nvSpPr>
        <p:spPr>
          <a:xfrm>
            <a:off x="4669087" y="1654350"/>
            <a:ext cx="3131389" cy="1017121"/>
          </a:xfrm>
          <a:prstGeom prst="roundRect">
            <a:avLst/>
          </a:prstGeom>
          <a:solidFill>
            <a:srgbClr val="8CB931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Положение об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аттестации</a:t>
            </a:r>
          </a:p>
        </p:txBody>
      </p:sp>
    </p:spTree>
    <p:extLst>
      <p:ext uri="{BB962C8B-B14F-4D97-AF65-F5344CB8AC3E}">
        <p14:creationId xmlns:p14="http://schemas.microsoft.com/office/powerpoint/2010/main" val="2359460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6729" y="1129552"/>
            <a:ext cx="8490857" cy="627529"/>
          </a:xfrm>
        </p:spPr>
        <p:txBody>
          <a:bodyPr>
            <a:normAutofit fontScale="90000"/>
          </a:bodyPr>
          <a:lstStyle/>
          <a:p>
            <a:r>
              <a:rPr lang="ru-RU" dirty="0"/>
              <a:t>Папка по аттестации учащихся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742" y="2456329"/>
            <a:ext cx="11133844" cy="3720355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критерии выполнения общеобразовательной программы с указанием диагностических методов и приемов;</a:t>
            </a:r>
          </a:p>
          <a:p>
            <a:r>
              <a:rPr lang="ru-RU" sz="2800" dirty="0"/>
              <a:t>диагностический инструментарий: творческие задания, викторины, тесты, игры, кроссворды, схемы маршрутов, дистанции спортивного ориентирования и т.д.;</a:t>
            </a:r>
          </a:p>
          <a:p>
            <a:r>
              <a:rPr lang="ru-RU" sz="2800" dirty="0"/>
              <a:t>рабочие материалы по результатам диагностики: заполненные таблицы, оценочные листы, экзаменационные ведомости, бланки наблюдений и т.д.;</a:t>
            </a:r>
          </a:p>
          <a:p>
            <a:r>
              <a:rPr lang="ru-RU" sz="2800" dirty="0"/>
              <a:t>ведомости по аттестации.</a:t>
            </a:r>
          </a:p>
        </p:txBody>
      </p:sp>
    </p:spTree>
    <p:extLst>
      <p:ext uri="{BB962C8B-B14F-4D97-AF65-F5344CB8AC3E}">
        <p14:creationId xmlns:p14="http://schemas.microsoft.com/office/powerpoint/2010/main" val="2229977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15004" y="149290"/>
            <a:ext cx="7203233" cy="1328781"/>
          </a:xfrm>
        </p:spPr>
        <p:txBody>
          <a:bodyPr>
            <a:normAutofit/>
          </a:bodyPr>
          <a:lstStyle/>
          <a:p>
            <a:r>
              <a:rPr lang="ru-RU" sz="3600" b="1" dirty="0"/>
              <a:t>ПОЛОЖЕНИЕ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/>
              <a:t>об аттестации </a:t>
            </a:r>
            <a:endParaRPr lang="ru-RU" sz="20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29208" y="1478071"/>
            <a:ext cx="11420670" cy="537993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3200" dirty="0" smtClean="0"/>
              <a:t>3.4. </a:t>
            </a:r>
            <a:r>
              <a:rPr lang="ru-RU" sz="3200" dirty="0"/>
              <a:t>Результат </a:t>
            </a:r>
            <a:r>
              <a:rPr lang="ru-RU" sz="3200" dirty="0" smtClean="0"/>
              <a:t>аттестации </a:t>
            </a:r>
            <a:r>
              <a:rPr lang="ru-RU" sz="3200" dirty="0"/>
              <a:t>фиксируется в соответствии с выработанной в учреждении </a:t>
            </a:r>
            <a:r>
              <a:rPr lang="ru-RU" sz="3200" b="1" dirty="0"/>
              <a:t>Единой шкалой оценки результатов</a:t>
            </a:r>
            <a:r>
              <a:rPr lang="ru-RU" sz="3200" dirty="0"/>
              <a:t> по четырем уровням: </a:t>
            </a:r>
          </a:p>
          <a:p>
            <a:pPr lvl="0"/>
            <a:r>
              <a:rPr lang="ru-RU" sz="2600" u="sng" dirty="0"/>
              <a:t>Минимальный</a:t>
            </a:r>
            <a:r>
              <a:rPr lang="ru-RU" sz="2600" dirty="0"/>
              <a:t> </a:t>
            </a:r>
            <a:r>
              <a:rPr lang="ru-RU" sz="3200" dirty="0"/>
              <a:t>– </a:t>
            </a:r>
            <a:r>
              <a:rPr lang="ru-RU" dirty="0" smtClean="0"/>
              <a:t>учащийся выполняет </a:t>
            </a:r>
            <a:r>
              <a:rPr lang="ru-RU" dirty="0"/>
              <a:t>программу</a:t>
            </a:r>
            <a:r>
              <a:rPr lang="ru-RU" dirty="0" smtClean="0"/>
              <a:t>, но </a:t>
            </a:r>
            <a:r>
              <a:rPr lang="ru-RU" dirty="0" smtClean="0"/>
              <a:t>имеет минимальную сумму теоретических знаний и практических умений </a:t>
            </a:r>
            <a:endParaRPr lang="ru-RU" sz="3200" dirty="0"/>
          </a:p>
          <a:p>
            <a:pPr lvl="0"/>
            <a:r>
              <a:rPr lang="ru-RU" sz="2600" u="sng" dirty="0"/>
              <a:t>Базовый</a:t>
            </a:r>
            <a:r>
              <a:rPr lang="ru-RU" sz="3200" dirty="0"/>
              <a:t> – </a:t>
            </a:r>
            <a:r>
              <a:rPr lang="ru-RU" dirty="0"/>
              <a:t>учащийся </a:t>
            </a:r>
            <a:r>
              <a:rPr lang="ru-RU" dirty="0" smtClean="0"/>
              <a:t>стабильно занимается, в полном объеме </a:t>
            </a:r>
            <a:r>
              <a:rPr lang="ru-RU" dirty="0"/>
              <a:t>выполняет программу, </a:t>
            </a:r>
            <a:r>
              <a:rPr lang="ru-RU" dirty="0" smtClean="0"/>
              <a:t>свободно ориентируется в материале</a:t>
            </a:r>
            <a:endParaRPr lang="ru-RU" sz="3200" dirty="0"/>
          </a:p>
          <a:p>
            <a:pPr lvl="0"/>
            <a:r>
              <a:rPr lang="ru-RU" sz="2600" u="sng" dirty="0"/>
              <a:t>Повышенный</a:t>
            </a:r>
            <a:r>
              <a:rPr lang="ru-RU" sz="3000" dirty="0"/>
              <a:t> – </a:t>
            </a:r>
            <a:r>
              <a:rPr lang="ru-RU" dirty="0"/>
              <a:t>учащийся </a:t>
            </a:r>
            <a:r>
              <a:rPr lang="ru-RU" dirty="0" smtClean="0"/>
              <a:t>не только выполняет программу, но и проявляет устойчивый интерес к предмету, принимает участие в конкурсах и соревнованиях</a:t>
            </a:r>
            <a:endParaRPr lang="ru-RU" dirty="0"/>
          </a:p>
          <a:p>
            <a:pPr lvl="0"/>
            <a:r>
              <a:rPr lang="ru-RU" sz="2600" u="sng" dirty="0"/>
              <a:t>Творческий</a:t>
            </a:r>
            <a:r>
              <a:rPr lang="ru-RU" sz="3200" dirty="0"/>
              <a:t> – </a:t>
            </a:r>
            <a:r>
              <a:rPr lang="ru-RU" dirty="0"/>
              <a:t>учащийся проявляет устойчивое стремление к более глубокому   самостоятельному познанию </a:t>
            </a:r>
            <a:r>
              <a:rPr lang="ru-RU" dirty="0" smtClean="0"/>
              <a:t>предмета, выступает в роли наставника, занимает призовые места </a:t>
            </a:r>
            <a:endParaRPr lang="ru-RU" sz="2400" dirty="0"/>
          </a:p>
          <a:p>
            <a:pPr marL="0" indent="0" algn="just">
              <a:buNone/>
            </a:pPr>
            <a:r>
              <a:rPr lang="ru-RU" sz="3200" dirty="0" smtClean="0"/>
              <a:t>3.5. </a:t>
            </a:r>
            <a:r>
              <a:rPr lang="ru-RU" sz="3200" dirty="0"/>
              <a:t>Аттестация основывается на </a:t>
            </a:r>
            <a:r>
              <a:rPr lang="ru-RU" sz="3200" b="1" dirty="0"/>
              <a:t>индивидуальном подходе к каждому ребенку</a:t>
            </a:r>
            <a:r>
              <a:rPr lang="ru-RU" sz="3200" dirty="0"/>
              <a:t>. При аттестации учитывается динамика развития ребенка в период обучения по образовательной программе </a:t>
            </a:r>
          </a:p>
        </p:txBody>
      </p:sp>
    </p:spTree>
    <p:extLst>
      <p:ext uri="{BB962C8B-B14F-4D97-AF65-F5344CB8AC3E}">
        <p14:creationId xmlns:p14="http://schemas.microsoft.com/office/powerpoint/2010/main" val="4287480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15004" y="149290"/>
            <a:ext cx="7203233" cy="1735494"/>
          </a:xfrm>
        </p:spPr>
        <p:txBody>
          <a:bodyPr>
            <a:normAutofit/>
          </a:bodyPr>
          <a:lstStyle/>
          <a:p>
            <a:r>
              <a:rPr lang="ru-RU" sz="2800" dirty="0"/>
              <a:t>Система оценки выполнения образовательной программы </a:t>
            </a:r>
            <a:endParaRPr lang="ru-RU" sz="24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D3B83A9-A6D4-4B76-AC2E-9A20803A8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241176"/>
            <a:ext cx="10820400" cy="4467534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err="1"/>
              <a:t>Сольфеджирование</a:t>
            </a:r>
            <a:r>
              <a:rPr lang="ru-RU" b="1" i="1" dirty="0"/>
              <a:t>, интонационные упражнения, слуховой анализ</a:t>
            </a:r>
            <a:endParaRPr lang="ru-RU" dirty="0"/>
          </a:p>
          <a:p>
            <a:r>
              <a:rPr lang="ru-RU" dirty="0"/>
              <a:t>Оценка 5 (творческий) – чистое интонирование, хороший темп ответа, правильное дирижирование, демонстрация основных теоретических знаний.</a:t>
            </a:r>
          </a:p>
          <a:p>
            <a:r>
              <a:rPr lang="ru-RU" dirty="0"/>
              <a:t>Оценка 4 (повышенный) – недочеты в отдельных видах работы: небольшие погрешности в интонировании, нарушения в темпе ответа, ошибки в дирижировании, ошибки в теоретических знаниях.</a:t>
            </a:r>
          </a:p>
          <a:p>
            <a:r>
              <a:rPr lang="ru-RU" dirty="0"/>
              <a:t>Оценка 3 (базовый) – ошибки, плохое владение интонацией, замедленный темп ответа, грубые ошибки в теоретических знаниях.</a:t>
            </a:r>
          </a:p>
          <a:p>
            <a:r>
              <a:rPr lang="ru-RU" dirty="0"/>
              <a:t>Оценка 2 (минимальный) - грубые ошибки, не владение интонацией, медленный темп ответа, отсутствие теоретических знаний.</a:t>
            </a:r>
          </a:p>
        </p:txBody>
      </p:sp>
    </p:spTree>
    <p:extLst>
      <p:ext uri="{BB962C8B-B14F-4D97-AF65-F5344CB8AC3E}">
        <p14:creationId xmlns:p14="http://schemas.microsoft.com/office/powerpoint/2010/main" val="2935784537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2B2A868B-6BC2-4B3E-98B9-1258F41035D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2016</TotalTime>
  <Words>1104</Words>
  <Application>Microsoft Office PowerPoint</Application>
  <PresentationFormat>Широкоэкранный</PresentationFormat>
  <Paragraphs>493</Paragraphs>
  <Slides>16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Century Gothic</vt:lpstr>
      <vt:lpstr>Courier New</vt:lpstr>
      <vt:lpstr>MS Mincho</vt:lpstr>
      <vt:lpstr>Times New Roman</vt:lpstr>
      <vt:lpstr>След самолета</vt:lpstr>
      <vt:lpstr>Лист Microsoft Excel</vt:lpstr>
      <vt:lpstr>ДДТ им. В. Дубинина</vt:lpstr>
      <vt:lpstr>Администрация                                             педагоги</vt:lpstr>
      <vt:lpstr>Критерии выполнения образовательной программы </vt:lpstr>
      <vt:lpstr>График итоговых занятий и творческих мероприятий  по итогам I полугодия 2024 года (23 ноября - 30 декабря) </vt:lpstr>
      <vt:lpstr>График итоговых занятий и творческих мероприятий  по итогам I полугодия 2024 года (23 ноября - 30 декабря) </vt:lpstr>
      <vt:lpstr>Администрация                                             педагоги</vt:lpstr>
      <vt:lpstr>Папка по аттестации учащихся</vt:lpstr>
      <vt:lpstr>ПОЛОЖЕНИЕ об аттестации </vt:lpstr>
      <vt:lpstr>Система оценки выполнения образовательной программы </vt:lpstr>
      <vt:lpstr>Система оценки выполнения образовательной программы </vt:lpstr>
      <vt:lpstr>Ведомость по аттестации</vt:lpstr>
      <vt:lpstr>анализ результатов освоения ДООП</vt:lpstr>
      <vt:lpstr>Сравнительный анализ промежуточных результатов освоения ДООП</vt:lpstr>
      <vt:lpstr>Итоги  аттестации (%)</vt:lpstr>
      <vt:lpstr>Итоговые документы</vt:lpstr>
      <vt:lpstr>ДДТ им. В. Дубинина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ЮНК</dc:creator>
  <cp:lastModifiedBy>Elena</cp:lastModifiedBy>
  <cp:revision>75</cp:revision>
  <dcterms:created xsi:type="dcterms:W3CDTF">2016-02-11T07:47:12Z</dcterms:created>
  <dcterms:modified xsi:type="dcterms:W3CDTF">2025-01-29T12:54:03Z</dcterms:modified>
</cp:coreProperties>
</file>