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11" r:id="rId1"/>
  </p:sldMasterIdLst>
  <p:sldIdLst>
    <p:sldId id="256" r:id="rId2"/>
    <p:sldId id="347" r:id="rId3"/>
    <p:sldId id="344" r:id="rId4"/>
    <p:sldId id="260" r:id="rId5"/>
    <p:sldId id="355" r:id="rId6"/>
    <p:sldId id="364" r:id="rId7"/>
    <p:sldId id="312" r:id="rId8"/>
    <p:sldId id="352" r:id="rId9"/>
    <p:sldId id="345" r:id="rId10"/>
    <p:sldId id="361" r:id="rId11"/>
    <p:sldId id="358" r:id="rId12"/>
    <p:sldId id="346" r:id="rId13"/>
    <p:sldId id="366" r:id="rId14"/>
    <p:sldId id="356" r:id="rId15"/>
    <p:sldId id="360" r:id="rId16"/>
    <p:sldId id="368" r:id="rId17"/>
    <p:sldId id="357" r:id="rId18"/>
    <p:sldId id="367" r:id="rId19"/>
    <p:sldId id="362" r:id="rId20"/>
    <p:sldId id="359" r:id="rId21"/>
    <p:sldId id="363" r:id="rId22"/>
    <p:sldId id="337" r:id="rId23"/>
    <p:sldId id="351" r:id="rId24"/>
    <p:sldId id="350" r:id="rId25"/>
    <p:sldId id="354" r:id="rId26"/>
    <p:sldId id="353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3B9B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01F9-D897-443D-8C5B-6B0116D6CF8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5677C-DA34-4938-8DC0-6192637E263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15805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01F9-D897-443D-8C5B-6B0116D6CF8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5677C-DA34-4938-8DC0-6192637E26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6006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01F9-D897-443D-8C5B-6B0116D6CF8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5677C-DA34-4938-8DC0-6192637E26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2462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01F9-D897-443D-8C5B-6B0116D6CF8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5677C-DA34-4938-8DC0-6192637E26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4469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01F9-D897-443D-8C5B-6B0116D6CF8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5677C-DA34-4938-8DC0-6192637E263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25407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01F9-D897-443D-8C5B-6B0116D6CF8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5677C-DA34-4938-8DC0-6192637E26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940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01F9-D897-443D-8C5B-6B0116D6CF8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5677C-DA34-4938-8DC0-6192637E26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52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01F9-D897-443D-8C5B-6B0116D6CF8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5677C-DA34-4938-8DC0-6192637E26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0496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01F9-D897-443D-8C5B-6B0116D6CF8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5677C-DA34-4938-8DC0-6192637E26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7976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EA301F9-D897-443D-8C5B-6B0116D6CF8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D5677C-DA34-4938-8DC0-6192637E26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3498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301F9-D897-443D-8C5B-6B0116D6CF8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5677C-DA34-4938-8DC0-6192637E26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2012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EA301F9-D897-443D-8C5B-6B0116D6CF80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3D5677C-DA34-4938-8DC0-6192637E263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42171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14312" y="1858068"/>
            <a:ext cx="99968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Подходы к оцениванию личностных результатов дополнительной общеобразовательной программы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(из опыта работы ЦВР «Галактика»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64438" y="4629908"/>
            <a:ext cx="4554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Якубовская Е.Ф., методист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12294" y="6383215"/>
            <a:ext cx="1242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30.01.2025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0" y="413239"/>
            <a:ext cx="2599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МБУДО ЦВР «Галактика»</a:t>
            </a:r>
          </a:p>
        </p:txBody>
      </p:sp>
    </p:spTree>
    <p:extLst>
      <p:ext uri="{BB962C8B-B14F-4D97-AF65-F5344CB8AC3E}">
        <p14:creationId xmlns:p14="http://schemas.microsoft.com/office/powerpoint/2010/main" xmlns="" val="96733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93483" y="450057"/>
            <a:ext cx="110827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7030A0"/>
                </a:solidFill>
                <a:latin typeface="Arial" panose="020B0604020202020204" pitchFamily="34" charset="0"/>
              </a:rPr>
              <a:t>Воспитание в духе уважения к традиционным ценностям как </a:t>
            </a:r>
            <a:r>
              <a:rPr lang="ru-RU" b="1" u="sng" dirty="0">
                <a:solidFill>
                  <a:srgbClr val="7030A0"/>
                </a:solidFill>
                <a:latin typeface="Arial" panose="020B0604020202020204" pitchFamily="34" charset="0"/>
              </a:rPr>
              <a:t>ключевой инструмент государственной политики </a:t>
            </a:r>
            <a:r>
              <a:rPr lang="ru-RU" b="1" dirty="0">
                <a:solidFill>
                  <a:srgbClr val="7030A0"/>
                </a:solidFill>
                <a:latin typeface="Arial" panose="020B0604020202020204" pitchFamily="34" charset="0"/>
              </a:rPr>
              <a:t>в области образования и культуры, необходимый для формирования гармонично развитой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</a:rPr>
              <a:t>личности.</a:t>
            </a:r>
            <a:endParaRPr lang="ru-RU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1956" y="1642630"/>
            <a:ext cx="11078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системы критериев оценки проектов и мероприятий по воспитанию и образованию детей и молодежи на соответствие целям и задачам государственной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7462" y="3404165"/>
            <a:ext cx="10972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комплекса мероприятий по прославлению подвигов героев и видных деятелей российской истории и пропаганде достижений России и ее народа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 с Русской православной церковью и религиозными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организациями.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8987" y="2528372"/>
            <a:ext cx="11078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фестивалей детского творчества всех жанров, направленных на привитие традиционных российских духовно-нравственных ценностей подрастающему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поколению.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587" y="4643568"/>
            <a:ext cx="110150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Создание к 2030 году условий для воспитания гармонично развитой, патриотичной и социально ответственной личности на </a:t>
            </a:r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основе традиционных российских духовно-нравственных и культурно-исторических ценностей</a:t>
            </a:r>
            <a:endParaRPr lang="ru-RU" b="1" u="sng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792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3"/>
          <p:cNvSpPr>
            <a:spLocks noChangeArrowheads="1"/>
          </p:cNvSpPr>
          <p:nvPr/>
        </p:nvSpPr>
        <p:spPr bwMode="auto">
          <a:xfrm>
            <a:off x="541119" y="357799"/>
            <a:ext cx="1113578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Указ Президента Российской Федерации от 17.05.2023 № 358 "О Стратегии комплексной безопасности детей в Российской Федерации на период до 2030 года"</a:t>
            </a:r>
          </a:p>
        </p:txBody>
      </p:sp>
      <p:sp>
        <p:nvSpPr>
          <p:cNvPr id="9219" name="Прямоугольник 1"/>
          <p:cNvSpPr>
            <a:spLocks noChangeArrowheads="1"/>
          </p:cNvSpPr>
          <p:nvPr/>
        </p:nvSpPr>
        <p:spPr bwMode="auto">
          <a:xfrm>
            <a:off x="347395" y="1324757"/>
            <a:ext cx="1152101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Цели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основные направления и задачи государственной политики в сфере обеспечения безопасности детей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воспитание гармонично развитой и социально ответственной личности </a:t>
            </a:r>
            <a:r>
              <a:rPr lang="ru-RU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на основе традиционных российских духовно-нравственных ценностей, исторических и национально-культурных традиций.</a:t>
            </a:r>
            <a:endParaRPr lang="ru-RU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2032" y="2671339"/>
            <a:ext cx="11310425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Задачи:</a:t>
            </a:r>
          </a:p>
          <a:p>
            <a:pPr marL="285750" indent="-285750">
              <a:spcAft>
                <a:spcPts val="600"/>
              </a:spcAft>
              <a:buFont typeface="Arial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формирование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поддержка навыков здорового образа жизни;</a:t>
            </a:r>
          </a:p>
          <a:p>
            <a:pPr marL="285750" indent="-285750">
              <a:spcAft>
                <a:spcPts val="600"/>
              </a:spcAft>
              <a:buFont typeface="Arial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формирования развитой и социально ответственной личности, стремящейся к личностному, духовному, нравственному, интеллектуальному и физическому совершенству, ориентированной на создание семьи, продолжение рода, сохранение семейных ценностей;</a:t>
            </a:r>
          </a:p>
          <a:p>
            <a:pPr marL="285750" indent="-285750">
              <a:spcAft>
                <a:spcPts val="600"/>
              </a:spcAft>
              <a:buFont typeface="Arial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духовно-нравственное и гражданско-патриотическое воспитание детей, поддержка социально значимых инициатив, ориентированных на формирование у детей общероссийской гражданской идентичности, в том числе добровольческого движения;</a:t>
            </a:r>
          </a:p>
          <a:p>
            <a:pPr marL="285750" indent="-285750">
              <a:spcAft>
                <a:spcPts val="600"/>
              </a:spcAft>
              <a:buFont typeface="Arial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государственная поддержка общественных проектов, ориентированных на популяризацию культурных, нравственных и семейных ценностей, гражданско-патриотическое воспитание детей и молодежи.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9143" y="1052124"/>
            <a:ext cx="1019907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Воспитание - деятельность, направленная на развитие личности, формирование у обучающихся трудолюбия, ответственного отношения к труду и его результатам, создание условий для самоопределения и социализации обучающихся </a:t>
            </a:r>
            <a:r>
              <a:rPr lang="ru-RU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на основе </a:t>
            </a:r>
            <a:r>
              <a:rPr lang="ru-RU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социокультурных</a:t>
            </a:r>
            <a:r>
              <a:rPr lang="ru-RU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, традиционных российских духовно-нравственных ценностей и принятых в российском обществе правил и норм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поведения в интересах человека, семьи, общества и государства, формирование у обучающихся чувства патриотизма, гражданственности, уважения к памяти защитников Отечества и подвигам Героев Отечества, закону и правопорядку, человеку труда и старшему поколению, взаимного уважения, бережного отношения к культурному наследию и традициям многонационального народа Российской Федерации, природе и окружающей среде.</a:t>
            </a:r>
            <a:endParaRPr lang="ru-RU" cap="all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19531" y="493599"/>
            <a:ext cx="83046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Закон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«Об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образовании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Российской Федерации»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736082" y="4293204"/>
            <a:ext cx="9166381" cy="5742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Концепция развития дополнительного образования детей </a:t>
            </a:r>
            <a:r>
              <a:rPr kumimoji="0" lang="ru-RU" sz="2800" b="1" i="0" u="none" strike="noStrike" kern="1200" cap="none" spc="-5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kumimoji="0" lang="ru-RU" sz="2800" b="1" i="0" u="none" strike="noStrike" kern="1200" cap="none" spc="-5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kumimoji="0" lang="ru-RU" sz="2800" b="1" i="0" u="none" strike="noStrike" kern="1200" cap="none" spc="-5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67618" y="4936159"/>
            <a:ext cx="9988061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Организация воспитательной деятельности </a:t>
            </a:r>
            <a:r>
              <a:rPr lang="ru-RU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на основе ценностей российского общества и </a:t>
            </a:r>
            <a:r>
              <a:rPr lang="ru-RU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государства.</a:t>
            </a:r>
            <a:endParaRPr lang="ru-RU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9077" y="2039706"/>
            <a:ext cx="110827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7030A0"/>
                </a:solidFill>
                <a:latin typeface="Arial" panose="020B0604020202020204" pitchFamily="34" charset="0"/>
              </a:rPr>
              <a:t>Воспитание в духе уважения к традиционным ценностям как </a:t>
            </a:r>
            <a:r>
              <a:rPr lang="ru-RU" b="1" u="sng" dirty="0">
                <a:solidFill>
                  <a:srgbClr val="7030A0"/>
                </a:solidFill>
                <a:latin typeface="Arial" panose="020B0604020202020204" pitchFamily="34" charset="0"/>
              </a:rPr>
              <a:t>ключевой инструмент государственной политики </a:t>
            </a:r>
            <a:r>
              <a:rPr lang="ru-RU" b="1" dirty="0">
                <a:solidFill>
                  <a:srgbClr val="7030A0"/>
                </a:solidFill>
                <a:latin typeface="Arial" panose="020B0604020202020204" pitchFamily="34" charset="0"/>
              </a:rPr>
              <a:t>в области образования и культуры, необходимый для формирования гармонично развитой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</a:rPr>
              <a:t>личности.</a:t>
            </a:r>
            <a:endParaRPr lang="ru-RU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6774" y="3490018"/>
            <a:ext cx="110150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Создание к 2030 году условий для воспитания гармонично развитой, патриотичной и социально ответственной личности на </a:t>
            </a:r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основе традиционных российских духовно-нравственных и культурно-исторических ценностей</a:t>
            </a:r>
            <a:endParaRPr lang="ru-RU" b="1" u="sng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792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27941" y="338854"/>
            <a:ext cx="4994029" cy="101566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Стратегические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г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осударственные приоритеты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43004" y="1851633"/>
            <a:ext cx="5092505" cy="101566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Особенности и возможности конкретной программы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21016" y="5794773"/>
            <a:ext cx="4994029" cy="40011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Личностные результаты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7360346">
            <a:off x="4329119" y="1256375"/>
            <a:ext cx="1156809" cy="717472"/>
          </a:xfrm>
          <a:prstGeom prst="rect">
            <a:avLst/>
          </a:prstGeom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58019" y="1825336"/>
            <a:ext cx="4994029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Ценности разделяемые педагогом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4219338">
            <a:off x="7166127" y="1210790"/>
            <a:ext cx="1172863" cy="853886"/>
          </a:xfrm>
          <a:prstGeom prst="rect">
            <a:avLst/>
          </a:prstGeom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739274">
            <a:off x="3598912" y="2741545"/>
            <a:ext cx="1333715" cy="760231"/>
          </a:xfrm>
          <a:prstGeom prst="rect">
            <a:avLst/>
          </a:prstGeom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7143514">
            <a:off x="7257730" y="2780437"/>
            <a:ext cx="1231337" cy="808090"/>
          </a:xfrm>
          <a:prstGeom prst="rect">
            <a:avLst/>
          </a:prstGeom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3920196" y="4807689"/>
            <a:ext cx="4994029" cy="40011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Личностные задачи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400000">
            <a:off x="5989060" y="5185998"/>
            <a:ext cx="1106668" cy="760231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3852206" y="3459537"/>
            <a:ext cx="4994029" cy="70788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Возраст обучающихся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400000">
            <a:off x="5992576" y="4136781"/>
            <a:ext cx="1123081" cy="76023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0725" y="1740265"/>
            <a:ext cx="10344444" cy="4513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жизнь,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достоинство,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права и свободы человека, 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патриотизм,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гражданственность,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служение Отечеству и ответственность за его судьбу,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высокие нравственные идеалы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крепкая семья, 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созидательный труд, 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приоритет духовного над материальным, 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гуманизм, милосердие, справедливость, 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коллективизм,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взаимопомощь и взаимоуважение, 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историческая память преемственность поколений, единство народов России.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74851" y="1191873"/>
            <a:ext cx="7410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Традиционные ценности (Указ Президента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)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96000" y="517380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kern="0" dirty="0" smtClean="0">
                <a:solidFill>
                  <a:srgbClr val="C00000"/>
                </a:solidFill>
                <a:latin typeface="Times New Roman" pitchFamily="18" charset="0"/>
              </a:rPr>
              <a:t>«Воспитатель сам должен быть тем, чем он хочет сделать воспитанника» (В. И. </a:t>
            </a:r>
            <a:r>
              <a:rPr lang="ru-RU" sz="2000" b="1" i="1" kern="0" dirty="0" smtClean="0">
                <a:solidFill>
                  <a:srgbClr val="C00000"/>
                </a:solidFill>
                <a:latin typeface="Times New Roman" pitchFamily="18" charset="0"/>
              </a:rPr>
              <a:t>Даль</a:t>
            </a:r>
            <a:r>
              <a:rPr lang="ru-RU" sz="2000" b="1" i="1" kern="0" dirty="0" smtClean="0">
                <a:solidFill>
                  <a:srgbClr val="C00000"/>
                </a:solidFill>
                <a:latin typeface="Times New Roman" pitchFamily="18" charset="0"/>
              </a:rPr>
              <a:t>)</a:t>
            </a:r>
            <a:endParaRPr lang="ru-RU" sz="2000" b="1" i="1" kern="0" dirty="0" smtClean="0">
              <a:solidFill>
                <a:srgbClr val="C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27941" y="338854"/>
            <a:ext cx="4994029" cy="101566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Стратегические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г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осударственные приоритеты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43004" y="1851633"/>
            <a:ext cx="5092505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Особенности и возможности конкретной программы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21016" y="5794773"/>
            <a:ext cx="4994029" cy="40011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Личностные результаты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7360346">
            <a:off x="4329119" y="1256375"/>
            <a:ext cx="1156809" cy="717472"/>
          </a:xfrm>
          <a:prstGeom prst="rect">
            <a:avLst/>
          </a:prstGeom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58019" y="1825336"/>
            <a:ext cx="4994029" cy="101566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Ценности разделяемые педагогом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4219338">
            <a:off x="7166127" y="1210790"/>
            <a:ext cx="1172863" cy="853886"/>
          </a:xfrm>
          <a:prstGeom prst="rect">
            <a:avLst/>
          </a:prstGeom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739274">
            <a:off x="3598912" y="2741545"/>
            <a:ext cx="1333715" cy="760231"/>
          </a:xfrm>
          <a:prstGeom prst="rect">
            <a:avLst/>
          </a:prstGeom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7143514">
            <a:off x="7257730" y="2780437"/>
            <a:ext cx="1231337" cy="808090"/>
          </a:xfrm>
          <a:prstGeom prst="rect">
            <a:avLst/>
          </a:prstGeom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3920196" y="4807689"/>
            <a:ext cx="4994029" cy="40011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Личностные задачи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400000">
            <a:off x="5989060" y="5185998"/>
            <a:ext cx="1106668" cy="760231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3852206" y="3459537"/>
            <a:ext cx="4994029" cy="70788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Возраст обучающихся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400000">
            <a:off x="5992576" y="4136781"/>
            <a:ext cx="1123081" cy="76023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3"/>
          <p:cNvSpPr txBox="1">
            <a:spLocks/>
          </p:cNvSpPr>
          <p:nvPr/>
        </p:nvSpPr>
        <p:spPr>
          <a:xfrm>
            <a:off x="1051710" y="995289"/>
            <a:ext cx="10497866" cy="6365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D16349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A53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«Воспитание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A53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</a:t>
            </a: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A53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как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A53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</a:t>
            </a: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A53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целевая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A53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</a:t>
            </a: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A53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функция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A53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</a:t>
            </a: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A53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дополнительного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A53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</a:t>
            </a: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A53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образования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A53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</a:t>
            </a: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A53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детей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A53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 </a:t>
            </a:r>
            <a:r>
              <a:rPr kumimoji="0" lang="ru-RU" sz="1900" b="0" i="1" u="none" strike="noStrike" kern="120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Авторы рекомендаций: Рожков М.И., </a:t>
            </a:r>
            <a:r>
              <a:rPr kumimoji="0" lang="ru-RU" sz="19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Байбородова</a:t>
            </a:r>
            <a:r>
              <a:rPr kumimoji="0" lang="ru-RU" sz="1900" b="0" i="1" u="none" strike="noStrike" kern="120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Л.В., Голованов В.П., </a:t>
            </a:r>
            <a:r>
              <a:rPr kumimoji="0" lang="ru-RU" sz="19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Хурумов</a:t>
            </a:r>
            <a:r>
              <a:rPr kumimoji="0" lang="ru-RU" sz="1900" b="0" i="1" u="none" strike="noStrike" kern="120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А.В...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26941" y="2138981"/>
            <a:ext cx="1069144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Обеспечить системное </a:t>
            </a:r>
            <a:r>
              <a:rPr lang="ru-RU" i="1" dirty="0" smtClean="0">
                <a:solidFill>
                  <a:srgbClr val="BA53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педагогическое сопровождение личностного развития детей,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создающее условия для реализации их субъектной позиции,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формирования гражданских, патриотических и нравственных качеств, развитие их способностей и одарённостей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через реализацию воспитательного потенциала дополнительных общеобразовательных программ.</a:t>
            </a:r>
          </a:p>
          <a:p>
            <a:pPr marL="114300" indent="0" algn="r">
              <a:buNone/>
            </a:pP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М.И. Рожков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3384" y="3858221"/>
            <a:ext cx="1688123" cy="192928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302414" y="4584415"/>
            <a:ext cx="8909537" cy="64633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 это шаг к достижению цели. Она должна способствовать достижению цели программы.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27941" y="338854"/>
            <a:ext cx="4994029" cy="101566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Стратегические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г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осударственные приоритеты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43004" y="1851633"/>
            <a:ext cx="5092505" cy="101566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Особенности и возможности конкретной программы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21016" y="5794773"/>
            <a:ext cx="4994029" cy="40011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Личностные результаты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7360346">
            <a:off x="4329119" y="1256375"/>
            <a:ext cx="1156809" cy="717472"/>
          </a:xfrm>
          <a:prstGeom prst="rect">
            <a:avLst/>
          </a:prstGeom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58019" y="1825336"/>
            <a:ext cx="4994029" cy="1015663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Ценности разделяемые педагогом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4219338">
            <a:off x="7166127" y="1210790"/>
            <a:ext cx="1172863" cy="853886"/>
          </a:xfrm>
          <a:prstGeom prst="rect">
            <a:avLst/>
          </a:prstGeom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739274">
            <a:off x="3598912" y="2741545"/>
            <a:ext cx="1333715" cy="760231"/>
          </a:xfrm>
          <a:prstGeom prst="rect">
            <a:avLst/>
          </a:prstGeom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7143514">
            <a:off x="7257730" y="2780437"/>
            <a:ext cx="1231337" cy="808090"/>
          </a:xfrm>
          <a:prstGeom prst="rect">
            <a:avLst/>
          </a:prstGeom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3920196" y="4807689"/>
            <a:ext cx="4994029" cy="40011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Личностные задачи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400000">
            <a:off x="5989060" y="5185998"/>
            <a:ext cx="1106668" cy="760231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3852206" y="3459537"/>
            <a:ext cx="4994029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Возраст обучающихся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400000">
            <a:off x="5992576" y="4136781"/>
            <a:ext cx="1123081" cy="76023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7452" y="371345"/>
            <a:ext cx="1094466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Процесс личностного развития включает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этапы: </a:t>
            </a:r>
          </a:p>
          <a:p>
            <a:pPr algn="just"/>
            <a:endParaRPr lang="ru-RU" sz="2000" b="1" dirty="0" smtClean="0">
              <a:solidFill>
                <a:srgbClr val="7030A0"/>
              </a:solidFill>
              <a:latin typeface="Arial Black" panose="020B0A04020102020204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приобретение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знаний, важных для ценностных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ориентаций;</a:t>
            </a:r>
          </a:p>
          <a:p>
            <a:pPr algn="r">
              <a:defRPr/>
            </a:pPr>
            <a:r>
              <a:rPr lang="ru-RU" sz="2000" b="1" i="1" kern="0" dirty="0" smtClean="0">
                <a:solidFill>
                  <a:srgbClr val="C00000"/>
                </a:solidFill>
                <a:latin typeface="Times New Roman" pitchFamily="18" charset="0"/>
              </a:rPr>
              <a:t>Достигается во взаимодействии с педагогом</a:t>
            </a:r>
          </a:p>
          <a:p>
            <a:pPr algn="r">
              <a:defRPr/>
            </a:pPr>
            <a:r>
              <a:rPr lang="ru-RU" sz="2000" i="1" kern="0" dirty="0" smtClean="0">
                <a:solidFill>
                  <a:srgbClr val="C00000"/>
                </a:solidFill>
                <a:latin typeface="Times New Roman" pitchFamily="18" charset="0"/>
              </a:rPr>
              <a:t>(значимым взрослым</a:t>
            </a:r>
            <a:r>
              <a:rPr lang="ru-RU" sz="2000" i="1" kern="0" dirty="0" smtClean="0">
                <a:solidFill>
                  <a:srgbClr val="C00000"/>
                </a:solidFill>
                <a:latin typeface="Times New Roman" pitchFamily="18" charset="0"/>
              </a:rPr>
              <a:t>)</a:t>
            </a:r>
            <a:endParaRPr lang="ru-RU" sz="2000" b="1" dirty="0" smtClean="0">
              <a:solidFill>
                <a:srgbClr val="7030A0"/>
              </a:solidFill>
              <a:latin typeface="Arial Black" panose="020B0A04020102020204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принятие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ценностных приоритетов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,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олучение опыта переживания и позитивного отношения к базовым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ценностям,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демонстрация ценностных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предпочтений;</a:t>
            </a:r>
          </a:p>
          <a:p>
            <a:pPr algn="r"/>
            <a:r>
              <a:rPr lang="ru-RU" sz="2000" b="1" i="1" kern="0" dirty="0" smtClean="0">
                <a:solidFill>
                  <a:srgbClr val="C00000"/>
                </a:solidFill>
                <a:latin typeface="Times New Roman" pitchFamily="18" charset="0"/>
              </a:rPr>
              <a:t>Достигается в дружественной детской среде </a:t>
            </a:r>
            <a:endParaRPr lang="ru-RU" sz="2000" b="1" i="1" kern="0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algn="r"/>
            <a:r>
              <a:rPr lang="ru-RU" sz="2000" b="1" i="1" kern="0" dirty="0" smtClean="0">
                <a:solidFill>
                  <a:srgbClr val="C00000"/>
                </a:solidFill>
                <a:latin typeface="Times New Roman" pitchFamily="18" charset="0"/>
              </a:rPr>
              <a:t>(коллективе)</a:t>
            </a:r>
            <a:endParaRPr lang="ru-RU" sz="2000" b="1" dirty="0" smtClean="0">
              <a:solidFill>
                <a:srgbClr val="7030A0"/>
              </a:solidFill>
              <a:latin typeface="Arial Black" panose="020B0A04020102020204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получение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опыта практического ценностного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выбора</a:t>
            </a:r>
          </a:p>
          <a:p>
            <a:pPr algn="r"/>
            <a:r>
              <a:rPr lang="ru-RU" sz="2000" b="1" i="1" kern="0" dirty="0" smtClean="0">
                <a:solidFill>
                  <a:srgbClr val="C00000"/>
                </a:solidFill>
                <a:latin typeface="Times New Roman" pitchFamily="18" charset="0"/>
              </a:rPr>
              <a:t>Достигается во взаимодействии </a:t>
            </a:r>
            <a:endParaRPr lang="ru-RU" sz="2000" b="1" i="1" kern="0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algn="r"/>
            <a:r>
              <a:rPr lang="ru-RU" sz="2000" b="1" i="1" kern="0" dirty="0" smtClean="0">
                <a:solidFill>
                  <a:srgbClr val="C00000"/>
                </a:solidFill>
                <a:latin typeface="Times New Roman" pitchFamily="18" charset="0"/>
              </a:rPr>
              <a:t>с </a:t>
            </a:r>
            <a:r>
              <a:rPr lang="ru-RU" sz="2000" b="1" i="1" kern="0" dirty="0" smtClean="0">
                <a:solidFill>
                  <a:srgbClr val="C00000"/>
                </a:solidFill>
                <a:latin typeface="Times New Roman" pitchFamily="18" charset="0"/>
              </a:rPr>
              <a:t>социальными </a:t>
            </a:r>
            <a:r>
              <a:rPr lang="ru-RU" sz="2000" b="1" i="1" kern="0" dirty="0" smtClean="0">
                <a:solidFill>
                  <a:srgbClr val="C00000"/>
                </a:solidFill>
                <a:latin typeface="Times New Roman" pitchFamily="18" charset="0"/>
              </a:rPr>
              <a:t>субъектами</a:t>
            </a:r>
            <a:endParaRPr lang="ru-RU" sz="2000" b="1" dirty="0" smtClean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65760" y="4526281"/>
            <a:ext cx="11573021" cy="167757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Выделение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целевых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приоритетов, связанных с возрастными особенностями воспитанников, не означает игнорирования других составляющих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воспитания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это то, чему педагогам, работающим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детьми конкретной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возрастной категории, предстоит уделять первостепенное, но не единственное внимание. 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8876" y="5551435"/>
            <a:ext cx="103364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Личностное развитие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–  динамика личностных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изменений учащихся.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1858" y="2495566"/>
            <a:ext cx="108180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Фиксируем,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чтобы наилучшим образом наметить пути совершенствования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образовательной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деятельности, направленной на развитие личности.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1857" y="3761659"/>
            <a:ext cx="1094466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Процесс личностного развития включает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этапы: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приобретение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знаний, важных для ценностных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ориентаций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;</a:t>
            </a:r>
            <a:endParaRPr lang="ru-RU" sz="2000" b="1" dirty="0" smtClean="0">
              <a:solidFill>
                <a:srgbClr val="7030A0"/>
              </a:solidFill>
              <a:latin typeface="Arial Black" panose="020B0A04020102020204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принятие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ценностных приоритетов, демонстрация ценностных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предпочтений;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получение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опыта практического ценностного выбора.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69034" y="1616837"/>
            <a:ext cx="112400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Развитие личности обучающегося является </a:t>
            </a:r>
            <a:r>
              <a:rPr lang="ru-RU" sz="2000" b="1" u="sng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главной ценностью, целью основным </a:t>
            </a:r>
            <a:r>
              <a:rPr lang="ru-RU" sz="2000" b="1" u="sng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результатом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современного российского </a:t>
            </a:r>
            <a:r>
              <a:rPr lang="ru-RU" sz="20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образования. </a:t>
            </a:r>
            <a:endParaRPr lang="ru-RU" sz="20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01858" y="569054"/>
            <a:ext cx="108461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Личностный  </a:t>
            </a: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результат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– это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зафиксированная с помощью объективных процедур характеристика развития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личности. 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276316" y="1290969"/>
            <a:ext cx="12084496" cy="5152034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Художественная направленность</a:t>
            </a: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овладение культурой своего народа, в том числе региона; создание условий для реализации творческого потенциала детей в художественной деятельности; организация совместных творческих акций с детьми 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ru-RU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Социально-гуманитарная направленность</a:t>
            </a: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развитие человечности и </a:t>
            </a:r>
            <a:r>
              <a:rPr kumimoji="0" lang="ru-RU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добротворчества</a:t>
            </a: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формирование у воспитанников гражданской нравственной позиции; создание условий и возможностей для реализации социальной активности и социального творчества детей и проявления ими себя в роли лидера. 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ru-RU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Туристско-краеведческая направленность</a:t>
            </a: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формирование героико-патриотических позиций; формирование интереса к познанию отечества, готовности к изучению своей страны, своего региона и малой родины; формирование установок на здоровый образ жизни. 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ru-RU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Физкультурно-спортивная направленность</a:t>
            </a: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формирование физически здорового растущего человека; формирование готовности к преодолению трудностей в достижении новых спортивных результатов. 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ru-RU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Техническая направленность</a:t>
            </a: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формирование мотивации поиска новых технических решений, необходимых для развития науки и производства. 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ru-RU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Естественнонаучная направленность</a:t>
            </a: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формирование потребности общения с живой природой, интереса к познанию ее законов; установок и мотивов деятельности, направленной на осознание универсальной ценности природы; убеждений в необходимости сбережения природы, сохранения своего и общественного.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ru-RU" sz="19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В.П. Голованов, главный научный сотрудник Федерального государственного бюджетного научного учреждения «Институт изучения детства, семьи и воспитания Российской академии образования», доктор педагогических наук, профессор, Заслуженный учитель Российской Федерации.</a:t>
            </a:r>
            <a:endParaRPr kumimoji="0" lang="ru-RU" sz="19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96086" y="858020"/>
            <a:ext cx="7526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</a:rPr>
              <a:t>Воспитательный потенциал учебного занятия</a:t>
            </a:r>
            <a:endParaRPr lang="ru-RU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00025" y="196948"/>
            <a:ext cx="78919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kern="0" dirty="0" smtClean="0">
                <a:solidFill>
                  <a:srgbClr val="C00000"/>
                </a:solidFill>
                <a:latin typeface="Times New Roman" pitchFamily="18" charset="0"/>
              </a:rPr>
              <a:t>«Научить человека быть счастливым нельзя, но воспитать его так, чтобы он был счастливым, можно» (А. С. Макаренко)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27941" y="338854"/>
            <a:ext cx="4994029" cy="101566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Стратегические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г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осударственные приоритеты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43004" y="1851633"/>
            <a:ext cx="5092505" cy="101566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Особенности и возможности конкретной программы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21016" y="5794773"/>
            <a:ext cx="4994029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Личностные результаты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7360346">
            <a:off x="4329119" y="1256375"/>
            <a:ext cx="1156809" cy="717472"/>
          </a:xfrm>
          <a:prstGeom prst="rect">
            <a:avLst/>
          </a:prstGeom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58019" y="1825336"/>
            <a:ext cx="4994029" cy="1015663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Ценности разделяемые педагогом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4219338">
            <a:off x="7166127" y="1210790"/>
            <a:ext cx="1172863" cy="853886"/>
          </a:xfrm>
          <a:prstGeom prst="rect">
            <a:avLst/>
          </a:prstGeom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739274">
            <a:off x="3598912" y="2741545"/>
            <a:ext cx="1333715" cy="760231"/>
          </a:xfrm>
          <a:prstGeom prst="rect">
            <a:avLst/>
          </a:prstGeom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7143514">
            <a:off x="7257730" y="2780437"/>
            <a:ext cx="1231337" cy="808090"/>
          </a:xfrm>
          <a:prstGeom prst="rect">
            <a:avLst/>
          </a:prstGeom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3920196" y="4807689"/>
            <a:ext cx="4994029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Личностные задачи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400000">
            <a:off x="5989060" y="5185998"/>
            <a:ext cx="1106668" cy="760231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3852206" y="3459537"/>
            <a:ext cx="4994029" cy="70788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Возраст обучающихся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400000">
            <a:off x="5992576" y="4136781"/>
            <a:ext cx="1123081" cy="76023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0572" y="1300541"/>
            <a:ext cx="92637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630555" algn="l"/>
              </a:tabLst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испытывает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чувства патриотизма, гражданственности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,, взаимного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уважения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;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09235" y="339436"/>
            <a:ext cx="383630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Личностные результаты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92774" y="1020900"/>
            <a:ext cx="39591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45021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555" algn="l"/>
              </a:tabLst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 концу обучения по программе учащийся:</a:t>
            </a:r>
            <a:endParaRPr kumimoji="0" lang="ru-RU" sz="1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04134344"/>
              </p:ext>
            </p:extLst>
          </p:nvPr>
        </p:nvGraphicFramePr>
        <p:xfrm>
          <a:off x="1125414" y="1769109"/>
          <a:ext cx="10495003" cy="4578781"/>
        </p:xfrm>
        <a:graphic>
          <a:graphicData uri="http://schemas.openxmlformats.org/drawingml/2006/table">
            <a:tbl>
              <a:tblPr/>
              <a:tblGrid>
                <a:gridCol w="4728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406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54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5560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801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1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327" marR="10327" marT="10327" marB="103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1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327" marR="10327" marT="10327" marB="103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</a:t>
                      </a:r>
                      <a:endParaRPr lang="ru-RU" sz="11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измерения (баллы)</a:t>
                      </a:r>
                      <a:endParaRPr lang="ru-RU" sz="11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327" marR="10327" marT="10327" marB="103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Индикаторы</a:t>
                      </a:r>
                      <a:endParaRPr lang="ru-RU" sz="11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327" marR="10327" marT="10327" marB="103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914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1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327" marR="10327" marT="10327" marB="103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Проявление </a:t>
                      </a:r>
                      <a:r>
                        <a:rPr lang="ru-RU" sz="1100" i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патриотиеских</a:t>
                      </a:r>
                      <a:r>
                        <a:rPr lang="ru-RU" sz="11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 гражданских</a:t>
                      </a:r>
                      <a:r>
                        <a:rPr lang="ru-RU" sz="1100" i="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чувств</a:t>
                      </a:r>
                      <a:r>
                        <a:rPr lang="ru-RU" sz="11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1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взаимного уважения.</a:t>
                      </a:r>
                      <a:endParaRPr lang="ru-RU" sz="11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327" marR="10327" marT="10327" marB="103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1-3</a:t>
                      </a:r>
                      <a:endParaRPr lang="ru-RU" sz="11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327" marR="10327" marT="10327" marB="103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181610" algn="l"/>
                        </a:tabLst>
                      </a:pPr>
                      <a:r>
                        <a:rPr lang="ru-RU" sz="1400" b="1" u="sng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 уровень:</a:t>
                      </a:r>
                      <a:r>
                        <a:rPr lang="ru-RU" sz="1400" u="sng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учащийся не интересуется историей страны, города, нет эмоциональной взаимосвязи с произведениями патриотической тематики, не имеет представления о чувстве патриотизма, бывает, неуважителен к своим сверстникам, </a:t>
                      </a:r>
                      <a:r>
                        <a:rPr lang="ru-RU" sz="1400" dirty="0" smtClean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взрослым – </a:t>
                      </a:r>
                      <a:r>
                        <a:rPr lang="ru-RU" sz="1400" b="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1;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181610" algn="l"/>
                        </a:tabLst>
                      </a:pPr>
                      <a:r>
                        <a:rPr lang="ru-RU" sz="1400" b="1" u="sng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уровень: </a:t>
                      </a:r>
                      <a:r>
                        <a:rPr lang="ru-RU" sz="14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проявляет интерес и сопереживание к историческим событиям, людям, имеет представления о чувстве патриотизма, не всегда </a:t>
                      </a:r>
                      <a:r>
                        <a:rPr lang="ru-RU" sz="1400" dirty="0" smtClean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проявляет</a:t>
                      </a:r>
                      <a:r>
                        <a:rPr lang="ru-RU" sz="1400" baseline="0" dirty="0" smtClean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интерес </a:t>
                      </a:r>
                      <a:r>
                        <a:rPr lang="ru-RU" sz="1400" dirty="0" smtClean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 </a:t>
                      </a:r>
                      <a:r>
                        <a:rPr lang="ru-RU" sz="14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общественным событиям и явлениям, к репертуару патриотической тематики равнодушен, уважает старших.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 сверстникам относятся неоднозначно, в зависимости от ситуации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ru-RU" sz="1400" b="1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2;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181610" algn="l"/>
                        </a:tabLst>
                      </a:pPr>
                      <a:r>
                        <a:rPr lang="ru-RU" sz="1400" b="1" u="sng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 уровень:</a:t>
                      </a:r>
                      <a:r>
                        <a:rPr lang="ru-RU" sz="1400" u="sng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испытывает положительные эмоции по отношению к городу, России, общественным событиям и явлениям, испытывает чувство гордости за свою Родину, страну и народ, проявляет уважение к его великим свершениям и достойным страницам прошлого, проявляет интерес и эмоциональную отзывчивость к репертуару патриотической тематики, уважает старших, не терпит неуважительного отношения к ним со стороны сверстников; проявляет доброжелательное отношение к сверстникам – </a:t>
                      </a:r>
                      <a:r>
                        <a:rPr lang="ru-RU" sz="1400" b="1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327" marR="10327" marT="10327" marB="103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49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Максимальное количество баллов - </a:t>
                      </a:r>
                      <a:r>
                        <a:rPr lang="ru-RU" sz="2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2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327" marR="10327" marT="10327" marB="1032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/>
          <a:srcRect l="24079" t="17640" r="25394" b="5387"/>
          <a:stretch/>
        </p:blipFill>
        <p:spPr>
          <a:xfrm rot="21239256">
            <a:off x="366727" y="3179643"/>
            <a:ext cx="2259477" cy="325596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621535" y="450643"/>
            <a:ext cx="3116687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A53010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Педагогическое наблюдение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266826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4289" y="964367"/>
            <a:ext cx="1087901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Алгоритм педагогического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наблюдения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за проявлением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патриотических и гражданских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чувств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Проявляет/не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проявляет интерес и уважение к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настоящему и прошлому своего города, страны.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Проявляет/не проявляет интерес к общественным событиям и явлениям.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Проявляет/не проявляет активную общественную и гражданскую позицию.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Включает/не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включает песни патриотического характера в свой репертуар(под руководством педагога). 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Проявляет/не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проявляет инициативу к включению песен патриотического характера в свой репертуар.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01857" y="3705389"/>
            <a:ext cx="1048043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Алгоритм педагогического наблюдения </a:t>
            </a:r>
          </a:p>
          <a:p>
            <a:pPr indent="-342900"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«Отношение к здоровому образу жизни» 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</a:endParaRPr>
          </a:p>
          <a:p>
            <a:pPr indent="-342900" algn="ctr"/>
            <a:endParaRPr lang="ru-RU" b="1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Что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знает о здоровом образе жизни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Как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относится к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спорту.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Как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относится к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питанию.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Имеет/не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имеет вредные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привычки.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Использует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время с пользой (соблюдает режим,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ложится вовремя спать).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13572" y="450643"/>
            <a:ext cx="3116687" cy="338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A53010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Педагогическое наблюдение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5379838"/>
              </p:ext>
            </p:extLst>
          </p:nvPr>
        </p:nvGraphicFramePr>
        <p:xfrm>
          <a:off x="1840186" y="1800664"/>
          <a:ext cx="8366080" cy="4220309"/>
        </p:xfrm>
        <a:graphic>
          <a:graphicData uri="http://schemas.openxmlformats.org/drawingml/2006/table">
            <a:tbl>
              <a:tblPr firstRow="1" firstCol="1" bandRow="1"/>
              <a:tblGrid>
                <a:gridCol w="5553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197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460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3943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3079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63601"/>
                <a:gridCol w="797200"/>
                <a:gridCol w="134496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6895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582871">
                <a:tc>
                  <a:txBody>
                    <a:bodyPr/>
                    <a:lstStyle/>
                    <a:p>
                      <a:pPr indent="54038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№п/п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Ф.И. 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учащегося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Проявление патриотических и гражданских чувств,</a:t>
                      </a:r>
                      <a:r>
                        <a:rPr lang="ru-RU" sz="1400" i="0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5777" marR="65777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  <a:tabLst>
                          <a:tab pos="180340" algn="l"/>
                          <a:tab pos="5697220" algn="r"/>
                        </a:tabLs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Отношение к иному мнению, к культуре других народов </a:t>
                      </a:r>
                      <a:endParaRPr lang="ru-RU" sz="1400" i="1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5777" marR="65777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Стремление к самообразованию, самовоспитанию, самосовершенствованию </a:t>
                      </a:r>
                      <a:r>
                        <a:rPr lang="ru-RU" sz="1400" i="0" dirty="0" smtClean="0">
                          <a:solidFill>
                            <a:srgbClr val="231F20"/>
                          </a:solidFill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i="1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5777" marR="65777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Понимание перспектив в формировании социального статуса Наличие профессиональных предпочтений</a:t>
                      </a:r>
                      <a:endParaRPr lang="ru-RU" sz="1400" i="1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5777" marR="657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Отношение к здоровому образу жизни</a:t>
                      </a:r>
                      <a:endParaRPr lang="ru-RU" sz="1400" i="1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5777" marR="65777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Итого</a:t>
                      </a:r>
                      <a:endParaRPr lang="ru-RU" sz="1400" i="1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5777" marR="657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Средний бал</a:t>
                      </a:r>
                      <a:endParaRPr lang="ru-RU" sz="1400" i="1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5777" marR="657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2179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buFont typeface="+mj-lt"/>
                        <a:buAutoNum type="arabicPeriod"/>
                      </a:pPr>
                      <a:r>
                        <a:rPr lang="ru-RU" sz="1400" i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2179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buFont typeface="+mj-lt"/>
                        <a:buNone/>
                      </a:pPr>
                      <a:r>
                        <a:rPr lang="ru-RU" sz="1400" i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ru-RU" sz="140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2179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buFont typeface="+mj-lt"/>
                        <a:buNone/>
                      </a:pPr>
                      <a:r>
                        <a:rPr lang="ru-RU" sz="1400" i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ru-RU" sz="1400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01">
                <a:tc gridSpan="5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 по группе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777" marR="657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039816" y="477353"/>
            <a:ext cx="82014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Личностные результаты обучения по дополнительной общеобразовательной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общеразвивающей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программе «Авторская песня»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1748" y="4250903"/>
            <a:ext cx="93943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Сумма средних баллов по каждому виду планируемых результатов позволяет определить для каждого учащегося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уровень освоения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дополнительной общеобразовательной общеразвивающей программы «Современный танец».</a:t>
            </a:r>
            <a:endParaRPr lang="ru-RU" sz="10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/>
            <a:r>
              <a:rPr lang="ru-RU" sz="1400" b="1" u="sng" dirty="0"/>
              <a:t>1-5 баллов</a:t>
            </a:r>
            <a:endParaRPr lang="ru-RU" dirty="0"/>
          </a:p>
          <a:p>
            <a:pPr indent="450215"/>
            <a:r>
              <a:rPr lang="ru-RU" sz="1400" dirty="0"/>
              <a:t>минимальный уровень освоения программы – </a:t>
            </a:r>
            <a:r>
              <a:rPr lang="ru-RU" sz="1400" b="1" dirty="0"/>
              <a:t>информационный </a:t>
            </a:r>
            <a:endParaRPr lang="ru-RU" dirty="0"/>
          </a:p>
          <a:p>
            <a:pPr indent="450215"/>
            <a:r>
              <a:rPr lang="ru-RU" sz="1400" b="1" u="sng" dirty="0"/>
              <a:t>5,1 -7,5 баллов</a:t>
            </a:r>
            <a:endParaRPr lang="ru-RU" dirty="0"/>
          </a:p>
          <a:p>
            <a:pPr indent="450215"/>
            <a:r>
              <a:rPr lang="ru-RU" sz="1400" dirty="0"/>
              <a:t>базовый уровень освоения программы – </a:t>
            </a:r>
            <a:r>
              <a:rPr lang="ru-RU" sz="1400" b="1" dirty="0"/>
              <a:t>репродуктивный</a:t>
            </a:r>
            <a:endParaRPr lang="ru-RU" dirty="0"/>
          </a:p>
          <a:p>
            <a:pPr indent="450215"/>
            <a:r>
              <a:rPr lang="ru-RU" sz="1400" b="1" u="sng" dirty="0"/>
              <a:t>7,6 - 9 баллов</a:t>
            </a:r>
            <a:endParaRPr lang="ru-RU" dirty="0"/>
          </a:p>
          <a:p>
            <a:pPr indent="450215"/>
            <a:r>
              <a:rPr lang="ru-RU" sz="1400" dirty="0"/>
              <a:t>повышенный уровень освоения программы – </a:t>
            </a:r>
            <a:r>
              <a:rPr lang="ru-RU" sz="1400" b="1" dirty="0"/>
              <a:t>творческий</a:t>
            </a:r>
            <a:endParaRPr lang="ru-RU" dirty="0"/>
          </a:p>
          <a:p>
            <a:pPr algn="ctr"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0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3516600"/>
              </p:ext>
            </p:extLst>
          </p:nvPr>
        </p:nvGraphicFramePr>
        <p:xfrm>
          <a:off x="2659927" y="1533379"/>
          <a:ext cx="7407382" cy="2528203"/>
        </p:xfrm>
        <a:graphic>
          <a:graphicData uri="http://schemas.openxmlformats.org/drawingml/2006/table">
            <a:tbl>
              <a:tblPr firstRow="1" firstCol="1" bandRow="1"/>
              <a:tblGrid>
                <a:gridCol w="586092">
                  <a:extLst>
                    <a:ext uri="{9D8B030D-6E8A-4147-A177-3AD203B41FA5}">
                      <a16:colId xmlns:a16="http://schemas.microsoft.com/office/drawing/2014/main" xmlns="" val="2241796398"/>
                    </a:ext>
                  </a:extLst>
                </a:gridCol>
                <a:gridCol w="1665964">
                  <a:extLst>
                    <a:ext uri="{9D8B030D-6E8A-4147-A177-3AD203B41FA5}">
                      <a16:colId xmlns:a16="http://schemas.microsoft.com/office/drawing/2014/main" xmlns="" val="6669396"/>
                    </a:ext>
                  </a:extLst>
                </a:gridCol>
                <a:gridCol w="598259">
                  <a:extLst>
                    <a:ext uri="{9D8B030D-6E8A-4147-A177-3AD203B41FA5}">
                      <a16:colId xmlns:a16="http://schemas.microsoft.com/office/drawing/2014/main" xmlns="" val="3375348754"/>
                    </a:ext>
                  </a:extLst>
                </a:gridCol>
                <a:gridCol w="834413">
                  <a:extLst>
                    <a:ext uri="{9D8B030D-6E8A-4147-A177-3AD203B41FA5}">
                      <a16:colId xmlns:a16="http://schemas.microsoft.com/office/drawing/2014/main" xmlns="" val="331889663"/>
                    </a:ext>
                  </a:extLst>
                </a:gridCol>
                <a:gridCol w="834413">
                  <a:extLst>
                    <a:ext uri="{9D8B030D-6E8A-4147-A177-3AD203B41FA5}">
                      <a16:colId xmlns:a16="http://schemas.microsoft.com/office/drawing/2014/main" xmlns="" val="1613048818"/>
                    </a:ext>
                  </a:extLst>
                </a:gridCol>
                <a:gridCol w="606846">
                  <a:extLst>
                    <a:ext uri="{9D8B030D-6E8A-4147-A177-3AD203B41FA5}">
                      <a16:colId xmlns:a16="http://schemas.microsoft.com/office/drawing/2014/main" xmlns="" val="854293408"/>
                    </a:ext>
                  </a:extLst>
                </a:gridCol>
                <a:gridCol w="586092">
                  <a:extLst>
                    <a:ext uri="{9D8B030D-6E8A-4147-A177-3AD203B41FA5}">
                      <a16:colId xmlns:a16="http://schemas.microsoft.com/office/drawing/2014/main" xmlns="" val="2304461240"/>
                    </a:ext>
                  </a:extLst>
                </a:gridCol>
                <a:gridCol w="586092">
                  <a:extLst>
                    <a:ext uri="{9D8B030D-6E8A-4147-A177-3AD203B41FA5}">
                      <a16:colId xmlns:a16="http://schemas.microsoft.com/office/drawing/2014/main" xmlns="" val="320533145"/>
                    </a:ext>
                  </a:extLst>
                </a:gridCol>
                <a:gridCol w="586092">
                  <a:extLst>
                    <a:ext uri="{9D8B030D-6E8A-4147-A177-3AD203B41FA5}">
                      <a16:colId xmlns:a16="http://schemas.microsoft.com/office/drawing/2014/main" xmlns="" val="286489709"/>
                    </a:ext>
                  </a:extLst>
                </a:gridCol>
                <a:gridCol w="523119">
                  <a:extLst>
                    <a:ext uri="{9D8B030D-6E8A-4147-A177-3AD203B41FA5}">
                      <a16:colId xmlns:a16="http://schemas.microsoft.com/office/drawing/2014/main" xmlns="" val="4206593400"/>
                    </a:ext>
                  </a:extLst>
                </a:gridCol>
              </a:tblGrid>
              <a:tr h="122883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Фамилия, имя,  учащегося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Предметные результаты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Метапредметные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результаты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Личностные результаты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Общий балл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04657241"/>
                  </a:ext>
                </a:extLst>
              </a:tr>
              <a:tr h="4944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год </a:t>
                      </a:r>
                      <a:r>
                        <a:rPr lang="ru-RU" sz="1400" i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</a:t>
                      </a: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</a:t>
                      </a: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 </a:t>
                      </a:r>
                      <a:r>
                        <a:rPr lang="ru-RU" sz="1400" i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</a:t>
                      </a: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год </a:t>
                      </a:r>
                      <a:r>
                        <a:rPr lang="ru-RU" sz="1400" i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</a:t>
                      </a: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</a:t>
                      </a: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 </a:t>
                      </a:r>
                      <a:r>
                        <a:rPr lang="ru-RU" sz="1400" i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</a:t>
                      </a: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год </a:t>
                      </a:r>
                      <a:r>
                        <a:rPr lang="ru-RU" sz="1400" i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</a:t>
                      </a: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</a:t>
                      </a: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 </a:t>
                      </a:r>
                      <a:r>
                        <a:rPr lang="ru-RU" sz="1400" i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</a:t>
                      </a: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год </a:t>
                      </a:r>
                      <a:r>
                        <a:rPr lang="ru-RU" sz="1400" i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</a:t>
                      </a: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</a:t>
                      </a: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 </a:t>
                      </a:r>
                      <a:r>
                        <a:rPr lang="ru-RU" sz="1400" i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</a:t>
                      </a:r>
                      <a:r>
                        <a:rPr lang="ru-RU" sz="14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18086469"/>
                  </a:ext>
                </a:extLst>
              </a:tr>
              <a:tr h="222965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Астафьева Мария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2,3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2,3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5,5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7,6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68826456"/>
                  </a:ext>
                </a:extLst>
              </a:tr>
              <a:tr h="222965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30416524"/>
                  </a:ext>
                </a:extLst>
              </a:tr>
              <a:tr h="191113"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 по ТО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78954116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365735" y="725811"/>
            <a:ext cx="9746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Мониторинг результативности за период обучения по программе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58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48085" y="3286537"/>
            <a:ext cx="49490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3600" b="1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Творческих успехов!</a:t>
            </a:r>
            <a:endParaRPr lang="ru-RU" altLang="ru-RU" sz="3600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08320" y="1023816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kern="0" dirty="0" smtClean="0">
                <a:solidFill>
                  <a:srgbClr val="C00000"/>
                </a:solidFill>
                <a:latin typeface="Times New Roman" pitchFamily="18" charset="0"/>
              </a:rPr>
              <a:t>«Воспитание — великое дело: им решается участь человека» (В. Г. Белинский)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27941" y="338854"/>
            <a:ext cx="4994029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Стратегические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г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осударственные приоритеты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43004" y="1851633"/>
            <a:ext cx="5092505" cy="101566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Особенности и возможности конкретной программы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21016" y="5794773"/>
            <a:ext cx="4994029" cy="40011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Личностные результаты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7360346">
            <a:off x="4329119" y="1256375"/>
            <a:ext cx="1156809" cy="717472"/>
          </a:xfrm>
          <a:prstGeom prst="rect">
            <a:avLst/>
          </a:prstGeom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58019" y="1825336"/>
            <a:ext cx="4994029" cy="1015663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Ценности разделяемые педагогом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4219338">
            <a:off x="7166127" y="1210790"/>
            <a:ext cx="1172863" cy="853886"/>
          </a:xfrm>
          <a:prstGeom prst="rect">
            <a:avLst/>
          </a:prstGeom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739274">
            <a:off x="3598912" y="2741545"/>
            <a:ext cx="1333715" cy="760231"/>
          </a:xfrm>
          <a:prstGeom prst="rect">
            <a:avLst/>
          </a:prstGeom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7143514">
            <a:off x="7257730" y="2780437"/>
            <a:ext cx="1231337" cy="808090"/>
          </a:xfrm>
          <a:prstGeom prst="rect">
            <a:avLst/>
          </a:prstGeom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3920196" y="4807689"/>
            <a:ext cx="4994029" cy="40011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Личностные задачи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400000">
            <a:off x="5989060" y="5185998"/>
            <a:ext cx="1106668" cy="760231"/>
          </a:xfrm>
          <a:prstGeom prst="rect">
            <a:avLst/>
          </a:prstGeom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3852206" y="3459537"/>
            <a:ext cx="4994029" cy="70788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Возраст обучающихся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400000">
            <a:off x="5992576" y="4136781"/>
            <a:ext cx="1123081" cy="76023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6603" y="967099"/>
            <a:ext cx="102342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Указ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президента РФ от 9.11.2022 №809 «Об утверждении основ государственной политики по сохранению и укреплению традиционных российских духовно-нравственных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ценностей»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2533" y="2146328"/>
            <a:ext cx="10489223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Распоряжение Правительства Российской Федерации от 1 июля 2024 г. N 1734-р О Плане мероприятий по реализации в 2024-2026 </a:t>
            </a:r>
            <a:r>
              <a:rPr lang="ru-RU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г.г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Основ государственной политики по сохранению и укреплению традиционных российских духовно-нравственных ценностей.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51913" y="4908676"/>
            <a:ext cx="104710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Единый план по достижению национальных целей развития Российской Федерации до 2030 года и на перспективу до 2036 года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80048" y="3940185"/>
            <a:ext cx="104288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Указ Президента Российской Федерации от 7 мая 2024 г. № 309 «О национальных целях развития Российской Федерации на период до 2030 года и на перспективу до 2036 года»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60320" y="278229"/>
            <a:ext cx="75965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Стратегические государственные приоритеты</a:t>
            </a:r>
          </a:p>
        </p:txBody>
      </p:sp>
    </p:spTree>
    <p:extLst>
      <p:ext uri="{BB962C8B-B14F-4D97-AF65-F5344CB8AC3E}">
        <p14:creationId xmlns:p14="http://schemas.microsoft.com/office/powerpoint/2010/main" xmlns="" val="372033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88920" y="474420"/>
            <a:ext cx="7410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Традиционные ценности (Указ Президента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)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2928" y="1233828"/>
            <a:ext cx="10344444" cy="4513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жизнь,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достоинство,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права и свободы человека, 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патриотизм,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гражданственность,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служение Отечеству и ответственность за его судьбу,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высокие нравственные идеалы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крепкая семья, 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созидательный труд, 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приоритет духовного над материальным, 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гуманизм, милосердие, справедливость, 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коллективизм,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взаимопомощь и взаимоуважение, 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историческая память преемственность поколений, единство народов России.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88920" y="474420"/>
            <a:ext cx="7410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Традиционные ценности (Указ Президента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)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47494" y="178252"/>
            <a:ext cx="85197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Стратегический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государственный приоритет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0222" y="2761494"/>
            <a:ext cx="113151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333333"/>
                </a:solidFill>
                <a:latin typeface="Arial" panose="020B0604020202020204" pitchFamily="34" charset="0"/>
              </a:rPr>
              <a:t>«…исключения </a:t>
            </a:r>
            <a:r>
              <a:rPr lang="ru-RU" sz="1400" dirty="0">
                <a:solidFill>
                  <a:srgbClr val="333333"/>
                </a:solidFill>
                <a:latin typeface="Arial" panose="020B0604020202020204" pitchFamily="34" charset="0"/>
              </a:rPr>
              <a:t>возможности государственной поддержки проведения мероприятий, а также разработки и выпуска информационной продукции, осуществления культурной, образовательной и иной деятельности, противоречащих целям и задачам государственной </a:t>
            </a:r>
            <a:r>
              <a:rPr lang="ru-RU" sz="1400" dirty="0" smtClean="0">
                <a:solidFill>
                  <a:srgbClr val="333333"/>
                </a:solidFill>
                <a:latin typeface="Arial" panose="020B0604020202020204" pitchFamily="34" charset="0"/>
              </a:rPr>
              <a:t>политики»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31521" y="1197134"/>
            <a:ext cx="10972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«Защита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традиционных российских духовно-нравственных ценностей, культуры и исторической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памяти»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4466" y="3613577"/>
            <a:ext cx="112145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Укрепление гражданского единства, общероссийской гражданской идентичности и российской самобытности, межнационального и межрелигиозного согласия на основе объединяющей роли традиционных ценностей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77008" y="2006434"/>
            <a:ext cx="11214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Совершенствование и развитие законодательства Российской Федерации в сфере сохранения и укрепления традиционных российских духовно-нравственных ценностей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0398" y="4611099"/>
            <a:ext cx="112145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Сохранение исторической памяти, противодействие попыткам фальсификации истории, сбережение исторического опыта формирования традиционных ценностей и их влияния на российскую историю, в том числе на жизнь и творчество выдающихся деятелей России    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5815" y="5612240"/>
            <a:ext cx="114276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Сохранение, укрепление и продвижение традиционных семейных ценностей, обеспечение преемственности поколений,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….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9655" y="672124"/>
            <a:ext cx="10733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«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Сбережение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народа России и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развитие человеческого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потенциала»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947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863" y="3850920"/>
            <a:ext cx="11245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Защита и поддержка русского языка как языка государствообразующего народа, обеспечение </a:t>
            </a:r>
            <a:r>
              <a:rPr lang="ru-RU" b="1" u="sng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соблюдения норм современного русского литературного языка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(в том числе недопущение использования нецензурной лексики)  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 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4796" y="5018120"/>
            <a:ext cx="11245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Защита от внешнего деструктивного информационно-психологического воздействия, пресечение деятельности, направленной на разрушение традиционных ценностей в России, и </a:t>
            </a:r>
            <a:r>
              <a:rPr lang="ru-RU" b="1" u="sng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противодействие излишнему использованию иностранной лексики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4795" y="1450731"/>
            <a:ext cx="110768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Укрепление гражданского единства, общероссийской гражданской идентичности и российской самобытности, межнационального и межрелигиозного согласия </a:t>
            </a:r>
            <a:r>
              <a:rPr lang="ru-RU" b="1" dirty="0">
                <a:solidFill>
                  <a:srgbClr val="7030A0"/>
                </a:solidFill>
                <a:latin typeface="Arial" panose="020B0604020202020204" pitchFamily="34" charset="0"/>
              </a:rPr>
              <a:t>на основе объединяющей роли традиционных </a:t>
            </a:r>
            <a:r>
              <a:rPr lang="ru-RU" b="1" dirty="0" smtClean="0">
                <a:solidFill>
                  <a:srgbClr val="7030A0"/>
                </a:solidFill>
                <a:latin typeface="Arial" panose="020B0604020202020204" pitchFamily="34" charset="0"/>
              </a:rPr>
              <a:t>ценностей. </a:t>
            </a:r>
            <a:r>
              <a:rPr lang="ru-RU" dirty="0">
                <a:solidFill>
                  <a:srgbClr val="7030A0"/>
                </a:solidFill>
                <a:latin typeface="Arial" panose="020B0604020202020204" pitchFamily="34" charset="0"/>
              </a:rPr>
              <a:t> 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4457" y="2629723"/>
            <a:ext cx="110196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Поддержка религиозных организаций традиционных конфессий, обеспечение их участия в деятельности, </a:t>
            </a:r>
            <a:r>
              <a:rPr lang="ru-RU" b="1" dirty="0">
                <a:solidFill>
                  <a:srgbClr val="7030A0"/>
                </a:solidFill>
                <a:latin typeface="Arial" panose="020B0604020202020204" pitchFamily="34" charset="0"/>
              </a:rPr>
              <a:t>направленной на сохранение традиционных ценностей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, противодействие деструктивным религиозным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течениям.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  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80184" y="362634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kern="0" dirty="0" smtClean="0">
                <a:solidFill>
                  <a:srgbClr val="C00000"/>
                </a:solidFill>
                <a:latin typeface="Times New Roman" pitchFamily="18" charset="0"/>
              </a:rPr>
              <a:t>«От правильного воспитания детей зависит благосостояние всего народа» (Д. </a:t>
            </a:r>
            <a:r>
              <a:rPr lang="ru-RU" sz="2000" b="1" i="1" kern="0" dirty="0" smtClean="0">
                <a:solidFill>
                  <a:srgbClr val="C00000"/>
                </a:solidFill>
                <a:latin typeface="Times New Roman" pitchFamily="18" charset="0"/>
              </a:rPr>
              <a:t>Локк)</a:t>
            </a:r>
            <a:endParaRPr lang="ru-RU" sz="2000" b="1" i="1" kern="0" dirty="0" smtClean="0">
              <a:solidFill>
                <a:srgbClr val="C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574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9828" y="226311"/>
            <a:ext cx="113526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Национальная цель 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РЕАЛИЗАЦИЯ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ПОТЕНЦИАЛА КАЖДОГО ЧЕЛОВЕКА, РАЗВИТИЕ ЕГО ТАЛАНТОВ, ВОСПИТАНИЕ ПАТРИОТИЧНОЙ И СОЦИАЛЬНО ОТВЕТСТВЕННОЙ ЛИЧНОСТИ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7114" y="1520542"/>
            <a:ext cx="110150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Создание к 2030 году условий для воспитания гармонично развитой, патриотичной и социально ответственной личности на </a:t>
            </a:r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основе традиционных российских духовно-нравственных и культурно-исторических ценностей</a:t>
            </a:r>
            <a:endParaRPr lang="ru-RU" b="1" u="sng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7114" y="2519348"/>
            <a:ext cx="110431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Увеличение к 2030 году доли молодых людей, участвующих в проектах и программах, </a:t>
            </a:r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направленных на профессиональное, личностное развитие и патриотическое воспитание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, не менее чем до 75 процентов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70559" y="3501907"/>
            <a:ext cx="109915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Увеличение к 2030 году доли молодых людей, </a:t>
            </a:r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верящих в возможности самореализации в России,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не менее чем до 85 процентов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26829" y="4247496"/>
            <a:ext cx="110618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Увеличение к 2030 году доли молодых людей, </a:t>
            </a:r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вовлеченных в добровольческую и общественную деятельность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, не менее чем до 45 процентов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26830" y="4880542"/>
            <a:ext cx="110900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Обеспечение к 2030 году функционирования эффективной системы выявления, поддержки и развития способностей и талантов детей и молодежи, основанной на принципах ответственности, справедливости, всеобщности и направленной </a:t>
            </a:r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на самоопределение и профессиональную ориентацию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</a:rPr>
              <a:t> 100 процентов обучающихся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4347</TotalTime>
  <Words>2211</Words>
  <Application>Microsoft Office PowerPoint</Application>
  <PresentationFormat>Произвольный</PresentationFormat>
  <Paragraphs>295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Ретро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Елена</cp:lastModifiedBy>
  <cp:revision>253</cp:revision>
  <dcterms:created xsi:type="dcterms:W3CDTF">2022-09-15T02:44:06Z</dcterms:created>
  <dcterms:modified xsi:type="dcterms:W3CDTF">2025-01-29T23:55:12Z</dcterms:modified>
</cp:coreProperties>
</file>