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5143500" cx="9144000"/>
  <p:notesSz cx="6858000" cy="9144000"/>
  <p:embeddedFontLst>
    <p:embeddedFont>
      <p:font typeface="Raleway"/>
      <p:regular r:id="rId21"/>
      <p:bold r:id="rId22"/>
      <p:italic r:id="rId23"/>
      <p:boldItalic r:id="rId24"/>
    </p:embeddedFont>
    <p:embeddedFont>
      <p:font typeface="Roboto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27">
          <p15:clr>
            <a:srgbClr val="747775"/>
          </p15:clr>
        </p15:guide>
        <p15:guide id="2" pos="1587">
          <p15:clr>
            <a:srgbClr val="747775"/>
          </p15:clr>
        </p15:guide>
        <p15:guide id="3" pos="907">
          <p15:clr>
            <a:srgbClr val="747775"/>
          </p15:clr>
        </p15:guide>
        <p15:guide id="4" pos="2154">
          <p15:clr>
            <a:srgbClr val="747775"/>
          </p15:clr>
        </p15:guide>
        <p15:guide id="5" pos="5556">
          <p15:clr>
            <a:srgbClr val="747775"/>
          </p15:clr>
        </p15:guide>
        <p15:guide id="6" pos="4195">
          <p15:clr>
            <a:srgbClr val="747775"/>
          </p15:clr>
        </p15:guide>
        <p15:guide id="7" pos="4876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62E52F8-F322-4731-908C-E384F45CCB3E}">
  <a:tblStyle styleId="{562E52F8-F322-4731-908C-E384F45CCB3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27"/>
        <p:guide pos="1587"/>
        <p:guide pos="907"/>
        <p:guide pos="2154"/>
        <p:guide pos="5556"/>
        <p:guide pos="4195"/>
        <p:guide pos="487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Raleway-bold.fntdata"/><Relationship Id="rId21" Type="http://schemas.openxmlformats.org/officeDocument/2006/relationships/font" Target="fonts/Raleway-regular.fntdata"/><Relationship Id="rId24" Type="http://schemas.openxmlformats.org/officeDocument/2006/relationships/font" Target="fonts/Raleway-boldItalic.fntdata"/><Relationship Id="rId23" Type="http://schemas.openxmlformats.org/officeDocument/2006/relationships/font" Target="fonts/Raleway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Roboto-bold.fntdata"/><Relationship Id="rId25" Type="http://schemas.openxmlformats.org/officeDocument/2006/relationships/font" Target="fonts/Roboto-regular.fntdata"/><Relationship Id="rId28" Type="http://schemas.openxmlformats.org/officeDocument/2006/relationships/font" Target="fonts/Roboto-boldItalic.fntdata"/><Relationship Id="rId27" Type="http://schemas.openxmlformats.org/officeDocument/2006/relationships/font" Target="fonts/Roboto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2a5f072597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2a5f072597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2a5f072597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2a5f072597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2a5f072597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32a5f072597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4174d1b6559a2189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4174d1b6559a2189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2a5f072597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2a5f072597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4174d1b6559a218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4174d1b6559a218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2a5f072597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2a5f072597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2a5f07259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2a5f07259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2a5f072597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2a5f072597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2a5f072597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2a5f072597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2a5f072597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2a5f072597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2a5f072597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2a5f072597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2a5f072597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2a5f072597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Google Shape;11;p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1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Google Shape;71;p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1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11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1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6" name="Google Shape;76;p11"/>
          <p:cNvSpPr txBox="1"/>
          <p:nvPr>
            <p:ph hasCustomPrompt="1" type="title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/>
          <p:nvPr>
            <p:ph idx="1" type="body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Google Shape;78;p1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Google Shape;21;p3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" name="Google Shape;26;p3"/>
          <p:cNvSpPr txBox="1"/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4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30" name="Google Shape;30;p4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5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8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Google Shape;52;p8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Google Shape;53;p8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Google Shape;54;p8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8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8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" name="Google Shape;57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1" name="Google Shape;6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" name="Google Shape;62;p9"/>
          <p:cNvSpPr txBox="1"/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3" name="Google Shape;63;p9"/>
          <p:cNvSpPr txBox="1"/>
          <p:nvPr>
            <p:ph idx="1" type="subTitle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4" name="Google Shape;6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geometr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Relationship Id="rId4" Type="http://schemas.openxmlformats.org/officeDocument/2006/relationships/image" Target="../media/image3.jpg"/><Relationship Id="rId5" Type="http://schemas.openxmlformats.org/officeDocument/2006/relationships/image" Target="../media/image8.jpg"/><Relationship Id="rId6" Type="http://schemas.openxmlformats.org/officeDocument/2006/relationships/image" Target="../media/image1.jpg"/><Relationship Id="rId7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type="ctrTitle"/>
          </p:nvPr>
        </p:nvSpPr>
        <p:spPr>
          <a:xfrm>
            <a:off x="598100" y="573725"/>
            <a:ext cx="8222100" cy="265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3950"/>
              <a:t>Поиск эффективных приёмов диагностики образовательных результатов: из опыта апробации</a:t>
            </a:r>
            <a:endParaRPr sz="3950"/>
          </a:p>
        </p:txBody>
      </p:sp>
      <p:sp>
        <p:nvSpPr>
          <p:cNvPr id="86" name="Google Shape;86;p13"/>
          <p:cNvSpPr txBox="1"/>
          <p:nvPr>
            <p:ph idx="1" type="subTitle"/>
          </p:nvPr>
        </p:nvSpPr>
        <p:spPr>
          <a:xfrm>
            <a:off x="598100" y="3707673"/>
            <a:ext cx="8222100" cy="104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/>
              <a:t>Тамара Сергеевна Щедренко,</a:t>
            </a:r>
            <a:endParaRPr sz="23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/>
              <a:t>педагог дополнительного образования ЦВР “Галактика”</a:t>
            </a:r>
            <a:endParaRPr sz="23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2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i="1" lang="ru" sz="2500"/>
              <a:t>Всему своё время</a:t>
            </a:r>
            <a:endParaRPr b="1" i="1" sz="2500"/>
          </a:p>
        </p:txBody>
      </p:sp>
      <p:sp>
        <p:nvSpPr>
          <p:cNvPr id="159" name="Google Shape;159;p22"/>
          <p:cNvSpPr txBox="1"/>
          <p:nvPr>
            <p:ph idx="1" type="body"/>
          </p:nvPr>
        </p:nvSpPr>
        <p:spPr>
          <a:xfrm>
            <a:off x="373125" y="1242175"/>
            <a:ext cx="8520600" cy="150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/>
              <a:t>Проектная работа</a:t>
            </a:r>
            <a:endParaRPr sz="3600"/>
          </a:p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3600"/>
              <a:t>февраль-март             апрель-май</a:t>
            </a:r>
            <a:endParaRPr sz="3600"/>
          </a:p>
        </p:txBody>
      </p:sp>
      <p:pic>
        <p:nvPicPr>
          <p:cNvPr id="160" name="Google Shape;160;p22"/>
          <p:cNvPicPr preferRelativeResize="0"/>
          <p:nvPr/>
        </p:nvPicPr>
        <p:blipFill rotWithShape="1">
          <a:blip r:embed="rId3">
            <a:alphaModFix/>
          </a:blip>
          <a:srcRect b="0" l="0" r="48458" t="0"/>
          <a:stretch/>
        </p:blipFill>
        <p:spPr>
          <a:xfrm>
            <a:off x="6326625" y="2659250"/>
            <a:ext cx="1081650" cy="107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2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1979175" y="2659250"/>
            <a:ext cx="1081650" cy="107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3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i="1" lang="ru" sz="2500"/>
              <a:t>Быстрее! Выше! Сильнее!</a:t>
            </a:r>
            <a:endParaRPr b="1" i="1" sz="2500"/>
          </a:p>
        </p:txBody>
      </p:sp>
      <p:sp>
        <p:nvSpPr>
          <p:cNvPr id="167" name="Google Shape;167;p23"/>
          <p:cNvSpPr txBox="1"/>
          <p:nvPr>
            <p:ph idx="1" type="body"/>
          </p:nvPr>
        </p:nvSpPr>
        <p:spPr>
          <a:xfrm>
            <a:off x="373125" y="1242175"/>
            <a:ext cx="8520600" cy="150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/>
              <a:t>Конкурс \ Соревнование</a:t>
            </a:r>
            <a:endParaRPr sz="3600"/>
          </a:p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3600"/>
              <a:t>командные             индивидуальные</a:t>
            </a:r>
            <a:endParaRPr sz="3600"/>
          </a:p>
        </p:txBody>
      </p:sp>
      <p:pic>
        <p:nvPicPr>
          <p:cNvPr id="168" name="Google Shape;168;p23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1511575" y="2659250"/>
            <a:ext cx="1081650" cy="107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3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6119175" y="2659250"/>
            <a:ext cx="1081650" cy="107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i="1" lang="ru" sz="2500"/>
              <a:t>Как здорово, что все мы здесь сегодня собрались</a:t>
            </a:r>
            <a:endParaRPr b="1" i="1" sz="2500"/>
          </a:p>
        </p:txBody>
      </p:sp>
      <p:sp>
        <p:nvSpPr>
          <p:cNvPr id="175" name="Google Shape;175;p24"/>
          <p:cNvSpPr txBox="1"/>
          <p:nvPr>
            <p:ph idx="1" type="body"/>
          </p:nvPr>
        </p:nvSpPr>
        <p:spPr>
          <a:xfrm>
            <a:off x="373125" y="1242175"/>
            <a:ext cx="8520600" cy="150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/>
              <a:t>Фестиваль</a:t>
            </a:r>
            <a:endParaRPr sz="3600"/>
          </a:p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3600"/>
              <a:t>командные             индивидуальные</a:t>
            </a:r>
            <a:endParaRPr sz="3600"/>
          </a:p>
        </p:txBody>
      </p:sp>
      <p:pic>
        <p:nvPicPr>
          <p:cNvPr id="176" name="Google Shape;176;p24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1511575" y="2659250"/>
            <a:ext cx="1081650" cy="107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4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6119175" y="2659250"/>
            <a:ext cx="1081650" cy="107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5"/>
          <p:cNvSpPr txBox="1"/>
          <p:nvPr>
            <p:ph idx="2" type="body"/>
          </p:nvPr>
        </p:nvSpPr>
        <p:spPr>
          <a:xfrm>
            <a:off x="4731300" y="724200"/>
            <a:ext cx="42285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ru" sz="2000"/>
              <a:t>КОТ-VR (Кружковая Олимпиада: Технологии и VR)</a:t>
            </a:r>
            <a:endParaRPr sz="2000"/>
          </a:p>
          <a:p>
            <a:pPr indent="-355600" lvl="0" marL="457200" rtl="0" algn="l">
              <a:spcBef>
                <a:spcPts val="800"/>
              </a:spcBef>
              <a:spcAft>
                <a:spcPts val="0"/>
              </a:spcAft>
              <a:buSzPts val="2000"/>
              <a:buAutoNum type="arabicPeriod"/>
            </a:pPr>
            <a:r>
              <a:rPr lang="ru" sz="2000"/>
              <a:t>КОТ-3D (Кружковая Олимпиада: Технологии и 3D)</a:t>
            </a:r>
            <a:endParaRPr sz="2000"/>
          </a:p>
          <a:p>
            <a:pPr indent="-355600" lvl="0" marL="457200" rtl="0" algn="l">
              <a:spcBef>
                <a:spcPts val="800"/>
              </a:spcBef>
              <a:spcAft>
                <a:spcPts val="0"/>
              </a:spcAft>
              <a:buSzPts val="2000"/>
              <a:buAutoNum type="arabicPeriod"/>
            </a:pPr>
            <a:r>
              <a:rPr lang="ru" sz="2000"/>
              <a:t>Хакатон «Небо в руках»</a:t>
            </a:r>
            <a:endParaRPr sz="2000"/>
          </a:p>
          <a:p>
            <a:pPr indent="-355600" lvl="0" marL="457200" rtl="0" algn="l">
              <a:spcBef>
                <a:spcPts val="800"/>
              </a:spcBef>
              <a:spcAft>
                <a:spcPts val="0"/>
              </a:spcAft>
              <a:buSzPts val="2000"/>
              <a:buAutoNum type="arabicPeriod"/>
            </a:pPr>
            <a:r>
              <a:rPr lang="ru" sz="2000"/>
              <a:t>Фестиваль инженерных решений </a:t>
            </a:r>
            <a:r>
              <a:rPr lang="ru" sz="2000"/>
              <a:t>«Проект Сибирь»</a:t>
            </a:r>
            <a:endParaRPr sz="2000"/>
          </a:p>
          <a:p>
            <a:pPr indent="-355600" lvl="0" marL="457200" rtl="0" algn="l">
              <a:spcBef>
                <a:spcPts val="800"/>
              </a:spcBef>
              <a:spcAft>
                <a:spcPts val="800"/>
              </a:spcAft>
              <a:buSzPts val="2000"/>
              <a:buAutoNum type="arabicPeriod"/>
            </a:pPr>
            <a:r>
              <a:rPr lang="ru" sz="2000"/>
              <a:t>Турнир юных киберфизиков</a:t>
            </a:r>
            <a:endParaRPr sz="2000"/>
          </a:p>
        </p:txBody>
      </p:sp>
      <p:sp>
        <p:nvSpPr>
          <p:cNvPr id="183" name="Google Shape;183;p25"/>
          <p:cNvSpPr txBox="1"/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Итоговая диагностика</a:t>
            </a:r>
            <a:endParaRPr/>
          </a:p>
        </p:txBody>
      </p:sp>
      <p:sp>
        <p:nvSpPr>
          <p:cNvPr id="184" name="Google Shape;184;p25"/>
          <p:cNvSpPr txBox="1"/>
          <p:nvPr>
            <p:ph idx="1" type="subTitle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Инженерно-технический кружок</a:t>
            </a:r>
            <a:endParaRPr b="1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2024 - 2025 учебный год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6"/>
          <p:cNvSpPr txBox="1"/>
          <p:nvPr>
            <p:ph type="title"/>
          </p:nvPr>
        </p:nvSpPr>
        <p:spPr>
          <a:xfrm>
            <a:off x="360000" y="239975"/>
            <a:ext cx="84723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Задачи</a:t>
            </a:r>
            <a:endParaRPr b="1"/>
          </a:p>
        </p:txBody>
      </p:sp>
      <p:graphicFrame>
        <p:nvGraphicFramePr>
          <p:cNvPr id="190" name="Google Shape;190;p26"/>
          <p:cNvGraphicFramePr/>
          <p:nvPr/>
        </p:nvGraphicFramePr>
        <p:xfrm>
          <a:off x="311700" y="1017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{562E52F8-F322-4731-908C-E384F45CCB3E}</a:tableStyleId>
              </a:tblPr>
              <a:tblGrid>
                <a:gridCol w="1959575"/>
                <a:gridCol w="3504025"/>
                <a:gridCol w="32631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800"/>
                        <a:t>ПРЕДМЕТНЫЕ</a:t>
                      </a:r>
                      <a:endParaRPr b="1" sz="18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800"/>
                        <a:t>ЛИЧНОСТНЫЕ</a:t>
                      </a:r>
                      <a:endParaRPr b="1" sz="18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800"/>
                        <a:t>МЕТАПРЕДМЕТНЫЕ</a:t>
                      </a:r>
                      <a:endParaRPr b="1" sz="18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3000"/>
                        <a:t>Знать…</a:t>
                      </a:r>
                      <a:endParaRPr sz="30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0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3000"/>
                        <a:t>Уметь…</a:t>
                      </a:r>
                      <a:endParaRPr sz="30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36525" lvl="0" marL="179999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AutoNum type="arabicPeriod"/>
                      </a:pPr>
                      <a:r>
                        <a:rPr lang="ru" sz="2000"/>
                        <a:t>Формировать активную гражданскую позицию и чувство патриотизма</a:t>
                      </a:r>
                      <a:endParaRPr sz="2000"/>
                    </a:p>
                    <a:p>
                      <a:pPr indent="-136525" lvl="0" marL="179999" rtl="0" algn="l">
                        <a:spcBef>
                          <a:spcPts val="800"/>
                        </a:spcBef>
                        <a:spcAft>
                          <a:spcPts val="0"/>
                        </a:spcAft>
                        <a:buSzPts val="2000"/>
                        <a:buAutoNum type="arabicPeriod"/>
                      </a:pPr>
                      <a:r>
                        <a:rPr lang="ru" sz="2000"/>
                        <a:t>Развивать стремление к профессиональному самоопределению</a:t>
                      </a:r>
                      <a:endParaRPr sz="2000"/>
                    </a:p>
                    <a:p>
                      <a:pPr indent="-136525" lvl="0" marL="179999" rtl="0" algn="l">
                        <a:spcBef>
                          <a:spcPts val="800"/>
                        </a:spcBef>
                        <a:spcAft>
                          <a:spcPts val="800"/>
                        </a:spcAft>
                        <a:buSzPts val="2000"/>
                        <a:buAutoNum type="arabicPeriod"/>
                      </a:pPr>
                      <a:r>
                        <a:rPr lang="ru" sz="2000"/>
                        <a:t>Воспитывать культуру общения и поведения в социуме</a:t>
                      </a:r>
                      <a:endParaRPr sz="20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222250" lvl="0" marL="3600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AutoNum type="arabicPeriod"/>
                      </a:pPr>
                      <a:r>
                        <a:rPr lang="ru" sz="2000"/>
                        <a:t>Развивать критическое мышление</a:t>
                      </a:r>
                      <a:endParaRPr sz="2000"/>
                    </a:p>
                    <a:p>
                      <a:pPr indent="-222250" lvl="0" marL="3600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AutoNum type="arabicPeriod"/>
                      </a:pPr>
                      <a:r>
                        <a:rPr lang="ru" sz="2000"/>
                        <a:t>Развивать креативное мышление</a:t>
                      </a:r>
                      <a:endParaRPr sz="2000"/>
                    </a:p>
                    <a:p>
                      <a:pPr indent="-222250" lvl="0" marL="3600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AutoNum type="arabicPeriod"/>
                      </a:pPr>
                      <a:r>
                        <a:rPr lang="ru" sz="2000"/>
                        <a:t>Формировать навыки работы в команде</a:t>
                      </a:r>
                      <a:endParaRPr sz="2000"/>
                    </a:p>
                    <a:p>
                      <a:pPr indent="-222250" lvl="0" marL="3600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AutoNum type="arabicPeriod"/>
                      </a:pPr>
                      <a:r>
                        <a:rPr lang="ru" sz="2000"/>
                        <a:t>Развивать коммуникативные способности</a:t>
                      </a:r>
                      <a:endParaRPr sz="20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i="1" lang="ru" sz="2500"/>
              <a:t>Сколько было, а сколько ещё будет…</a:t>
            </a:r>
            <a:endParaRPr b="1" i="1" sz="2500"/>
          </a:p>
        </p:txBody>
      </p:sp>
      <p:sp>
        <p:nvSpPr>
          <p:cNvPr id="92" name="Google Shape;92;p14"/>
          <p:cNvSpPr txBox="1"/>
          <p:nvPr>
            <p:ph idx="1" type="body"/>
          </p:nvPr>
        </p:nvSpPr>
        <p:spPr>
          <a:xfrm>
            <a:off x="5313725" y="1086325"/>
            <a:ext cx="3754800" cy="123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/>
              <a:t>ДООП (количество)</a:t>
            </a:r>
            <a:endParaRPr b="1" sz="2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2000"/>
              <a:t>2 + 1 + 7 + 2 + 1 + 1 + 2 = </a:t>
            </a:r>
            <a:r>
              <a:rPr b="1" lang="ru" sz="2400"/>
              <a:t>16</a:t>
            </a:r>
            <a:endParaRPr b="1" sz="2400"/>
          </a:p>
        </p:txBody>
      </p:sp>
      <p:sp>
        <p:nvSpPr>
          <p:cNvPr id="93" name="Google Shape;93;p14"/>
          <p:cNvSpPr txBox="1"/>
          <p:nvPr>
            <p:ph idx="1" type="body"/>
          </p:nvPr>
        </p:nvSpPr>
        <p:spPr>
          <a:xfrm>
            <a:off x="373125" y="1017800"/>
            <a:ext cx="4803300" cy="37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500"/>
              <a:t>ДООП (направления)</a:t>
            </a:r>
            <a:endParaRPr b="1" sz="25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500"/>
              <a:t>Медиажурналистика</a:t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500"/>
              <a:t>Мультипликация</a:t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500"/>
              <a:t>Программирование VR/AR</a:t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500"/>
              <a:t>3D-моделирование</a:t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500"/>
              <a:t>Компьютерная анимация</a:t>
            </a:r>
            <a:endParaRPr sz="25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2500"/>
              <a:t>Игропроектирование</a:t>
            </a:r>
            <a:endParaRPr sz="2500"/>
          </a:p>
        </p:txBody>
      </p:sp>
      <p:sp>
        <p:nvSpPr>
          <p:cNvPr id="94" name="Google Shape;94;p14"/>
          <p:cNvSpPr txBox="1"/>
          <p:nvPr/>
        </p:nvSpPr>
        <p:spPr>
          <a:xfrm>
            <a:off x="5870875" y="3235350"/>
            <a:ext cx="31974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2015-2025 годы</a:t>
            </a:r>
            <a:endParaRPr sz="2200">
              <a:solidFill>
                <a:schemeClr val="accent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/>
          <p:nvPr>
            <p:ph type="title"/>
          </p:nvPr>
        </p:nvSpPr>
        <p:spPr>
          <a:xfrm>
            <a:off x="5233200" y="428675"/>
            <a:ext cx="3543300" cy="15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i="1" lang="ru" sz="2500">
                <a:solidFill>
                  <a:schemeClr val="lt1"/>
                </a:solidFill>
              </a:rPr>
              <a:t>В </a:t>
            </a:r>
            <a:r>
              <a:rPr b="1" i="1" lang="ru" sz="2500">
                <a:solidFill>
                  <a:schemeClr val="lt1"/>
                </a:solidFill>
              </a:rPr>
              <a:t>начале было…</a:t>
            </a:r>
            <a:endParaRPr b="1" i="1" sz="2500">
              <a:solidFill>
                <a:schemeClr val="lt1"/>
              </a:solidFill>
            </a:endParaRPr>
          </a:p>
        </p:txBody>
      </p:sp>
      <p:sp>
        <p:nvSpPr>
          <p:cNvPr id="100" name="Google Shape;100;p15"/>
          <p:cNvSpPr txBox="1"/>
          <p:nvPr>
            <p:ph idx="2" type="body"/>
          </p:nvPr>
        </p:nvSpPr>
        <p:spPr>
          <a:xfrm>
            <a:off x="5086350" y="976425"/>
            <a:ext cx="3448500" cy="1564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ru" sz="2900"/>
              <a:t>…Входная диагностика</a:t>
            </a:r>
            <a:endParaRPr sz="2900"/>
          </a:p>
        </p:txBody>
      </p:sp>
      <p:pic>
        <p:nvPicPr>
          <p:cNvPr id="101" name="Google Shape;10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138424" y="144587"/>
            <a:ext cx="4688800" cy="4760926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5"/>
          <p:cNvSpPr txBox="1"/>
          <p:nvPr>
            <p:ph type="title"/>
          </p:nvPr>
        </p:nvSpPr>
        <p:spPr>
          <a:xfrm>
            <a:off x="5233200" y="3707675"/>
            <a:ext cx="3543300" cy="7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500">
                <a:solidFill>
                  <a:schemeClr val="lt1"/>
                </a:solidFill>
              </a:rPr>
              <a:t>Колесо баланса</a:t>
            </a:r>
            <a:endParaRPr sz="25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i="1" lang="ru" sz="2500"/>
              <a:t>Бывает ли плохая диагностика?</a:t>
            </a:r>
            <a:endParaRPr b="1" i="1" sz="2500"/>
          </a:p>
        </p:txBody>
      </p:sp>
      <p:pic>
        <p:nvPicPr>
          <p:cNvPr id="108" name="Google Shape;10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60275" y="1936725"/>
            <a:ext cx="1983724" cy="1983724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 txBox="1"/>
          <p:nvPr>
            <p:ph idx="1" type="body"/>
          </p:nvPr>
        </p:nvSpPr>
        <p:spPr>
          <a:xfrm>
            <a:off x="373125" y="1242175"/>
            <a:ext cx="6149400" cy="150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/>
              <a:t>Тестирование</a:t>
            </a:r>
            <a:endParaRPr sz="3600"/>
          </a:p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3600"/>
              <a:t>Очно            Дистанционно</a:t>
            </a:r>
            <a:endParaRPr sz="3600"/>
          </a:p>
        </p:txBody>
      </p:sp>
      <p:pic>
        <p:nvPicPr>
          <p:cNvPr id="110" name="Google Shape;110;p16"/>
          <p:cNvPicPr preferRelativeResize="0"/>
          <p:nvPr/>
        </p:nvPicPr>
        <p:blipFill rotWithShape="1">
          <a:blip r:embed="rId4">
            <a:alphaModFix/>
          </a:blip>
          <a:srcRect b="0" l="0" r="48458" t="0"/>
          <a:stretch/>
        </p:blipFill>
        <p:spPr>
          <a:xfrm>
            <a:off x="722600" y="2744275"/>
            <a:ext cx="1081650" cy="107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6"/>
          <p:cNvPicPr preferRelativeResize="0"/>
          <p:nvPr/>
        </p:nvPicPr>
        <p:blipFill rotWithShape="1">
          <a:blip r:embed="rId4">
            <a:alphaModFix/>
          </a:blip>
          <a:srcRect b="0" l="48458" r="0" t="0"/>
          <a:stretch/>
        </p:blipFill>
        <p:spPr>
          <a:xfrm>
            <a:off x="4031175" y="2744275"/>
            <a:ext cx="1081650" cy="107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 txBox="1"/>
          <p:nvPr/>
        </p:nvSpPr>
        <p:spPr>
          <a:xfrm>
            <a:off x="311700" y="445025"/>
            <a:ext cx="85206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Табель успеваемости - 5 класс</a:t>
            </a:r>
            <a:endParaRPr b="1" sz="30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17" name="Google Shape;117;p17"/>
          <p:cNvPicPr preferRelativeResize="0"/>
          <p:nvPr/>
        </p:nvPicPr>
        <p:blipFill rotWithShape="1">
          <a:blip r:embed="rId3">
            <a:alphaModFix/>
          </a:blip>
          <a:srcRect b="0" l="5900" r="0" t="0"/>
          <a:stretch/>
        </p:blipFill>
        <p:spPr>
          <a:xfrm>
            <a:off x="311700" y="1225150"/>
            <a:ext cx="8604375" cy="340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i="1" lang="ru" sz="2500"/>
              <a:t>Всему своё время</a:t>
            </a:r>
            <a:endParaRPr b="1" i="1" sz="2500"/>
          </a:p>
        </p:txBody>
      </p:sp>
      <p:sp>
        <p:nvSpPr>
          <p:cNvPr id="123" name="Google Shape;123;p18"/>
          <p:cNvSpPr txBox="1"/>
          <p:nvPr>
            <p:ph idx="1" type="body"/>
          </p:nvPr>
        </p:nvSpPr>
        <p:spPr>
          <a:xfrm>
            <a:off x="373125" y="1242175"/>
            <a:ext cx="6149400" cy="150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/>
              <a:t>Индивидуальный маршрут</a:t>
            </a:r>
            <a:endParaRPr sz="3600"/>
          </a:p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3600"/>
              <a:t>дети            подростки</a:t>
            </a:r>
            <a:endParaRPr sz="3600"/>
          </a:p>
        </p:txBody>
      </p:sp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 b="0" l="0" r="48458" t="0"/>
          <a:stretch/>
        </p:blipFill>
        <p:spPr>
          <a:xfrm>
            <a:off x="4031175" y="2659250"/>
            <a:ext cx="1081650" cy="107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8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1112275" y="2659250"/>
            <a:ext cx="1081650" cy="107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9"/>
          <p:cNvSpPr txBox="1"/>
          <p:nvPr>
            <p:ph idx="1" type="body"/>
          </p:nvPr>
        </p:nvSpPr>
        <p:spPr>
          <a:xfrm>
            <a:off x="288100" y="207825"/>
            <a:ext cx="6149400" cy="8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ru" sz="3600"/>
              <a:t>Индивидуальный маршрут</a:t>
            </a:r>
            <a:endParaRPr sz="3600"/>
          </a:p>
        </p:txBody>
      </p:sp>
      <p:pic>
        <p:nvPicPr>
          <p:cNvPr id="131" name="Google Shape;13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6575" y="1029525"/>
            <a:ext cx="5415767" cy="3809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34742" y="1181925"/>
            <a:ext cx="1466850" cy="115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34742" y="2486850"/>
            <a:ext cx="1495425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82567" y="152400"/>
            <a:ext cx="1552575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382567" y="1790700"/>
            <a:ext cx="1609033" cy="1283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/>
          <p:nvPr>
            <p:ph idx="4294967295" type="body"/>
          </p:nvPr>
        </p:nvSpPr>
        <p:spPr>
          <a:xfrm>
            <a:off x="288100" y="207825"/>
            <a:ext cx="6149400" cy="8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ru" sz="3600"/>
              <a:t>Индивидуальный маршрут</a:t>
            </a:r>
            <a:endParaRPr sz="3600"/>
          </a:p>
        </p:txBody>
      </p:sp>
      <p:graphicFrame>
        <p:nvGraphicFramePr>
          <p:cNvPr id="141" name="Google Shape;141;p20"/>
          <p:cNvGraphicFramePr/>
          <p:nvPr/>
        </p:nvGraphicFramePr>
        <p:xfrm>
          <a:off x="360000" y="1029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{562E52F8-F322-4731-908C-E384F45CCB3E}</a:tableStyleId>
              </a:tblPr>
              <a:tblGrid>
                <a:gridCol w="1473750"/>
                <a:gridCol w="1473750"/>
                <a:gridCol w="1473750"/>
                <a:gridCol w="1473750"/>
                <a:gridCol w="1473750"/>
                <a:gridCol w="1473750"/>
              </a:tblGrid>
              <a:tr h="6927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КРИТЕРИЙ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КРИТЕРИЙ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КРИТЕРИЙ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КРИТЕРИЙ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927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КРИТЕРИЙ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</a:tr>
              <a:tr h="6927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КРИТЕРИЙ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</a:tr>
              <a:tr h="6927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КРИТЕРИЙ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</a:tr>
              <a:tr h="6927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1"/>
          <p:cNvSpPr txBox="1"/>
          <p:nvPr>
            <p:ph idx="4294967295" type="body"/>
          </p:nvPr>
        </p:nvSpPr>
        <p:spPr>
          <a:xfrm>
            <a:off x="288100" y="207825"/>
            <a:ext cx="6149400" cy="8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ru" sz="3600"/>
              <a:t>Индивидуальный маршрут</a:t>
            </a:r>
            <a:endParaRPr sz="3600"/>
          </a:p>
        </p:txBody>
      </p:sp>
      <p:graphicFrame>
        <p:nvGraphicFramePr>
          <p:cNvPr id="147" name="Google Shape;147;p21"/>
          <p:cNvGraphicFramePr/>
          <p:nvPr/>
        </p:nvGraphicFramePr>
        <p:xfrm>
          <a:off x="189900" y="1029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{562E52F8-F322-4731-908C-E384F45CCB3E}</a:tableStyleId>
              </a:tblPr>
              <a:tblGrid>
                <a:gridCol w="1478175"/>
                <a:gridCol w="1478175"/>
                <a:gridCol w="1478175"/>
                <a:gridCol w="1478175"/>
                <a:gridCol w="1478175"/>
                <a:gridCol w="1478175"/>
              </a:tblGrid>
              <a:tr h="6927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РАБОТА В КОМАНДЕ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САМОСТОЯТЕЛЬНО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ИССЛЕДОВАЛ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КРИТЕРИЙ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927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ИДЕЯ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КРЕАТОР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</a:tr>
              <a:tr h="6927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ПРЕЗЕНТАЦИЯ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927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КРИТЕРИЙ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927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КОМАНДНЫЙ ИГРОК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/>
                        <a:t>ДОСТИЖЕНИЕ</a:t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48" name="Google Shape;148;p21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2085388" y="1776900"/>
            <a:ext cx="564425" cy="56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1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3606863" y="1776900"/>
            <a:ext cx="564425" cy="56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1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5052138" y="1776900"/>
            <a:ext cx="564425" cy="56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1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6583788" y="1776900"/>
            <a:ext cx="564425" cy="56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1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2085388" y="2480400"/>
            <a:ext cx="564425" cy="56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1"/>
          <p:cNvPicPr preferRelativeResize="0"/>
          <p:nvPr/>
        </p:nvPicPr>
        <p:blipFill rotWithShape="1">
          <a:blip r:embed="rId3">
            <a:alphaModFix/>
          </a:blip>
          <a:srcRect b="0" l="48458" r="0" t="0"/>
          <a:stretch/>
        </p:blipFill>
        <p:spPr>
          <a:xfrm>
            <a:off x="2085388" y="3183900"/>
            <a:ext cx="564425" cy="56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