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4" r:id="rId3"/>
    <p:sldId id="285" r:id="rId4"/>
    <p:sldId id="269" r:id="rId5"/>
    <p:sldId id="287" r:id="rId6"/>
    <p:sldId id="270" r:id="rId7"/>
    <p:sldId id="288" r:id="rId8"/>
    <p:sldId id="271" r:id="rId9"/>
    <p:sldId id="289" r:id="rId10"/>
    <p:sldId id="277" r:id="rId11"/>
  </p:sldIdLst>
  <p:sldSz cx="12192000" cy="6858000"/>
  <p:notesSz cx="12192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5F9"/>
    <a:srgbClr val="EEEAF2"/>
    <a:srgbClr val="F6ECFE"/>
    <a:srgbClr val="F4E7FD"/>
    <a:srgbClr val="FEFBE2"/>
    <a:srgbClr val="F4FFE1"/>
    <a:srgbClr val="F0F9FE"/>
    <a:srgbClr val="DFF2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7" d="100"/>
          <a:sy n="57" d="100"/>
        </p:scale>
        <p:origin x="924" y="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9325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32473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1"/>
            <a:ext cx="10363200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2" y="3840480"/>
            <a:ext cx="8534399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0070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0070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79" y="1577340"/>
            <a:ext cx="5303520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700" b="1" i="0">
                <a:solidFill>
                  <a:srgbClr val="0070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47245" y="32006"/>
            <a:ext cx="1296923" cy="128930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20681" y="323348"/>
            <a:ext cx="10750639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700" b="1" i="0">
                <a:solidFill>
                  <a:srgbClr val="0070C0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52057" y="1378237"/>
            <a:ext cx="10287887" cy="3385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tx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2" y="6377941"/>
            <a:ext cx="3901439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isk.yandex.ru/i/h16S-pIbuhm0Cw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048000" y="1905000"/>
            <a:ext cx="6858001" cy="8617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/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5"/>
              </a:spcBef>
            </a:pP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7" name="object 4"/>
          <p:cNvSpPr txBox="1"/>
          <p:nvPr/>
        </p:nvSpPr>
        <p:spPr>
          <a:xfrm>
            <a:off x="4495800" y="5943601"/>
            <a:ext cx="3733801" cy="492443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Новосибирск</a:t>
            </a:r>
          </a:p>
          <a:p>
            <a:pPr algn="ctr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10.10.2024</a:t>
            </a:r>
            <a:endParaRPr sz="2800" dirty="0">
              <a:latin typeface="Times New Roman"/>
              <a:cs typeface="Times New Roman"/>
            </a:endParaRPr>
          </a:p>
        </p:txBody>
      </p:sp>
      <p:sp>
        <p:nvSpPr>
          <p:cNvPr id="8" name="object 4"/>
          <p:cNvSpPr txBox="1"/>
          <p:nvPr/>
        </p:nvSpPr>
        <p:spPr>
          <a:xfrm>
            <a:off x="3018263" y="2335887"/>
            <a:ext cx="7658101" cy="1107996"/>
          </a:xfrm>
          <a:prstGeom prst="rect">
            <a:avLst/>
          </a:prstGeom>
          <a:noFill/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Тема:</a:t>
            </a:r>
          </a:p>
          <a:p>
            <a:pPr algn="ctr">
              <a:spcBef>
                <a:spcPts val="5"/>
              </a:spcBef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«Анализ работы ММО за 2023-2024 учебный год.</a:t>
            </a:r>
            <a:b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Утверждение плана работы на 2024-2025 учебный год»</a:t>
            </a:r>
            <a:endParaRPr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9E7248-BC0D-0692-7F2B-11BD8E6F5C19}"/>
              </a:ext>
            </a:extLst>
          </p:cNvPr>
          <p:cNvSpPr txBox="1"/>
          <p:nvPr/>
        </p:nvSpPr>
        <p:spPr>
          <a:xfrm>
            <a:off x="3886200" y="267741"/>
            <a:ext cx="46835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методическое объединение педагогов дополнительного образования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67000" y="2828835"/>
            <a:ext cx="8534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Щедренко Ольга Станиславовна, </a:t>
            </a:r>
          </a:p>
          <a:p>
            <a:pPr algn="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руководитель ММО </a:t>
            </a:r>
          </a:p>
          <a:p>
            <a:pPr algn="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педагогов дополнительного образования</a:t>
            </a:r>
          </a:p>
          <a:p>
            <a:pPr algn="r"/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Тел. 8-953-860-03-46</a:t>
            </a:r>
          </a:p>
          <a:p>
            <a:pPr algn="r"/>
            <a:r>
              <a:rPr lang="en-US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e-mail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</a:t>
            </a:r>
            <a:r>
              <a:rPr lang="en-US" sz="2400" b="1" i="1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shhedr-olga@yandex.ru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9589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3C603A9-0642-93DA-5AE1-7116A212A5B6}"/>
              </a:ext>
            </a:extLst>
          </p:cNvPr>
          <p:cNvSpPr txBox="1"/>
          <p:nvPr/>
        </p:nvSpPr>
        <p:spPr>
          <a:xfrm>
            <a:off x="1219200" y="304800"/>
            <a:ext cx="10744200" cy="606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Программа заседания ММО</a:t>
            </a: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</a:p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1. Приветственное слово к участникам заседания.</a:t>
            </a:r>
          </a:p>
          <a:p>
            <a:pPr algn="r"/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Плетнева Е. Ю.,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r"/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директор МАУ ДПО «НИСО»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r"/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2. Анализ деятельности ММО за 2023/2024 учебный год.</a:t>
            </a:r>
          </a:p>
          <a:p>
            <a:pPr algn="r"/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Щедренко О. С.,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r"/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заместитель руководителя структурного подразделения 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r"/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МАОУ «Лицей № 22 «Надежда Сибири»,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r"/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руководитель ММО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</a:p>
          <a:p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3. Представление и утверждение плана работы ММО на 2024/2025 учебный год.</a:t>
            </a:r>
          </a:p>
          <a:p>
            <a:pPr algn="r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 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Драгун Е. М.,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r"/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методист МАУ ДПО «НИСО»,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r"/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куратор ММО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196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63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Аналитический отчет за 2023-2024 учебный год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83245" y="3797480"/>
            <a:ext cx="8225508" cy="89255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0681" y="4150582"/>
            <a:ext cx="10750636" cy="1932452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2440305" algn="l"/>
              </a:tabLst>
            </a:pPr>
            <a:r>
              <a:rPr lang="ru-RU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Задачи: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  <a:tabLst>
                <a:tab pos="2440305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Обозначить основные современные направления в проектирования реализации ДООП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buFont typeface="Symbol" panose="05050102010706020507" pitchFamily="18" charset="2"/>
              <a:buChar char=""/>
              <a:tabLst>
                <a:tab pos="2440305" algn="l"/>
              </a:tabLst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Актуализировать вопросы применения современных технологий обучения и воспитания в рамках реализации ДООП.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Совершенствовать работу педагогов дополнительного образования в ИС Навигатор ДО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20680" y="2469003"/>
            <a:ext cx="10750637" cy="1332481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</a:rPr>
              <a:t>Цель: способствовать </a:t>
            </a:r>
            <a:r>
              <a:rPr lang="ru-RU" sz="2400" dirty="0">
                <a:latin typeface="Times New Roman" panose="02020603050405020304" pitchFamily="18" charset="0"/>
              </a:rPr>
              <a:t>повышению качества дополнительных общеобразовательных программ в соответствии с современными подходами к обновлению содержания и методов обучения.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20682" y="1067477"/>
            <a:ext cx="10750638" cy="1200329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4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Методическая тема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: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обновление содержания дополнительных общеобразовательных общеразвивающих программ в рамках реализации Концепции развития дополнительного образования до 2030 года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5496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63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Темы заседаний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83245" y="3797480"/>
            <a:ext cx="8225508" cy="89255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90600" y="3896698"/>
            <a:ext cx="10287000" cy="461665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Технология наставничества с обучающимися в рамках реализации ДООП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90600" y="2636938"/>
            <a:ext cx="10287000" cy="46166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Проектирование ДООП: современные подходы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14400" y="1167609"/>
            <a:ext cx="10363200" cy="83099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Анализ работы ММО за 2022-2023 учебный год. Утверждение плана работы на 2023-2024 учебный год»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3A2A142-28DF-9923-278D-836044603ADB}"/>
              </a:ext>
            </a:extLst>
          </p:cNvPr>
          <p:cNvSpPr/>
          <p:nvPr/>
        </p:nvSpPr>
        <p:spPr>
          <a:xfrm>
            <a:off x="990600" y="4990662"/>
            <a:ext cx="10287000" cy="46166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Подведение итогов за  2023-2024 учебный год»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3858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681" y="323348"/>
            <a:ext cx="11090319" cy="830997"/>
          </a:xfrm>
          <a:ln w="635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Уровень охваченности педагогов: 582</a:t>
            </a:r>
            <a:br>
              <a:rPr lang="ru-RU" dirty="0">
                <a:solidFill>
                  <a:schemeClr val="tx2">
                    <a:lumMod val="75000"/>
                  </a:schemeClr>
                </a:solidFill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83245" y="3797480"/>
            <a:ext cx="8225508" cy="892552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614533" y="2216657"/>
            <a:ext cx="2286000" cy="461665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Мастер-классы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9597" y="3953502"/>
            <a:ext cx="3124200" cy="461665"/>
          </a:xfrm>
          <a:prstGeom prst="rect">
            <a:avLst/>
          </a:pr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Стажерские площадки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52800" y="2216656"/>
            <a:ext cx="1524000" cy="46166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Заседания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3A2A142-28DF-9923-278D-836044603ADB}"/>
              </a:ext>
            </a:extLst>
          </p:cNvPr>
          <p:cNvSpPr/>
          <p:nvPr/>
        </p:nvSpPr>
        <p:spPr>
          <a:xfrm>
            <a:off x="4298982" y="5193033"/>
            <a:ext cx="2286000" cy="461665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base"/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К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онференции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6ECB29CC-38F5-8C8E-CDED-C0A04F8338E5}"/>
              </a:ext>
            </a:extLst>
          </p:cNvPr>
          <p:cNvSpPr/>
          <p:nvPr/>
        </p:nvSpPr>
        <p:spPr>
          <a:xfrm>
            <a:off x="7315200" y="3775946"/>
            <a:ext cx="4267201" cy="830997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Конкурс профессионального мастерства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F3A2468-7B51-F7F4-ED14-C6BC04C337A0}"/>
              </a:ext>
            </a:extLst>
          </p:cNvPr>
          <p:cNvSpPr/>
          <p:nvPr/>
        </p:nvSpPr>
        <p:spPr>
          <a:xfrm>
            <a:off x="4343400" y="3288559"/>
            <a:ext cx="2590800" cy="1200329"/>
          </a:xfrm>
          <a:prstGeom prst="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base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Формы  организации работы ММО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0861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1" y="135315"/>
            <a:ext cx="9372600" cy="1708160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Изучение, обобщение и распространение опыта лучших педагогических практик </a:t>
            </a:r>
            <a:br>
              <a:rPr lang="ru-RU" sz="28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58284" y="1249043"/>
            <a:ext cx="8200116" cy="1015663"/>
          </a:xfrm>
          <a:prstGeom prst="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Стажерская площадка для молодых и начинающих педагогов дополнительного образования «Проектирование образовательной деятельности в условиях современной образовательной среды»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4388" y="4572000"/>
            <a:ext cx="8274012" cy="132343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Стажерская площадка для методистов учреждений дополнительного образования  по теме «Актуальные вопросы разработки и реализации «сетевых» и «дистанционных» дополнительных общеобразовательных программ»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80340" y="2685937"/>
            <a:ext cx="8278060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Стажерская площадка для методистов, заместителей руководителя по научно-методической работе, членов ММО ПДО «Проектирование дополнительных общеобразовательных общеразвивающих программ: современные подходы»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4102499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033BF5-9E31-FF24-F5BF-51B10BE59EA1}"/>
              </a:ext>
            </a:extLst>
          </p:cNvPr>
          <p:cNvSpPr txBox="1">
            <a:spLocks/>
          </p:cNvSpPr>
          <p:nvPr/>
        </p:nvSpPr>
        <p:spPr>
          <a:xfrm>
            <a:off x="1600200" y="228601"/>
            <a:ext cx="9372600" cy="762000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kern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Проект «Педагог-педагогу»</a:t>
            </a:r>
            <a:endParaRPr lang="ru-RU" sz="2800" b="1" kern="0" dirty="0">
              <a:solidFill>
                <a:schemeClr val="tx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kern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(273 участника)</a:t>
            </a:r>
            <a:br>
              <a:rPr lang="ru-RU" b="1" kern="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kern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71FB30-43C4-1AC3-7915-9164D8710664}"/>
              </a:ext>
            </a:extLst>
          </p:cNvPr>
          <p:cNvSpPr txBox="1"/>
          <p:nvPr/>
        </p:nvSpPr>
        <p:spPr>
          <a:xfrm>
            <a:off x="1177383" y="1132343"/>
            <a:ext cx="1021080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повышение профессиональной компетенции педагогов-участников мастер-класса в процессе активного педагогического общения по освоению уникального опыта  педагога-мастера.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F4AFE5C-4161-20E2-C33E-918B956F99C1}"/>
              </a:ext>
            </a:extLst>
          </p:cNvPr>
          <p:cNvSpPr txBox="1"/>
          <p:nvPr/>
        </p:nvSpPr>
        <p:spPr>
          <a:xfrm>
            <a:off x="1177383" y="2474415"/>
            <a:ext cx="10210800" cy="41549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: 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конструирование (воссоздание) педагогом-мастером перед участниками мастер-класса своей авторской модели образовательного процесса в режиме демонстрируемой педагогической технологии; 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участников мастер-класса конкретным навыкам, составляющим основу транслируемого педагогического опыта и способам достижения намеченных результатов;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демонстрация умения педагога-мастера проектировать успешную деятельность обучающихся;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solidFill>
                  <a:schemeClr val="dk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популяризация инновационных идей и авторских находок педагога-мастера. </a:t>
            </a:r>
          </a:p>
        </p:txBody>
      </p:sp>
    </p:spTree>
    <p:extLst>
      <p:ext uri="{BB962C8B-B14F-4D97-AF65-F5344CB8AC3E}">
        <p14:creationId xmlns:p14="http://schemas.microsoft.com/office/powerpoint/2010/main" val="127264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463620"/>
              </p:ext>
            </p:extLst>
          </p:nvPr>
        </p:nvGraphicFramePr>
        <p:xfrm>
          <a:off x="533400" y="496785"/>
          <a:ext cx="10744200" cy="56731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33800">
                  <a:extLst>
                    <a:ext uri="{9D8B030D-6E8A-4147-A177-3AD203B41FA5}">
                      <a16:colId xmlns:a16="http://schemas.microsoft.com/office/drawing/2014/main" val="3492696460"/>
                    </a:ext>
                  </a:extLst>
                </a:gridCol>
                <a:gridCol w="7010400">
                  <a:extLst>
                    <a:ext uri="{9D8B030D-6E8A-4147-A177-3AD203B41FA5}">
                      <a16:colId xmlns:a16="http://schemas.microsoft.com/office/drawing/2014/main" val="3491088288"/>
                    </a:ext>
                  </a:extLst>
                </a:gridCol>
              </a:tblGrid>
              <a:tr h="51384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ВЫВОДЫ</a:t>
                      </a:r>
                      <a:endParaRPr lang="ru-RU" sz="20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9989432"/>
                  </a:ext>
                </a:extLst>
              </a:tr>
              <a:tr h="164658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Успешные направления деятельности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Проведение методических мероприятий по обмену опытом среди учреждений дополнительного образования, что позволяет выявить лучшие практики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6795634"/>
                  </a:ext>
                </a:extLst>
              </a:tr>
              <a:tr h="1541525">
                <a:tc>
                  <a:txBody>
                    <a:bodyPr/>
                    <a:lstStyle/>
                    <a:p>
                      <a:pPr marL="88900" indent="0" algn="l">
                        <a:lnSpc>
                          <a:spcPct val="115000"/>
                        </a:lnSpc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Направления деятельности, требующие корректировку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Разработка методического продукта по результатам работы ММО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Взаимодействие с партнерами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 деятельность ММО ПДО нет необходимости организовывать мероприятия для обучающихся </a:t>
                      </a:r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2105517"/>
                  </a:ext>
                </a:extLst>
              </a:tr>
              <a:tr h="18972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Мероприятия по корректировке направлений деятельности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Необходимо назначить ответственного за разработку методического продукта на весь учебный год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0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Усилить работу с партнерами, проведение совместных методических площадок</a:t>
                      </a:r>
                    </a:p>
                    <a:p>
                      <a:endParaRPr lang="ru-RU" sz="2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1222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8588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DAB417CC-0B4F-C5D7-E2EC-E7A56EA288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4977894"/>
              </p:ext>
            </p:extLst>
          </p:nvPr>
        </p:nvGraphicFramePr>
        <p:xfrm>
          <a:off x="838200" y="762000"/>
          <a:ext cx="10744200" cy="554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800">
                  <a:extLst>
                    <a:ext uri="{9D8B030D-6E8A-4147-A177-3AD203B41FA5}">
                      <a16:colId xmlns:a16="http://schemas.microsoft.com/office/drawing/2014/main" val="3027762581"/>
                    </a:ext>
                  </a:extLst>
                </a:gridCol>
                <a:gridCol w="7772400">
                  <a:extLst>
                    <a:ext uri="{9D8B030D-6E8A-4147-A177-3AD203B41FA5}">
                      <a16:colId xmlns:a16="http://schemas.microsoft.com/office/drawing/2014/main" val="1421875940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58858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Проблемы</a:t>
                      </a:r>
                    </a:p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Необходимо пересмотреть состав членов ММО, с учетом 6 направленностей дополнительного образования.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Нет четкого понимания работы районных МО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 отлажен механизм взаимодействия с общеобразовательными учреждениями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9561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Пути решения обозначенных проблем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Разделить мероприятия по направленностям между представителями учреждений дополнительного образования (для организации практикумов для педагогов, реализующих ДООП конкретной направленности)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ru-RU" sz="24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Проводить методические мероприятия совместно с общеобразовательными учреждениями.</a:t>
                      </a:r>
                      <a:endParaRPr lang="ru-RU" sz="24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12609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71479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</TotalTime>
  <Words>559</Words>
  <Application>Microsoft Office PowerPoint</Application>
  <PresentationFormat>Широкоэкранный</PresentationFormat>
  <Paragraphs>81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Symbol</vt:lpstr>
      <vt:lpstr>Times New Roman</vt:lpstr>
      <vt:lpstr>Verdana</vt:lpstr>
      <vt:lpstr>Office Theme</vt:lpstr>
      <vt:lpstr>Презентация PowerPoint</vt:lpstr>
      <vt:lpstr>Презентация PowerPoint</vt:lpstr>
      <vt:lpstr>Аналитический отчет за 2023-2024 учебный год</vt:lpstr>
      <vt:lpstr>Темы заседаний</vt:lpstr>
      <vt:lpstr>Уровень охваченности педагогов: 582 </vt:lpstr>
      <vt:lpstr>Изучение, обобщение и распространение опыта лучших педагогических практик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Приоритетный проект в  субъекте Российской Федерации</dc:title>
  <dc:creator>user</dc:creator>
  <cp:lastModifiedBy>София Щедренко</cp:lastModifiedBy>
  <cp:revision>31</cp:revision>
  <dcterms:created xsi:type="dcterms:W3CDTF">2023-04-19T16:18:37Z</dcterms:created>
  <dcterms:modified xsi:type="dcterms:W3CDTF">2024-10-09T17:42:13Z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2023-03-14T00:00:00Z</vt:filetime>
  </property>
  <property fmtid="{D5CDD505-2E9C-101B-9397-08002B2CF9AE}" pid="3" name="LastSaved">
    <vt:filetime>2023-04-19T00:00:00Z</vt:filetime>
  </property>
</Properties>
</file>