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7"/>
  </p:notesMasterIdLst>
  <p:sldIdLst>
    <p:sldId id="265" r:id="rId3"/>
    <p:sldId id="3225" r:id="rId4"/>
    <p:sldId id="3226" r:id="rId5"/>
    <p:sldId id="3227" r:id="rId6"/>
    <p:sldId id="3228" r:id="rId7"/>
    <p:sldId id="3240" r:id="rId8"/>
    <p:sldId id="3234" r:id="rId9"/>
    <p:sldId id="3235" r:id="rId10"/>
    <p:sldId id="3236" r:id="rId11"/>
    <p:sldId id="3237" r:id="rId12"/>
    <p:sldId id="3238" r:id="rId13"/>
    <p:sldId id="3239" r:id="rId14"/>
    <p:sldId id="3232" r:id="rId15"/>
    <p:sldId id="3216" r:id="rId16"/>
  </p:sldIdLst>
  <p:sldSz cx="12192000" cy="6858000"/>
  <p:notesSz cx="6797675" cy="987266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96"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7FB2"/>
    <a:srgbClr val="EAEF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592" autoAdjust="0"/>
  </p:normalViewPr>
  <p:slideViewPr>
    <p:cSldViewPr snapToGrid="0">
      <p:cViewPr>
        <p:scale>
          <a:sx n="91" d="100"/>
          <a:sy n="91" d="100"/>
        </p:scale>
        <p:origin x="-341" y="187"/>
      </p:cViewPr>
      <p:guideLst>
        <p:guide orient="horz" pos="229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4186"/>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49688" y="0"/>
            <a:ext cx="2946400" cy="494186"/>
          </a:xfrm>
          <a:prstGeom prst="rect">
            <a:avLst/>
          </a:prstGeom>
        </p:spPr>
        <p:txBody>
          <a:bodyPr vert="horz" lIns="91440" tIns="45720" rIns="91440" bIns="45720" rtlCol="0"/>
          <a:lstStyle>
            <a:lvl1pPr algn="r">
              <a:defRPr sz="1200"/>
            </a:lvl1pPr>
          </a:lstStyle>
          <a:p>
            <a:fld id="{AE812FA5-7E97-4F6F-A2F1-0F5F092C569F}" type="datetimeFigureOut">
              <a:rPr lang="ru-RU" smtClean="0"/>
              <a:t>09.10.2024</a:t>
            </a:fld>
            <a:endParaRPr lang="ru-RU"/>
          </a:p>
        </p:txBody>
      </p:sp>
      <p:sp>
        <p:nvSpPr>
          <p:cNvPr id="4" name="Образ слайда 3"/>
          <p:cNvSpPr>
            <a:spLocks noGrp="1" noRot="1" noChangeAspect="1"/>
          </p:cNvSpPr>
          <p:nvPr>
            <p:ph type="sldImg" idx="2"/>
          </p:nvPr>
        </p:nvSpPr>
        <p:spPr>
          <a:xfrm>
            <a:off x="438150" y="1235075"/>
            <a:ext cx="5921375" cy="33305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450" y="4750815"/>
            <a:ext cx="5438775" cy="3887173"/>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9378477"/>
            <a:ext cx="2946400" cy="494186"/>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49688" y="9378477"/>
            <a:ext cx="2946400" cy="494186"/>
          </a:xfrm>
          <a:prstGeom prst="rect">
            <a:avLst/>
          </a:prstGeom>
        </p:spPr>
        <p:txBody>
          <a:bodyPr vert="horz" lIns="91440" tIns="45720" rIns="91440" bIns="45720" rtlCol="0" anchor="b"/>
          <a:lstStyle>
            <a:lvl1pPr algn="r">
              <a:defRPr sz="1200"/>
            </a:lvl1pPr>
          </a:lstStyle>
          <a:p>
            <a:fld id="{E9E3617D-2B48-469D-9269-311784974AE4}" type="slidenum">
              <a:rPr lang="ru-RU" smtClean="0"/>
              <a:t>‹#›</a:t>
            </a:fld>
            <a:endParaRPr lang="ru-RU"/>
          </a:p>
        </p:txBody>
      </p:sp>
    </p:spTree>
    <p:extLst>
      <p:ext uri="{BB962C8B-B14F-4D97-AF65-F5344CB8AC3E}">
        <p14:creationId xmlns:p14="http://schemas.microsoft.com/office/powerpoint/2010/main" val="34271958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2</a:t>
            </a:fld>
            <a:endParaRPr lang="ru-RU"/>
          </a:p>
        </p:txBody>
      </p:sp>
    </p:spTree>
    <p:extLst>
      <p:ext uri="{BB962C8B-B14F-4D97-AF65-F5344CB8AC3E}">
        <p14:creationId xmlns:p14="http://schemas.microsoft.com/office/powerpoint/2010/main" val="24972078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effectLst/>
              </a:rPr>
              <a:t>Елена Юрьевна, можно в первой презентации я объединить задачи и направления в направленностях</a:t>
            </a:r>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11</a:t>
            </a:fld>
            <a:endParaRPr lang="ru-RU"/>
          </a:p>
        </p:txBody>
      </p:sp>
    </p:spTree>
    <p:extLst>
      <p:ext uri="{BB962C8B-B14F-4D97-AF65-F5344CB8AC3E}">
        <p14:creationId xmlns:p14="http://schemas.microsoft.com/office/powerpoint/2010/main" val="3676349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12</a:t>
            </a:fld>
            <a:endParaRPr lang="ru-RU"/>
          </a:p>
        </p:txBody>
      </p:sp>
    </p:spTree>
    <p:extLst>
      <p:ext uri="{BB962C8B-B14F-4D97-AF65-F5344CB8AC3E}">
        <p14:creationId xmlns:p14="http://schemas.microsoft.com/office/powerpoint/2010/main" val="3738358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13</a:t>
            </a:fld>
            <a:endParaRPr lang="ru-RU"/>
          </a:p>
        </p:txBody>
      </p:sp>
    </p:spTree>
    <p:extLst>
      <p:ext uri="{BB962C8B-B14F-4D97-AF65-F5344CB8AC3E}">
        <p14:creationId xmlns:p14="http://schemas.microsoft.com/office/powerpoint/2010/main" val="181996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3</a:t>
            </a:fld>
            <a:endParaRPr lang="ru-RU"/>
          </a:p>
        </p:txBody>
      </p:sp>
    </p:spTree>
    <p:extLst>
      <p:ext uri="{BB962C8B-B14F-4D97-AF65-F5344CB8AC3E}">
        <p14:creationId xmlns:p14="http://schemas.microsoft.com/office/powerpoint/2010/main" val="776970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4</a:t>
            </a:fld>
            <a:endParaRPr lang="ru-RU"/>
          </a:p>
        </p:txBody>
      </p:sp>
    </p:spTree>
    <p:extLst>
      <p:ext uri="{BB962C8B-B14F-4D97-AF65-F5344CB8AC3E}">
        <p14:creationId xmlns:p14="http://schemas.microsoft.com/office/powerpoint/2010/main" val="3298484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5</a:t>
            </a:fld>
            <a:endParaRPr lang="ru-RU"/>
          </a:p>
        </p:txBody>
      </p:sp>
    </p:spTree>
    <p:extLst>
      <p:ext uri="{BB962C8B-B14F-4D97-AF65-F5344CB8AC3E}">
        <p14:creationId xmlns:p14="http://schemas.microsoft.com/office/powerpoint/2010/main" val="369051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6</a:t>
            </a:fld>
            <a:endParaRPr lang="ru-RU"/>
          </a:p>
        </p:txBody>
      </p:sp>
    </p:spTree>
    <p:extLst>
      <p:ext uri="{BB962C8B-B14F-4D97-AF65-F5344CB8AC3E}">
        <p14:creationId xmlns:p14="http://schemas.microsoft.com/office/powerpoint/2010/main" val="6991941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effectLst/>
              </a:rPr>
              <a:t>Елена Юрьевна, можно в первой презентации я объединить задачи и направления в направленностях</a:t>
            </a:r>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7</a:t>
            </a:fld>
            <a:endParaRPr lang="ru-RU"/>
          </a:p>
        </p:txBody>
      </p:sp>
    </p:spTree>
    <p:extLst>
      <p:ext uri="{BB962C8B-B14F-4D97-AF65-F5344CB8AC3E}">
        <p14:creationId xmlns:p14="http://schemas.microsoft.com/office/powerpoint/2010/main" val="15478029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8</a:t>
            </a:fld>
            <a:endParaRPr lang="ru-RU"/>
          </a:p>
        </p:txBody>
      </p:sp>
    </p:spTree>
    <p:extLst>
      <p:ext uri="{BB962C8B-B14F-4D97-AF65-F5344CB8AC3E}">
        <p14:creationId xmlns:p14="http://schemas.microsoft.com/office/powerpoint/2010/main" val="1194139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9</a:t>
            </a:fld>
            <a:endParaRPr lang="ru-RU"/>
          </a:p>
        </p:txBody>
      </p:sp>
    </p:spTree>
    <p:extLst>
      <p:ext uri="{BB962C8B-B14F-4D97-AF65-F5344CB8AC3E}">
        <p14:creationId xmlns:p14="http://schemas.microsoft.com/office/powerpoint/2010/main" val="14076912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smtClean="0">
                <a:effectLst/>
              </a:rPr>
              <a:t>Елена Юрьевна, можно в первой презентации я объединить задачи и направления в направленностях</a:t>
            </a:r>
            <a:endParaRPr lang="ru-RU" dirty="0"/>
          </a:p>
        </p:txBody>
      </p:sp>
      <p:sp>
        <p:nvSpPr>
          <p:cNvPr id="4" name="Номер слайда 3"/>
          <p:cNvSpPr>
            <a:spLocks noGrp="1"/>
          </p:cNvSpPr>
          <p:nvPr>
            <p:ph type="sldNum" sz="quarter" idx="5"/>
          </p:nvPr>
        </p:nvSpPr>
        <p:spPr/>
        <p:txBody>
          <a:bodyPr/>
          <a:lstStyle/>
          <a:p>
            <a:fld id="{E9E3617D-2B48-469D-9269-311784974AE4}" type="slidenum">
              <a:rPr lang="ru-RU" smtClean="0"/>
              <a:t>10</a:t>
            </a:fld>
            <a:endParaRPr lang="ru-RU"/>
          </a:p>
        </p:txBody>
      </p:sp>
    </p:spTree>
    <p:extLst>
      <p:ext uri="{BB962C8B-B14F-4D97-AF65-F5344CB8AC3E}">
        <p14:creationId xmlns:p14="http://schemas.microsoft.com/office/powerpoint/2010/main" val="2345926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DAC78427-B005-440C-8F78-DED669D4A916}" type="datetimeFigureOut">
              <a:rPr lang="ru-RU" smtClean="0"/>
              <a:t>09.10.2024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1787561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AC78427-B005-440C-8F78-DED669D4A916}" type="datetimeFigureOut">
              <a:rPr lang="ru-RU" smtClean="0"/>
              <a:t>09.10.2024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822727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AC78427-B005-440C-8F78-DED669D4A916}" type="datetimeFigureOut">
              <a:rPr lang="ru-RU" smtClean="0"/>
              <a:t>09.10.2024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42742885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5DD66DC2-D86B-4ED5-B966-55A630B85457}"/>
              </a:ext>
            </a:extLst>
          </p:cNvPr>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a:extLst>
              <a:ext uri="{FF2B5EF4-FFF2-40B4-BE49-F238E27FC236}">
                <a16:creationId xmlns:a16="http://schemas.microsoft.com/office/drawing/2014/main" xmlns="" id="{7F6339DE-D2E8-4C93-9C63-5D8BB212227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a:extLst>
              <a:ext uri="{FF2B5EF4-FFF2-40B4-BE49-F238E27FC236}">
                <a16:creationId xmlns:a16="http://schemas.microsoft.com/office/drawing/2014/main" xmlns="" id="{04F7FA35-5003-419F-831D-9EC6C5AF890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a:extLst>
              <a:ext uri="{FF2B5EF4-FFF2-40B4-BE49-F238E27FC236}">
                <a16:creationId xmlns:a16="http://schemas.microsoft.com/office/drawing/2014/main" xmlns="" id="{493B96A2-F386-4A90-990E-AF0369006114}"/>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a:extLst>
              <a:ext uri="{FF2B5EF4-FFF2-40B4-BE49-F238E27FC236}">
                <a16:creationId xmlns:a16="http://schemas.microsoft.com/office/drawing/2014/main" xmlns="" id="{7FE7D715-CD7E-48BC-AFA8-63DBD7FD650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9566602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28140B4A-26A8-42F5-AFE4-EC8AA2A4125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1C02A89F-0551-48B2-8CD1-5774C7FB8755}"/>
              </a:ext>
            </a:extLst>
          </p:cNvPr>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B883AABD-CBC9-4283-A3AE-118807CD712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a:extLst>
              <a:ext uri="{FF2B5EF4-FFF2-40B4-BE49-F238E27FC236}">
                <a16:creationId xmlns:a16="http://schemas.microsoft.com/office/drawing/2014/main" xmlns="" id="{28747C6E-91C4-410C-9A67-687815BBA74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a:extLst>
              <a:ext uri="{FF2B5EF4-FFF2-40B4-BE49-F238E27FC236}">
                <a16:creationId xmlns:a16="http://schemas.microsoft.com/office/drawing/2014/main" xmlns="" id="{449A19DD-E6BF-43A0-BA1C-EA531D4108C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4161282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3F7C8B5A-144A-49AF-B9E0-FCD708CAB51A}"/>
              </a:ext>
            </a:extLst>
          </p:cNvPr>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a:extLst>
              <a:ext uri="{FF2B5EF4-FFF2-40B4-BE49-F238E27FC236}">
                <a16:creationId xmlns:a16="http://schemas.microsoft.com/office/drawing/2014/main" xmlns="" id="{15FF5B9C-5E14-47B6-9E97-E18DA010F95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a:extLst>
              <a:ext uri="{FF2B5EF4-FFF2-40B4-BE49-F238E27FC236}">
                <a16:creationId xmlns:a16="http://schemas.microsoft.com/office/drawing/2014/main" xmlns="" id="{9A070625-E4F5-45E9-BE15-2064AE047C8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a:extLst>
              <a:ext uri="{FF2B5EF4-FFF2-40B4-BE49-F238E27FC236}">
                <a16:creationId xmlns:a16="http://schemas.microsoft.com/office/drawing/2014/main" xmlns="" id="{11E48AF3-446A-48CE-8AD4-D9C1D6CB129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a:extLst>
              <a:ext uri="{FF2B5EF4-FFF2-40B4-BE49-F238E27FC236}">
                <a16:creationId xmlns:a16="http://schemas.microsoft.com/office/drawing/2014/main" xmlns="" id="{9B21B5FE-E79F-4A96-B4EF-35AA4F48E7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5001679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9DD6119-0AD2-4BCD-8A33-91F305E0A230}"/>
              </a:ext>
            </a:extLst>
          </p:cNvPr>
          <p:cNvSpPr>
            <a:spLocks noGrp="1"/>
          </p:cNvSpPr>
          <p:nvPr>
            <p:ph type="title"/>
          </p:nvPr>
        </p:nvSpPr>
        <p:spPr/>
        <p:txBody>
          <a:bodyPr/>
          <a:lstStyle/>
          <a:p>
            <a:r>
              <a:rPr lang="ru-RU"/>
              <a:t>Образец заголовка</a:t>
            </a:r>
          </a:p>
        </p:txBody>
      </p:sp>
      <p:sp>
        <p:nvSpPr>
          <p:cNvPr id="3" name="Объект 2">
            <a:extLst>
              <a:ext uri="{FF2B5EF4-FFF2-40B4-BE49-F238E27FC236}">
                <a16:creationId xmlns:a16="http://schemas.microsoft.com/office/drawing/2014/main" xmlns="" id="{F91A682B-858D-47C7-A641-4D40B38FCAC6}"/>
              </a:ext>
            </a:extLst>
          </p:cNvPr>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a:extLst>
              <a:ext uri="{FF2B5EF4-FFF2-40B4-BE49-F238E27FC236}">
                <a16:creationId xmlns:a16="http://schemas.microsoft.com/office/drawing/2014/main" xmlns="" id="{7B64886F-9E43-439E-835E-47106DB8E19B}"/>
              </a:ext>
            </a:extLst>
          </p:cNvPr>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a:extLst>
              <a:ext uri="{FF2B5EF4-FFF2-40B4-BE49-F238E27FC236}">
                <a16:creationId xmlns:a16="http://schemas.microsoft.com/office/drawing/2014/main" xmlns="" id="{1FD54DA6-DB91-4FC0-AA86-971014F62F6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ижний колонтитул 5">
            <a:extLst>
              <a:ext uri="{FF2B5EF4-FFF2-40B4-BE49-F238E27FC236}">
                <a16:creationId xmlns:a16="http://schemas.microsoft.com/office/drawing/2014/main" xmlns="" id="{440437DE-B141-4BEE-B4DD-06331A35995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Номер слайда 6">
            <a:extLst>
              <a:ext uri="{FF2B5EF4-FFF2-40B4-BE49-F238E27FC236}">
                <a16:creationId xmlns:a16="http://schemas.microsoft.com/office/drawing/2014/main" xmlns="" id="{0E81EF77-3B54-4927-B5D6-0200002ABA3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12303328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6F0078DB-1B0D-44E4-99CD-73B222E57F32}"/>
              </a:ext>
            </a:extLst>
          </p:cNvPr>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a:extLst>
              <a:ext uri="{FF2B5EF4-FFF2-40B4-BE49-F238E27FC236}">
                <a16:creationId xmlns:a16="http://schemas.microsoft.com/office/drawing/2014/main" xmlns="" id="{B37D6E75-E86D-4E2C-816B-80ACDE802E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a:extLst>
              <a:ext uri="{FF2B5EF4-FFF2-40B4-BE49-F238E27FC236}">
                <a16:creationId xmlns:a16="http://schemas.microsoft.com/office/drawing/2014/main" xmlns="" id="{17787F62-1884-40EF-A555-B6FDDF99D06F}"/>
              </a:ext>
            </a:extLst>
          </p:cNvPr>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a:extLst>
              <a:ext uri="{FF2B5EF4-FFF2-40B4-BE49-F238E27FC236}">
                <a16:creationId xmlns:a16="http://schemas.microsoft.com/office/drawing/2014/main" xmlns="" id="{0E9AEC22-4D3D-4A87-A125-B5C46F55F5F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a:extLst>
              <a:ext uri="{FF2B5EF4-FFF2-40B4-BE49-F238E27FC236}">
                <a16:creationId xmlns:a16="http://schemas.microsoft.com/office/drawing/2014/main" xmlns="" id="{F3EC2CE3-0822-4734-97A9-35D7552822A7}"/>
              </a:ext>
            </a:extLst>
          </p:cNvPr>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a:extLst>
              <a:ext uri="{FF2B5EF4-FFF2-40B4-BE49-F238E27FC236}">
                <a16:creationId xmlns:a16="http://schemas.microsoft.com/office/drawing/2014/main" xmlns="" id="{F0A75EED-6569-409C-AC43-59873A252EE5}"/>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Нижний колонтитул 7">
            <a:extLst>
              <a:ext uri="{FF2B5EF4-FFF2-40B4-BE49-F238E27FC236}">
                <a16:creationId xmlns:a16="http://schemas.microsoft.com/office/drawing/2014/main" xmlns="" id="{ABEB06C0-D8EC-4B0D-A2BA-0C7399FC006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9" name="Номер слайда 8">
            <a:extLst>
              <a:ext uri="{FF2B5EF4-FFF2-40B4-BE49-F238E27FC236}">
                <a16:creationId xmlns:a16="http://schemas.microsoft.com/office/drawing/2014/main" xmlns="" id="{F1FF6C11-42DC-49AC-B237-94AC9CDDA35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1049518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E33A0A8D-29FE-4D8C-9F12-BC77CC027891}"/>
              </a:ext>
            </a:extLst>
          </p:cNvPr>
          <p:cNvSpPr>
            <a:spLocks noGrp="1"/>
          </p:cNvSpPr>
          <p:nvPr>
            <p:ph type="title"/>
          </p:nvPr>
        </p:nvSpPr>
        <p:spPr/>
        <p:txBody>
          <a:bodyPr/>
          <a:lstStyle/>
          <a:p>
            <a:r>
              <a:rPr lang="ru-RU"/>
              <a:t>Образец заголовка</a:t>
            </a:r>
          </a:p>
        </p:txBody>
      </p:sp>
      <p:sp>
        <p:nvSpPr>
          <p:cNvPr id="3" name="Дата 2">
            <a:extLst>
              <a:ext uri="{FF2B5EF4-FFF2-40B4-BE49-F238E27FC236}">
                <a16:creationId xmlns:a16="http://schemas.microsoft.com/office/drawing/2014/main" xmlns="" id="{D4F27AB6-96A3-4503-B6C3-2E307B5AD297}"/>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Нижний колонтитул 3">
            <a:extLst>
              <a:ext uri="{FF2B5EF4-FFF2-40B4-BE49-F238E27FC236}">
                <a16:creationId xmlns:a16="http://schemas.microsoft.com/office/drawing/2014/main" xmlns="" id="{E87EF832-D4B2-44B6-87BD-E29E4582BF4F}"/>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омер слайда 4">
            <a:extLst>
              <a:ext uri="{FF2B5EF4-FFF2-40B4-BE49-F238E27FC236}">
                <a16:creationId xmlns:a16="http://schemas.microsoft.com/office/drawing/2014/main" xmlns="" id="{16B4D231-5D82-4869-857E-5F9C8DEEC9C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977387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a:extLst>
              <a:ext uri="{FF2B5EF4-FFF2-40B4-BE49-F238E27FC236}">
                <a16:creationId xmlns:a16="http://schemas.microsoft.com/office/drawing/2014/main" xmlns="" id="{81DD0BDC-F9E7-4F9A-A0C3-C6A7AD7F25D3}"/>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3" name="Нижний колонтитул 2">
            <a:extLst>
              <a:ext uri="{FF2B5EF4-FFF2-40B4-BE49-F238E27FC236}">
                <a16:creationId xmlns:a16="http://schemas.microsoft.com/office/drawing/2014/main" xmlns="" id="{BDD1722F-A8E6-4B64-94A9-76B29FD962C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4" name="Номер слайда 3">
            <a:extLst>
              <a:ext uri="{FF2B5EF4-FFF2-40B4-BE49-F238E27FC236}">
                <a16:creationId xmlns:a16="http://schemas.microsoft.com/office/drawing/2014/main" xmlns="" id="{8E9D1176-29A2-45A9-99A1-3E4E5F858D5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0683370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C17EEA1F-8027-44A7-8FCC-CD0FEF8B5E28}"/>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a:extLst>
              <a:ext uri="{FF2B5EF4-FFF2-40B4-BE49-F238E27FC236}">
                <a16:creationId xmlns:a16="http://schemas.microsoft.com/office/drawing/2014/main" xmlns="" id="{BDBBE6BF-469C-4CD0-AB69-18A319DDFB5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a:extLst>
              <a:ext uri="{FF2B5EF4-FFF2-40B4-BE49-F238E27FC236}">
                <a16:creationId xmlns:a16="http://schemas.microsoft.com/office/drawing/2014/main" xmlns="" id="{16F21D40-B36A-4312-B632-C1DE4508B6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62DA1416-1783-4752-8EDD-873BDFEEAD8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ижний колонтитул 5">
            <a:extLst>
              <a:ext uri="{FF2B5EF4-FFF2-40B4-BE49-F238E27FC236}">
                <a16:creationId xmlns:a16="http://schemas.microsoft.com/office/drawing/2014/main" xmlns="" id="{D56C7B51-8926-4F28-82F3-5329DAC8483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Номер слайда 6">
            <a:extLst>
              <a:ext uri="{FF2B5EF4-FFF2-40B4-BE49-F238E27FC236}">
                <a16:creationId xmlns:a16="http://schemas.microsoft.com/office/drawing/2014/main" xmlns="" id="{E7D01703-FD69-417A-86C7-D00E14CE07F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40333908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DAC78427-B005-440C-8F78-DED669D4A916}" type="datetimeFigureOut">
              <a:rPr lang="ru-RU" smtClean="0"/>
              <a:t>09.10.2024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2786082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AEAA1E4-BCFF-4136-AD6F-E0D488BEE5FD}"/>
              </a:ext>
            </a:extLst>
          </p:cNvPr>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a:extLst>
              <a:ext uri="{FF2B5EF4-FFF2-40B4-BE49-F238E27FC236}">
                <a16:creationId xmlns:a16="http://schemas.microsoft.com/office/drawing/2014/main" xmlns="" id="{2C23F0B3-3DE6-425B-9127-EAACCA192D9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a:extLst>
              <a:ext uri="{FF2B5EF4-FFF2-40B4-BE49-F238E27FC236}">
                <a16:creationId xmlns:a16="http://schemas.microsoft.com/office/drawing/2014/main" xmlns="" id="{24B43348-162E-4A86-B608-21D8139408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a:extLst>
              <a:ext uri="{FF2B5EF4-FFF2-40B4-BE49-F238E27FC236}">
                <a16:creationId xmlns:a16="http://schemas.microsoft.com/office/drawing/2014/main" xmlns="" id="{90870BBA-C616-43BD-BC45-C9D8BD8B991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ижний колонтитул 5">
            <a:extLst>
              <a:ext uri="{FF2B5EF4-FFF2-40B4-BE49-F238E27FC236}">
                <a16:creationId xmlns:a16="http://schemas.microsoft.com/office/drawing/2014/main" xmlns="" id="{AE81BC76-960A-4FA1-B302-8F8569EF3EE5}"/>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7" name="Номер слайда 6">
            <a:extLst>
              <a:ext uri="{FF2B5EF4-FFF2-40B4-BE49-F238E27FC236}">
                <a16:creationId xmlns:a16="http://schemas.microsoft.com/office/drawing/2014/main" xmlns="" id="{5BC9CC04-44C7-4181-95AE-AD3FE1E10EE2}"/>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64831751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01C6E415-1D5C-43FB-83BC-4AAF1642017B}"/>
              </a:ext>
            </a:extLst>
          </p:cNvPr>
          <p:cNvSpPr>
            <a:spLocks noGrp="1"/>
          </p:cNvSpPr>
          <p:nvPr>
            <p:ph type="title"/>
          </p:nvPr>
        </p:nvSpPr>
        <p:spPr/>
        <p:txBody>
          <a:bodyPr/>
          <a:lstStyle/>
          <a:p>
            <a:r>
              <a:rPr lang="ru-RU"/>
              <a:t>Образец заголовка</a:t>
            </a:r>
          </a:p>
        </p:txBody>
      </p:sp>
      <p:sp>
        <p:nvSpPr>
          <p:cNvPr id="3" name="Вертикальный текст 2">
            <a:extLst>
              <a:ext uri="{FF2B5EF4-FFF2-40B4-BE49-F238E27FC236}">
                <a16:creationId xmlns:a16="http://schemas.microsoft.com/office/drawing/2014/main" xmlns="" id="{2B97C411-BEA8-4A1E-B60B-999197D1BDF3}"/>
              </a:ext>
            </a:extLst>
          </p:cNvPr>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4AAD21E2-01EB-47AD-9EB3-A9945C023B96}"/>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a:extLst>
              <a:ext uri="{FF2B5EF4-FFF2-40B4-BE49-F238E27FC236}">
                <a16:creationId xmlns:a16="http://schemas.microsoft.com/office/drawing/2014/main" xmlns="" id="{44F7EAE5-8170-44A7-BD47-BFBAE12EDCE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a:extLst>
              <a:ext uri="{FF2B5EF4-FFF2-40B4-BE49-F238E27FC236}">
                <a16:creationId xmlns:a16="http://schemas.microsoft.com/office/drawing/2014/main" xmlns="" id="{B4F7B27D-2F4D-4B1D-BBC5-44910A331C7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53261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a:extLst>
              <a:ext uri="{FF2B5EF4-FFF2-40B4-BE49-F238E27FC236}">
                <a16:creationId xmlns:a16="http://schemas.microsoft.com/office/drawing/2014/main" xmlns="" id="{945B4B58-D0CF-4684-9B66-363D8622165E}"/>
              </a:ext>
            </a:extLst>
          </p:cNvPr>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a:extLst>
              <a:ext uri="{FF2B5EF4-FFF2-40B4-BE49-F238E27FC236}">
                <a16:creationId xmlns:a16="http://schemas.microsoft.com/office/drawing/2014/main" xmlns="" id="{10C8991C-C5CD-48A1-BAB4-E60BF4C78860}"/>
              </a:ext>
            </a:extLst>
          </p:cNvPr>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3C19DC17-0FF4-4CC6-BF33-E67820169F5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a:extLst>
              <a:ext uri="{FF2B5EF4-FFF2-40B4-BE49-F238E27FC236}">
                <a16:creationId xmlns:a16="http://schemas.microsoft.com/office/drawing/2014/main" xmlns="" id="{76A8498C-566C-4B02-8B46-81DB71408C39}"/>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a:extLst>
              <a:ext uri="{FF2B5EF4-FFF2-40B4-BE49-F238E27FC236}">
                <a16:creationId xmlns:a16="http://schemas.microsoft.com/office/drawing/2014/main" xmlns="" id="{9292A43C-CF39-446D-8695-4A2FD7E07AE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943848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DAC78427-B005-440C-8F78-DED669D4A916}" type="datetimeFigureOut">
              <a:rPr lang="ru-RU" smtClean="0"/>
              <a:t>09.10.2024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13751144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DAC78427-B005-440C-8F78-DED669D4A916}" type="datetimeFigureOut">
              <a:rPr lang="ru-RU" smtClean="0"/>
              <a:t>09.10.2024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886499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DAC78427-B005-440C-8F78-DED669D4A916}" type="datetimeFigureOut">
              <a:rPr lang="ru-RU" smtClean="0"/>
              <a:t>09.10.2024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3251659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DAC78427-B005-440C-8F78-DED669D4A916}" type="datetimeFigureOut">
              <a:rPr lang="ru-RU" smtClean="0"/>
              <a:t>09.10.2024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1961956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AC78427-B005-440C-8F78-DED669D4A916}" type="datetimeFigureOut">
              <a:rPr lang="ru-RU" smtClean="0"/>
              <a:t>09.10.2024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809189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DAC78427-B005-440C-8F78-DED669D4A916}" type="datetimeFigureOut">
              <a:rPr lang="ru-RU" smtClean="0"/>
              <a:t>09.10.2024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2963895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DAC78427-B005-440C-8F78-DED669D4A916}" type="datetimeFigureOut">
              <a:rPr lang="ru-RU" smtClean="0"/>
              <a:t>09.10.2024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F96640B-34EF-4519-919E-7CCAA2851F5D}" type="slidenum">
              <a:rPr lang="ru-RU" smtClean="0"/>
              <a:t>‹#›</a:t>
            </a:fld>
            <a:endParaRPr lang="ru-RU"/>
          </a:p>
        </p:txBody>
      </p:sp>
    </p:spTree>
    <p:extLst>
      <p:ext uri="{BB962C8B-B14F-4D97-AF65-F5344CB8AC3E}">
        <p14:creationId xmlns:p14="http://schemas.microsoft.com/office/powerpoint/2010/main" val="286334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C78427-B005-440C-8F78-DED669D4A916}" type="datetimeFigureOut">
              <a:rPr lang="ru-RU" smtClean="0"/>
              <a:t>09.10.2024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96640B-34EF-4519-919E-7CCAA2851F5D}" type="slidenum">
              <a:rPr lang="ru-RU" smtClean="0"/>
              <a:t>‹#›</a:t>
            </a:fld>
            <a:endParaRPr lang="ru-RU"/>
          </a:p>
        </p:txBody>
      </p:sp>
    </p:spTree>
    <p:extLst>
      <p:ext uri="{BB962C8B-B14F-4D97-AF65-F5344CB8AC3E}">
        <p14:creationId xmlns:p14="http://schemas.microsoft.com/office/powerpoint/2010/main" val="6501334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xmlns="" id="{75E1F1BE-E44A-449D-A799-7EB96E32BD4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a:extLst>
              <a:ext uri="{FF2B5EF4-FFF2-40B4-BE49-F238E27FC236}">
                <a16:creationId xmlns:a16="http://schemas.microsoft.com/office/drawing/2014/main" xmlns="" id="{019EEB84-975F-448C-9C3F-A58F730B30C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a:extLst>
              <a:ext uri="{FF2B5EF4-FFF2-40B4-BE49-F238E27FC236}">
                <a16:creationId xmlns:a16="http://schemas.microsoft.com/office/drawing/2014/main" xmlns="" id="{2DB346F5-1348-40C7-83DF-1CE0CCB7557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2FC4433-D2C1-4621-BA1E-BEF6CCE94761}" type="datetimeFigureOut">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09.10.2024</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5" name="Нижний колонтитул 4">
            <a:extLst>
              <a:ext uri="{FF2B5EF4-FFF2-40B4-BE49-F238E27FC236}">
                <a16:creationId xmlns:a16="http://schemas.microsoft.com/office/drawing/2014/main" xmlns="" id="{45B1AB63-788D-42DA-9217-F40287F3C5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6" name="Номер слайда 5">
            <a:extLst>
              <a:ext uri="{FF2B5EF4-FFF2-40B4-BE49-F238E27FC236}">
                <a16:creationId xmlns:a16="http://schemas.microsoft.com/office/drawing/2014/main" xmlns="" id="{5D725B62-BDF8-4B99-9F88-FEED06716E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EDBD6E0-73B9-43AF-A265-7AF64C45FC1A}" type="slidenum">
              <a:rPr kumimoji="0" lang="ru-RU" sz="1200" b="0" i="0" u="none" strike="noStrike" kern="1200" cap="none" spc="0" normalizeH="0" baseline="0" noProof="0" smtClean="0">
                <a:ln>
                  <a:noFill/>
                </a:ln>
                <a:solidFill>
                  <a:prstClr val="black">
                    <a:tint val="75000"/>
                  </a:prstClr>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ru-RU"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28126403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EDD08C5F-6D1E-4158-93D0-EA47CA017BAE}"/>
              </a:ext>
            </a:extLst>
          </p:cNvPr>
          <p:cNvSpPr txBox="1">
            <a:spLocks/>
          </p:cNvSpPr>
          <p:nvPr/>
        </p:nvSpPr>
        <p:spPr>
          <a:xfrm>
            <a:off x="6353110" y="1880828"/>
            <a:ext cx="5841009" cy="2363301"/>
          </a:xfrm>
          <a:prstGeom prst="rect">
            <a:avLst/>
          </a:prstGeom>
        </p:spPr>
        <p:txBody>
          <a:bodyPr vert="horz" lIns="91440" tIns="45720" rIns="91440" bIns="4572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pPr>
            <a:r>
              <a:rPr lang="ru-RU" sz="2800" b="1" dirty="0">
                <a:solidFill>
                  <a:srgbClr val="00B0F0"/>
                </a:solidFill>
                <a:latin typeface="Calibri"/>
                <a:cs typeface="Arial" panose="020B0604020202020204" pitchFamily="34" charset="0"/>
              </a:rPr>
              <a:t>Стратегические направления</a:t>
            </a:r>
          </a:p>
          <a:p>
            <a:pPr lvl="0" algn="l">
              <a:lnSpc>
                <a:spcPct val="100000"/>
              </a:lnSpc>
            </a:pPr>
            <a:r>
              <a:rPr lang="ru-RU" sz="2800" b="1" dirty="0">
                <a:solidFill>
                  <a:srgbClr val="00B0F0"/>
                </a:solidFill>
                <a:latin typeface="Calibri"/>
                <a:cs typeface="Arial" panose="020B0604020202020204" pitchFamily="34" charset="0"/>
              </a:rPr>
              <a:t>развития системы дополнительного образования</a:t>
            </a:r>
          </a:p>
        </p:txBody>
      </p:sp>
      <p:sp>
        <p:nvSpPr>
          <p:cNvPr id="5" name="Заголовок 1">
            <a:extLst>
              <a:ext uri="{FF2B5EF4-FFF2-40B4-BE49-F238E27FC236}">
                <a16:creationId xmlns:a16="http://schemas.microsoft.com/office/drawing/2014/main" xmlns="" id="{528D9C07-FD85-41FC-90AD-23644229A551}"/>
              </a:ext>
            </a:extLst>
          </p:cNvPr>
          <p:cNvSpPr txBox="1">
            <a:spLocks/>
          </p:cNvSpPr>
          <p:nvPr/>
        </p:nvSpPr>
        <p:spPr>
          <a:xfrm>
            <a:off x="6420036" y="4761148"/>
            <a:ext cx="5388356" cy="15481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endParaRPr kumimoji="0" lang="ru-RU" sz="2100" b="0" i="0" u="none" strike="noStrike" kern="1200" cap="none" spc="0" normalizeH="0" baseline="0" noProof="0" dirty="0">
              <a:ln>
                <a:noFill/>
              </a:ln>
              <a:solidFill>
                <a:prstClr val="white">
                  <a:lumMod val="50000"/>
                </a:prstClr>
              </a:solidFill>
              <a:effectLst/>
              <a:uLnTx/>
              <a:uFillTx/>
              <a:latin typeface="Calibri"/>
              <a:ea typeface="+mj-ea"/>
              <a:cs typeface="Arial" panose="020B0604020202020204" pitchFamily="34" charset="0"/>
            </a:endParaRPr>
          </a:p>
        </p:txBody>
      </p:sp>
      <p:pic>
        <p:nvPicPr>
          <p:cNvPr id="7" name="Рисунок 6">
            <a:extLst>
              <a:ext uri="{FF2B5EF4-FFF2-40B4-BE49-F238E27FC236}">
                <a16:creationId xmlns:a16="http://schemas.microsoft.com/office/drawing/2014/main" xmlns="" id="{7F61A3A4-790E-4353-9071-E59BA5ABFF2F}"/>
              </a:ext>
            </a:extLst>
          </p:cNvPr>
          <p:cNvPicPr>
            <a:picLocks noChangeAspect="1"/>
          </p:cNvPicPr>
          <p:nvPr/>
        </p:nvPicPr>
        <p:blipFill rotWithShape="1">
          <a:blip r:embed="rId3"/>
          <a:srcRect l="-68" t="-22664" r="-3640" b="-16100"/>
          <a:stretch/>
        </p:blipFill>
        <p:spPr>
          <a:xfrm>
            <a:off x="10777903" y="133058"/>
            <a:ext cx="1179345" cy="1089686"/>
          </a:xfrm>
          <a:prstGeom prst="ellipse">
            <a:avLst/>
          </a:prstGeom>
          <a:ln w="63500" cap="rnd">
            <a:noFill/>
          </a:ln>
          <a:effectLst/>
        </p:spPr>
      </p:pic>
      <p:sp>
        <p:nvSpPr>
          <p:cNvPr id="6" name="Заголовок 1">
            <a:extLst>
              <a:ext uri="{FF2B5EF4-FFF2-40B4-BE49-F238E27FC236}">
                <a16:creationId xmlns:a16="http://schemas.microsoft.com/office/drawing/2014/main" xmlns="" id="{60626331-E13C-48CC-97C1-5A22C7D54A6B}"/>
              </a:ext>
            </a:extLst>
          </p:cNvPr>
          <p:cNvSpPr txBox="1">
            <a:spLocks/>
          </p:cNvSpPr>
          <p:nvPr/>
        </p:nvSpPr>
        <p:spPr>
          <a:xfrm>
            <a:off x="6217772" y="4823522"/>
            <a:ext cx="5476923" cy="711712"/>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r">
              <a:lnSpc>
                <a:spcPct val="100000"/>
              </a:lnSpc>
            </a:pPr>
            <a:r>
              <a:rPr lang="ru-RU" sz="2400" dirty="0">
                <a:solidFill>
                  <a:srgbClr val="0070C0"/>
                </a:solidFill>
                <a:latin typeface="Calibri"/>
                <a:cs typeface="Arial" panose="020B0604020202020204" pitchFamily="34" charset="0"/>
              </a:rPr>
              <a:t>Плетнева Елена Юрьевна, </a:t>
            </a:r>
          </a:p>
          <a:p>
            <a:pPr lvl="0" algn="r">
              <a:lnSpc>
                <a:spcPct val="100000"/>
              </a:lnSpc>
            </a:pPr>
            <a:r>
              <a:rPr lang="ru-RU" sz="2400" dirty="0">
                <a:solidFill>
                  <a:srgbClr val="0070C0"/>
                </a:solidFill>
                <a:latin typeface="Calibri"/>
                <a:cs typeface="Arial" panose="020B0604020202020204" pitchFamily="34" charset="0"/>
              </a:rPr>
              <a:t>директор МАУ ДПО «НИСО»</a:t>
            </a:r>
          </a:p>
        </p:txBody>
      </p:sp>
    </p:spTree>
    <p:extLst>
      <p:ext uri="{BB962C8B-B14F-4D97-AF65-F5344CB8AC3E}">
        <p14:creationId xmlns:p14="http://schemas.microsoft.com/office/powerpoint/2010/main" val="355226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Рисунок 24">
            <a:extLst>
              <a:ext uri="{FF2B5EF4-FFF2-40B4-BE49-F238E27FC236}">
                <a16:creationId xmlns:a16="http://schemas.microsoft.com/office/drawing/2014/main" xmlns="" id="{9785F175-A65C-4D5A-9C5F-70DDD8C727A7}"/>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154236"/>
            <a:ext cx="11745136" cy="684000"/>
            <a:chOff x="0" y="153057"/>
            <a:chExt cx="11745136" cy="684000"/>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34" name="Прямоугольник 33">
            <a:extLst>
              <a:ext uri="{FF2B5EF4-FFF2-40B4-BE49-F238E27FC236}">
                <a16:creationId xmlns:a16="http://schemas.microsoft.com/office/drawing/2014/main" xmlns="" id="{D7F9E138-9497-4332-990C-89AD80AD167D}"/>
              </a:ext>
            </a:extLst>
          </p:cNvPr>
          <p:cNvSpPr/>
          <p:nvPr/>
        </p:nvSpPr>
        <p:spPr>
          <a:xfrm>
            <a:off x="400047" y="628152"/>
            <a:ext cx="9324000" cy="369332"/>
          </a:xfrm>
          <a:prstGeom prst="rect">
            <a:avLst/>
          </a:prstGeom>
          <a:solidFill>
            <a:srgbClr val="0D7FB2"/>
          </a:solidFill>
        </p:spPr>
        <p:txBody>
          <a:bodyPr wrap="square">
            <a:spAutoFit/>
          </a:bodyPr>
          <a:lstStyle/>
          <a:p>
            <a:r>
              <a:rPr lang="ru-RU" b="1" dirty="0" smtClean="0">
                <a:solidFill>
                  <a:schemeClr val="bg1"/>
                </a:solidFill>
                <a:ea typeface="Calibri" panose="020F0502020204030204" pitchFamily="34" charset="0"/>
                <a:cs typeface="Times New Roman" panose="02020603050405020304" pitchFamily="18" charset="0"/>
              </a:rPr>
              <a:t>Дополнительные общеразвивающие </a:t>
            </a:r>
            <a:r>
              <a:rPr lang="ru-RU" b="1" dirty="0">
                <a:solidFill>
                  <a:schemeClr val="bg1"/>
                </a:solidFill>
                <a:ea typeface="Calibri" panose="020F0502020204030204" pitchFamily="34" charset="0"/>
                <a:cs typeface="Times New Roman" panose="02020603050405020304" pitchFamily="18" charset="0"/>
              </a:rPr>
              <a:t>программы художественной направленности</a:t>
            </a:r>
          </a:p>
        </p:txBody>
      </p:sp>
      <p:sp>
        <p:nvSpPr>
          <p:cNvPr id="4" name="Прямоугольник 3"/>
          <p:cNvSpPr/>
          <p:nvPr/>
        </p:nvSpPr>
        <p:spPr>
          <a:xfrm>
            <a:off x="943209" y="1945146"/>
            <a:ext cx="4495564" cy="4278094"/>
          </a:xfrm>
          <a:prstGeom prst="rect">
            <a:avLst/>
          </a:prstGeom>
        </p:spPr>
        <p:txBody>
          <a:bodyPr wrap="square">
            <a:spAutoFit/>
          </a:bodyPr>
          <a:lstStyle/>
          <a:p>
            <a:pPr fontAlgn="base">
              <a:spcAft>
                <a:spcPts val="1200"/>
              </a:spcAft>
            </a:pPr>
            <a:r>
              <a:rPr lang="ru-RU" sz="1600" dirty="0">
                <a:ea typeface="Times New Roman" panose="02020603050405020304" pitchFamily="18" charset="0"/>
              </a:rPr>
              <a:t>Особенности обновления содержания, методов и технологий обучения по дополнительным общеобразовательным программам художественной направленности взаимосвязаны с приоритетами социально-экономического развития регионов, необходимостью сохранения и укрепления традиционных российских духовно-нравственных ценностей в условиях глобального цивилизационного кризиса, использования исторического и культурного наследия для воспитания и образования подрастающего поколения, цифровой трансформацией (масштабного внедрения информационно-телекоммуникационных технологий), адаптацией в социуме детей с ОВЗ через приобщение к культуре и раскрытие творческого потенциала лично</a:t>
            </a:r>
          </a:p>
        </p:txBody>
      </p:sp>
      <p:grpSp>
        <p:nvGrpSpPr>
          <p:cNvPr id="23" name="Группа 22">
            <a:extLst>
              <a:ext uri="{FF2B5EF4-FFF2-40B4-BE49-F238E27FC236}">
                <a16:creationId xmlns:a16="http://schemas.microsoft.com/office/drawing/2014/main" xmlns="" id="{2EE2CE1F-9071-4EDC-AF0F-71052AE222B6}"/>
              </a:ext>
            </a:extLst>
          </p:cNvPr>
          <p:cNvGrpSpPr/>
          <p:nvPr/>
        </p:nvGrpSpPr>
        <p:grpSpPr>
          <a:xfrm>
            <a:off x="400047" y="2070805"/>
            <a:ext cx="466959" cy="220859"/>
            <a:chOff x="573483" y="1918029"/>
            <a:chExt cx="1010828" cy="545943"/>
          </a:xfrm>
        </p:grpSpPr>
        <p:sp>
          <p:nvSpPr>
            <p:cNvPr id="24"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2" name="Прямоугольник 1"/>
          <p:cNvSpPr/>
          <p:nvPr/>
        </p:nvSpPr>
        <p:spPr>
          <a:xfrm>
            <a:off x="5650417" y="1402404"/>
            <a:ext cx="6400137" cy="5455596"/>
          </a:xfrm>
          <a:prstGeom prst="rect">
            <a:avLst/>
          </a:prstGeom>
        </p:spPr>
        <p:txBody>
          <a:bodyPr wrap="square">
            <a:spAutoFit/>
          </a:bodyPr>
          <a:lstStyle/>
          <a:p>
            <a:pPr marL="342900" indent="-342900">
              <a:lnSpc>
                <a:spcPct val="115000"/>
              </a:lnSpc>
              <a:spcAft>
                <a:spcPts val="0"/>
              </a:spcAft>
              <a:buClr>
                <a:srgbClr val="0D7FB2"/>
              </a:buClr>
              <a:buFont typeface="+mj-lt"/>
              <a:buAutoNum type="arabicPeriod"/>
            </a:pPr>
            <a:r>
              <a:rPr lang="ru-RU" sz="1600" dirty="0">
                <a:ea typeface="Times New Roman" panose="02020603050405020304" pitchFamily="18" charset="0"/>
              </a:rPr>
              <a:t>Цифровые компетенции креативных индустрий: </a:t>
            </a:r>
            <a:r>
              <a:rPr lang="ru-RU" sz="1600" dirty="0" err="1">
                <a:ea typeface="Times New Roman" panose="02020603050405020304" pitchFamily="18" charset="0"/>
              </a:rPr>
              <a:t>продюсирование</a:t>
            </a:r>
            <a:r>
              <a:rPr lang="ru-RU" sz="1600" dirty="0">
                <a:ea typeface="Times New Roman" panose="02020603050405020304" pitchFamily="18" charset="0"/>
              </a:rPr>
              <a:t>, 3Д-дизайн, веб-дизайн, видеомонтаж, цифровая кино-теле-индустрия, гейм-дизайн, сценарное мастерство и др. </a:t>
            </a:r>
          </a:p>
          <a:p>
            <a:pPr marL="342900" indent="-342900">
              <a:lnSpc>
                <a:spcPct val="115000"/>
              </a:lnSpc>
              <a:spcAft>
                <a:spcPts val="0"/>
              </a:spcAft>
              <a:buClr>
                <a:srgbClr val="0D7FB2"/>
              </a:buClr>
              <a:buFont typeface="+mj-lt"/>
              <a:buAutoNum type="arabicPeriod"/>
            </a:pPr>
            <a:r>
              <a:rPr lang="ru-RU" sz="1600" dirty="0">
                <a:ea typeface="Times New Roman" panose="02020603050405020304" pitchFamily="18" charset="0"/>
              </a:rPr>
              <a:t>Арт-прогресс по видам искусств и жанрам художественного творчества: театрального, литературного, вокально-хорового, хореографического, инструментального, живописи, скульптуры и архитектуры </a:t>
            </a:r>
          </a:p>
          <a:p>
            <a:pPr marL="342900" indent="-342900">
              <a:lnSpc>
                <a:spcPct val="115000"/>
              </a:lnSpc>
              <a:spcAft>
                <a:spcPts val="0"/>
              </a:spcAft>
              <a:buClr>
                <a:srgbClr val="0D7FB2"/>
              </a:buClr>
              <a:buFont typeface="+mj-lt"/>
              <a:buAutoNum type="arabicPeriod"/>
            </a:pPr>
            <a:r>
              <a:rPr lang="ru-RU" sz="1600" dirty="0">
                <a:ea typeface="Times New Roman" panose="02020603050405020304" pitchFamily="18" charset="0"/>
              </a:rPr>
              <a:t>Сохранение культурного наследия: фольклор, ремесла, художественные промыслы, этнокультурные традиции народов России </a:t>
            </a:r>
          </a:p>
          <a:p>
            <a:pPr marL="342900" indent="-342900">
              <a:lnSpc>
                <a:spcPct val="115000"/>
              </a:lnSpc>
              <a:spcAft>
                <a:spcPts val="0"/>
              </a:spcAft>
              <a:buClr>
                <a:srgbClr val="0D7FB2"/>
              </a:buClr>
              <a:buFont typeface="+mj-lt"/>
              <a:buAutoNum type="arabicPeriod"/>
            </a:pPr>
            <a:r>
              <a:rPr lang="ru-RU" sz="1600" dirty="0">
                <a:ea typeface="Times New Roman" panose="02020603050405020304" pitchFamily="18" charset="0"/>
              </a:rPr>
              <a:t>Художественное творчество с применением электронных цифровых средств и дистанционных образовательных технологий </a:t>
            </a:r>
          </a:p>
          <a:p>
            <a:pPr marL="342900" indent="-342900">
              <a:lnSpc>
                <a:spcPct val="115000"/>
              </a:lnSpc>
              <a:spcAft>
                <a:spcPts val="0"/>
              </a:spcAft>
              <a:buClr>
                <a:srgbClr val="0D7FB2"/>
              </a:buClr>
              <a:buFont typeface="+mj-lt"/>
              <a:buAutoNum type="arabicPeriod"/>
            </a:pPr>
            <a:r>
              <a:rPr lang="ru-RU" sz="1600" dirty="0">
                <a:ea typeface="Times New Roman" panose="02020603050405020304" pitchFamily="18" charset="0"/>
              </a:rPr>
              <a:t>Актуальный театр: социальный театр, этнокультурный театр, инклюзивный театр, др. </a:t>
            </a:r>
          </a:p>
          <a:p>
            <a:pPr marL="342900" indent="-342900">
              <a:lnSpc>
                <a:spcPct val="115000"/>
              </a:lnSpc>
              <a:spcAft>
                <a:spcPts val="0"/>
              </a:spcAft>
              <a:buClr>
                <a:srgbClr val="0D7FB2"/>
              </a:buClr>
              <a:buFont typeface="+mj-lt"/>
              <a:buAutoNum type="arabicPeriod"/>
            </a:pPr>
            <a:r>
              <a:rPr lang="ru-RU" sz="1600" dirty="0">
                <a:ea typeface="Times New Roman" panose="02020603050405020304" pitchFamily="18" charset="0"/>
              </a:rPr>
              <a:t>Дизайн, декоративно-прикладное творчество с использованием новых материалов </a:t>
            </a:r>
          </a:p>
          <a:p>
            <a:pPr marL="342900" indent="-342900">
              <a:lnSpc>
                <a:spcPct val="115000"/>
              </a:lnSpc>
              <a:spcAft>
                <a:spcPts val="0"/>
              </a:spcAft>
              <a:buClr>
                <a:srgbClr val="0D7FB2"/>
              </a:buClr>
              <a:buFont typeface="+mj-lt"/>
              <a:buAutoNum type="arabicPeriod"/>
            </a:pPr>
            <a:r>
              <a:rPr lang="ru-RU" sz="1600" dirty="0">
                <a:ea typeface="Times New Roman" panose="02020603050405020304" pitchFamily="18" charset="0"/>
              </a:rPr>
              <a:t>Арт-пространства, </a:t>
            </a:r>
            <a:r>
              <a:rPr lang="ru-RU" sz="1600" dirty="0" err="1">
                <a:ea typeface="Times New Roman" panose="02020603050405020304" pitchFamily="18" charset="0"/>
              </a:rPr>
              <a:t>урбанистика</a:t>
            </a:r>
            <a:r>
              <a:rPr lang="ru-RU" sz="1600" dirty="0">
                <a:ea typeface="Times New Roman" panose="02020603050405020304" pitchFamily="18" charset="0"/>
              </a:rPr>
              <a:t> </a:t>
            </a:r>
          </a:p>
          <a:p>
            <a:pPr marL="342900" indent="-342900">
              <a:lnSpc>
                <a:spcPct val="115000"/>
              </a:lnSpc>
              <a:spcAft>
                <a:spcPts val="0"/>
              </a:spcAft>
              <a:buClr>
                <a:srgbClr val="0D7FB2"/>
              </a:buClr>
              <a:buFont typeface="+mj-lt"/>
              <a:buAutoNum type="arabicPeriod"/>
            </a:pPr>
            <a:r>
              <a:rPr lang="ru-RU" sz="1600" dirty="0">
                <a:ea typeface="Times New Roman" panose="02020603050405020304" pitchFamily="18" charset="0"/>
              </a:rPr>
              <a:t>Искусствознание </a:t>
            </a:r>
          </a:p>
          <a:p>
            <a:pPr marL="342900" indent="-342900">
              <a:lnSpc>
                <a:spcPct val="115000"/>
              </a:lnSpc>
              <a:spcAft>
                <a:spcPts val="0"/>
              </a:spcAft>
              <a:buClr>
                <a:srgbClr val="0D7FB2"/>
              </a:buClr>
              <a:buFont typeface="+mj-lt"/>
              <a:buAutoNum type="arabicPeriod"/>
            </a:pPr>
            <a:r>
              <a:rPr lang="ru-RU" sz="1600" dirty="0">
                <a:ea typeface="Times New Roman" panose="02020603050405020304" pitchFamily="18" charset="0"/>
              </a:rPr>
              <a:t>Прикладная эстетика художественных</a:t>
            </a:r>
          </a:p>
        </p:txBody>
      </p:sp>
      <p:sp>
        <p:nvSpPr>
          <p:cNvPr id="5" name="Прямоугольник 4"/>
          <p:cNvSpPr/>
          <p:nvPr/>
        </p:nvSpPr>
        <p:spPr>
          <a:xfrm>
            <a:off x="943209" y="1466302"/>
            <a:ext cx="898003"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Задачи</a:t>
            </a:r>
            <a:endParaRPr lang="ru-RU" dirty="0">
              <a:solidFill>
                <a:srgbClr val="0D7FB2"/>
              </a:solidFill>
            </a:endParaRPr>
          </a:p>
        </p:txBody>
      </p:sp>
      <p:sp>
        <p:nvSpPr>
          <p:cNvPr id="6" name="Прямоугольник 5"/>
          <p:cNvSpPr/>
          <p:nvPr/>
        </p:nvSpPr>
        <p:spPr>
          <a:xfrm>
            <a:off x="5924550" y="1086464"/>
            <a:ext cx="3031279"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Приоритетные направления</a:t>
            </a:r>
          </a:p>
        </p:txBody>
      </p:sp>
    </p:spTree>
    <p:extLst>
      <p:ext uri="{BB962C8B-B14F-4D97-AF65-F5344CB8AC3E}">
        <p14:creationId xmlns:p14="http://schemas.microsoft.com/office/powerpoint/2010/main" val="11308191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Рисунок 24">
            <a:extLst>
              <a:ext uri="{FF2B5EF4-FFF2-40B4-BE49-F238E27FC236}">
                <a16:creationId xmlns:a16="http://schemas.microsoft.com/office/drawing/2014/main" xmlns="" id="{9785F175-A65C-4D5A-9C5F-70DDD8C727A7}"/>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154236"/>
            <a:ext cx="11745136" cy="684000"/>
            <a:chOff x="0" y="153057"/>
            <a:chExt cx="11745136" cy="684000"/>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34" name="Прямоугольник 33">
            <a:extLst>
              <a:ext uri="{FF2B5EF4-FFF2-40B4-BE49-F238E27FC236}">
                <a16:creationId xmlns:a16="http://schemas.microsoft.com/office/drawing/2014/main" xmlns="" id="{D7F9E138-9497-4332-990C-89AD80AD167D}"/>
              </a:ext>
            </a:extLst>
          </p:cNvPr>
          <p:cNvSpPr/>
          <p:nvPr/>
        </p:nvSpPr>
        <p:spPr>
          <a:xfrm>
            <a:off x="223431" y="533705"/>
            <a:ext cx="9972678" cy="369332"/>
          </a:xfrm>
          <a:prstGeom prst="rect">
            <a:avLst/>
          </a:prstGeom>
          <a:solidFill>
            <a:srgbClr val="0D7FB2"/>
          </a:solidFill>
        </p:spPr>
        <p:txBody>
          <a:bodyPr wrap="square">
            <a:spAutoFit/>
          </a:bodyPr>
          <a:lstStyle/>
          <a:p>
            <a:r>
              <a:rPr lang="ru-RU" b="1" dirty="0" smtClean="0">
                <a:solidFill>
                  <a:schemeClr val="bg1"/>
                </a:solidFill>
                <a:ea typeface="Calibri" panose="020F0502020204030204" pitchFamily="34" charset="0"/>
                <a:cs typeface="Times New Roman" panose="02020603050405020304" pitchFamily="18" charset="0"/>
              </a:rPr>
              <a:t>Дополнительные общеразвивающие </a:t>
            </a:r>
            <a:r>
              <a:rPr lang="ru-RU" b="1" dirty="0">
                <a:solidFill>
                  <a:schemeClr val="bg1"/>
                </a:solidFill>
                <a:ea typeface="Calibri" panose="020F0502020204030204" pitchFamily="34" charset="0"/>
                <a:cs typeface="Times New Roman" panose="02020603050405020304" pitchFamily="18" charset="0"/>
              </a:rPr>
              <a:t>программы социально-гуманитарной </a:t>
            </a:r>
            <a:r>
              <a:rPr lang="ru-RU" b="1" dirty="0" smtClean="0">
                <a:solidFill>
                  <a:schemeClr val="bg1"/>
                </a:solidFill>
                <a:ea typeface="Calibri" panose="020F0502020204030204" pitchFamily="34" charset="0"/>
                <a:cs typeface="Times New Roman" panose="02020603050405020304" pitchFamily="18" charset="0"/>
              </a:rPr>
              <a:t>направленности</a:t>
            </a:r>
            <a:endParaRPr lang="ru-RU" b="1" dirty="0">
              <a:solidFill>
                <a:schemeClr val="bg1"/>
              </a:solidFill>
              <a:ea typeface="Calibri" panose="020F0502020204030204" pitchFamily="34" charset="0"/>
              <a:cs typeface="Times New Roman" panose="02020603050405020304" pitchFamily="18" charset="0"/>
            </a:endParaRPr>
          </a:p>
        </p:txBody>
      </p:sp>
      <p:sp>
        <p:nvSpPr>
          <p:cNvPr id="4" name="Прямоугольник 3"/>
          <p:cNvSpPr/>
          <p:nvPr/>
        </p:nvSpPr>
        <p:spPr>
          <a:xfrm>
            <a:off x="751549" y="1454267"/>
            <a:ext cx="4593988" cy="5132174"/>
          </a:xfrm>
          <a:prstGeom prst="rect">
            <a:avLst/>
          </a:prstGeom>
        </p:spPr>
        <p:txBody>
          <a:bodyPr wrap="square">
            <a:spAutoFit/>
          </a:bodyPr>
          <a:lstStyle/>
          <a:p>
            <a:pPr fontAlgn="base">
              <a:spcAft>
                <a:spcPts val="300"/>
              </a:spcAft>
            </a:pPr>
            <a:r>
              <a:rPr lang="ru-RU" sz="1600" dirty="0" smtClean="0">
                <a:ea typeface="Times New Roman" panose="02020603050405020304" pitchFamily="18" charset="0"/>
              </a:rPr>
              <a:t>обеспечить </a:t>
            </a:r>
            <a:r>
              <a:rPr lang="ru-RU" sz="1600" dirty="0">
                <a:ea typeface="Times New Roman" panose="02020603050405020304" pitchFamily="18" charset="0"/>
              </a:rPr>
              <a:t>изменение в структуре образовательных </a:t>
            </a:r>
            <a:r>
              <a:rPr lang="ru-RU" sz="1600" dirty="0" smtClean="0">
                <a:ea typeface="Times New Roman" panose="02020603050405020304" pitchFamily="18" charset="0"/>
              </a:rPr>
              <a:t>результатов:</a:t>
            </a:r>
          </a:p>
          <a:p>
            <a:pPr fontAlgn="base">
              <a:spcAft>
                <a:spcPts val="300"/>
              </a:spcAft>
            </a:pPr>
            <a:r>
              <a:rPr lang="ru-RU" sz="1600" dirty="0" smtClean="0">
                <a:ea typeface="Times New Roman" panose="02020603050405020304" pitchFamily="18" charset="0"/>
              </a:rPr>
              <a:t>приоритетное </a:t>
            </a:r>
            <a:r>
              <a:rPr lang="ru-RU" sz="1600" dirty="0">
                <a:ea typeface="Times New Roman" panose="02020603050405020304" pitchFamily="18" charset="0"/>
              </a:rPr>
              <a:t>формирование гуманитарных знаний (присвоение ценностей, осознание личностных смыслов и отношений) гражданской идентичности (принадлежность к общности) и социальной компетентности (знание норм, прав и обязанностей, возможность ориентации в мире); </a:t>
            </a:r>
            <a:endParaRPr lang="ru-RU" sz="1600" dirty="0" smtClean="0">
              <a:ea typeface="Times New Roman" panose="02020603050405020304" pitchFamily="18" charset="0"/>
            </a:endParaRPr>
          </a:p>
          <a:p>
            <a:pPr fontAlgn="base">
              <a:spcAft>
                <a:spcPts val="300"/>
              </a:spcAft>
            </a:pPr>
            <a:r>
              <a:rPr lang="ru-RU" sz="1600" dirty="0" smtClean="0">
                <a:ea typeface="Times New Roman" panose="02020603050405020304" pitchFamily="18" charset="0"/>
              </a:rPr>
              <a:t>«универсальных» </a:t>
            </a:r>
            <a:r>
              <a:rPr lang="ru-RU" sz="1600" dirty="0">
                <a:ea typeface="Times New Roman" panose="02020603050405020304" pitchFamily="18" charset="0"/>
              </a:rPr>
              <a:t>компетенций (критическое мышление, креативность, кооперация, коммуникация); </a:t>
            </a:r>
            <a:endParaRPr lang="ru-RU" sz="1600" dirty="0" smtClean="0">
              <a:ea typeface="Times New Roman" panose="02020603050405020304" pitchFamily="18" charset="0"/>
            </a:endParaRPr>
          </a:p>
          <a:p>
            <a:pPr fontAlgn="base">
              <a:spcAft>
                <a:spcPts val="300"/>
              </a:spcAft>
            </a:pPr>
            <a:r>
              <a:rPr lang="ru-RU" sz="1600" dirty="0" smtClean="0">
                <a:ea typeface="Times New Roman" panose="02020603050405020304" pitchFamily="18" charset="0"/>
              </a:rPr>
              <a:t>«современной грамотности» </a:t>
            </a:r>
            <a:r>
              <a:rPr lang="ru-RU" sz="1600" dirty="0">
                <a:ea typeface="Times New Roman" panose="02020603050405020304" pitchFamily="18" charset="0"/>
              </a:rPr>
              <a:t>- базовых умений действовать в типовых жизненных ситуациях в меняющихся социально-экономических условиях (функциональная, финансовая, правовая, информационная, медиа и др.); </a:t>
            </a:r>
            <a:endParaRPr lang="ru-RU" sz="1600" dirty="0" smtClean="0">
              <a:ea typeface="Times New Roman" panose="02020603050405020304" pitchFamily="18" charset="0"/>
            </a:endParaRPr>
          </a:p>
          <a:p>
            <a:pPr fontAlgn="base">
              <a:spcAft>
                <a:spcPts val="300"/>
              </a:spcAft>
            </a:pPr>
            <a:r>
              <a:rPr lang="ru-RU" sz="1600" dirty="0" smtClean="0">
                <a:ea typeface="Times New Roman" panose="02020603050405020304" pitchFamily="18" charset="0"/>
              </a:rPr>
              <a:t>личностных </a:t>
            </a:r>
            <a:r>
              <a:rPr lang="ru-RU" sz="1600" dirty="0">
                <a:ea typeface="Times New Roman" panose="02020603050405020304" pitchFamily="18" charset="0"/>
              </a:rPr>
              <a:t>качеств и социально-эмоционального интеллекта (способность к саморегулированию, ответственность, инициативность, осознанность, </a:t>
            </a:r>
            <a:r>
              <a:rPr lang="ru-RU" sz="1600" dirty="0" err="1">
                <a:ea typeface="Times New Roman" panose="02020603050405020304" pitchFamily="18" charset="0"/>
              </a:rPr>
              <a:t>эмпатийность</a:t>
            </a:r>
            <a:r>
              <a:rPr lang="ru-RU" sz="1600" dirty="0">
                <a:ea typeface="Times New Roman" panose="02020603050405020304" pitchFamily="18" charset="0"/>
              </a:rPr>
              <a:t> и др.)</a:t>
            </a:r>
          </a:p>
        </p:txBody>
      </p:sp>
      <p:grpSp>
        <p:nvGrpSpPr>
          <p:cNvPr id="23" name="Группа 22">
            <a:extLst>
              <a:ext uri="{FF2B5EF4-FFF2-40B4-BE49-F238E27FC236}">
                <a16:creationId xmlns:a16="http://schemas.microsoft.com/office/drawing/2014/main" xmlns="" id="{2EE2CE1F-9071-4EDC-AF0F-71052AE222B6}"/>
              </a:ext>
            </a:extLst>
          </p:cNvPr>
          <p:cNvGrpSpPr/>
          <p:nvPr/>
        </p:nvGrpSpPr>
        <p:grpSpPr>
          <a:xfrm>
            <a:off x="284590" y="2091673"/>
            <a:ext cx="466959" cy="220859"/>
            <a:chOff x="573483" y="1918029"/>
            <a:chExt cx="1010828" cy="545943"/>
          </a:xfrm>
        </p:grpSpPr>
        <p:sp>
          <p:nvSpPr>
            <p:cNvPr id="24"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2" name="Прямоугольник 1"/>
          <p:cNvSpPr/>
          <p:nvPr/>
        </p:nvSpPr>
        <p:spPr>
          <a:xfrm>
            <a:off x="5545642" y="1263688"/>
            <a:ext cx="6646358" cy="5651355"/>
          </a:xfrm>
          <a:prstGeom prst="rect">
            <a:avLst/>
          </a:prstGeom>
        </p:spPr>
        <p:txBody>
          <a:bodyPr wrap="square">
            <a:spAutoFit/>
          </a:bodyPr>
          <a:lstStyle/>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Гражданская идентичность и патриотическое самосознание (поисковые отряды, патриотические общественные клубы, движения)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Новые виды грамотности: функциональная, психологическая, правовая, финансовая, цифровая и др.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Социокультурная деятельность по сохранению исторической памяти и культурного наследия Родины (поисковые отряды, гуманитарные, этнографические экспедиции)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Волонтерская, добровольческая, деятельность </a:t>
            </a:r>
          </a:p>
          <a:p>
            <a:pPr marL="342900" indent="-342900">
              <a:lnSpc>
                <a:spcPct val="115000"/>
              </a:lnSpc>
              <a:spcAft>
                <a:spcPts val="0"/>
              </a:spcAft>
              <a:buClr>
                <a:srgbClr val="0D7FB2"/>
              </a:buClr>
              <a:buFont typeface="+mj-lt"/>
              <a:buAutoNum type="arabicPeriod"/>
            </a:pPr>
            <a:r>
              <a:rPr lang="ru-RU" sz="1500" dirty="0" err="1">
                <a:ea typeface="Times New Roman" panose="02020603050405020304" pitchFamily="18" charset="0"/>
              </a:rPr>
              <a:t>Медиаобразование</a:t>
            </a:r>
            <a:r>
              <a:rPr lang="ru-RU" sz="1500" dirty="0">
                <a:ea typeface="Times New Roman" panose="02020603050405020304" pitchFamily="18" charset="0"/>
              </a:rPr>
              <a:t> и </a:t>
            </a:r>
            <a:r>
              <a:rPr lang="ru-RU" sz="1500" dirty="0" err="1">
                <a:ea typeface="Times New Roman" panose="02020603050405020304" pitchFamily="18" charset="0"/>
              </a:rPr>
              <a:t>медиаграмотность</a:t>
            </a:r>
            <a:r>
              <a:rPr lang="ru-RU" sz="1500" dirty="0">
                <a:ea typeface="Times New Roman" panose="02020603050405020304" pitchFamily="18" charset="0"/>
              </a:rPr>
              <a:t> наставническая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Гуманитарные и социальные науки: менеджмент, предпринимательство, экономика, право, лингвистика, педагогика, культурология, психология, социология и др.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Гуманитарные технологии: технологии самоопределения и профориентации, социального проектирования и др.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Социальная антропология. Деятельность социальных сообществ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Креативное лидерство: коммуникативные, креативные, организаторские, </a:t>
            </a:r>
            <a:r>
              <a:rPr lang="ru-RU" sz="1500" dirty="0" err="1">
                <a:ea typeface="Times New Roman" panose="02020603050405020304" pitchFamily="18" charset="0"/>
              </a:rPr>
              <a:t>командообразования</a:t>
            </a:r>
            <a:r>
              <a:rPr lang="ru-RU" sz="1500" dirty="0">
                <a:ea typeface="Times New Roman" panose="02020603050405020304" pitchFamily="18" charset="0"/>
              </a:rPr>
              <a:t>, управленческие, риторические компетенции и др. </a:t>
            </a:r>
          </a:p>
          <a:p>
            <a:pPr marL="342900" indent="-342900">
              <a:lnSpc>
                <a:spcPct val="115000"/>
              </a:lnSpc>
              <a:spcAft>
                <a:spcPts val="0"/>
              </a:spcAft>
              <a:buClr>
                <a:srgbClr val="0D7FB2"/>
              </a:buClr>
              <a:buFont typeface="+mj-lt"/>
              <a:buAutoNum type="arabicPeriod"/>
            </a:pPr>
            <a:r>
              <a:rPr lang="ru-RU" sz="1500" dirty="0" err="1">
                <a:ea typeface="Times New Roman" panose="02020603050405020304" pitchFamily="18" charset="0"/>
              </a:rPr>
              <a:t>Кросскультурное</a:t>
            </a:r>
            <a:r>
              <a:rPr lang="ru-RU" sz="1500" dirty="0">
                <a:ea typeface="Times New Roman" panose="02020603050405020304" pitchFamily="18" charset="0"/>
              </a:rPr>
              <a:t> сотрудничество и взаимодействие: межнациональные и межэтнические коммуникации и др.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Школа парламентаризма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Индустрия гостеприимства и реклама</a:t>
            </a:r>
          </a:p>
        </p:txBody>
      </p:sp>
      <p:sp>
        <p:nvSpPr>
          <p:cNvPr id="5" name="Прямоугольник 4"/>
          <p:cNvSpPr/>
          <p:nvPr/>
        </p:nvSpPr>
        <p:spPr>
          <a:xfrm>
            <a:off x="867006" y="1084935"/>
            <a:ext cx="898003"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Задачи</a:t>
            </a:r>
            <a:endParaRPr lang="ru-RU" dirty="0">
              <a:solidFill>
                <a:srgbClr val="0D7FB2"/>
              </a:solidFill>
            </a:endParaRPr>
          </a:p>
        </p:txBody>
      </p:sp>
      <p:sp>
        <p:nvSpPr>
          <p:cNvPr id="6" name="Прямоугольник 5"/>
          <p:cNvSpPr/>
          <p:nvPr/>
        </p:nvSpPr>
        <p:spPr>
          <a:xfrm>
            <a:off x="5837542" y="959157"/>
            <a:ext cx="3031279"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Приоритетные направления</a:t>
            </a:r>
          </a:p>
        </p:txBody>
      </p:sp>
      <p:grpSp>
        <p:nvGrpSpPr>
          <p:cNvPr id="16" name="Группа 15">
            <a:extLst>
              <a:ext uri="{FF2B5EF4-FFF2-40B4-BE49-F238E27FC236}">
                <a16:creationId xmlns:a16="http://schemas.microsoft.com/office/drawing/2014/main" xmlns="" id="{2EE2CE1F-9071-4EDC-AF0F-71052AE222B6}"/>
              </a:ext>
            </a:extLst>
          </p:cNvPr>
          <p:cNvGrpSpPr/>
          <p:nvPr/>
        </p:nvGrpSpPr>
        <p:grpSpPr>
          <a:xfrm>
            <a:off x="284590" y="3558308"/>
            <a:ext cx="466959" cy="220859"/>
            <a:chOff x="573483" y="1918029"/>
            <a:chExt cx="1010828" cy="545943"/>
          </a:xfrm>
        </p:grpSpPr>
        <p:sp>
          <p:nvSpPr>
            <p:cNvPr id="17"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grpSp>
        <p:nvGrpSpPr>
          <p:cNvPr id="20" name="Группа 19">
            <a:extLst>
              <a:ext uri="{FF2B5EF4-FFF2-40B4-BE49-F238E27FC236}">
                <a16:creationId xmlns:a16="http://schemas.microsoft.com/office/drawing/2014/main" xmlns="" id="{2EE2CE1F-9071-4EDC-AF0F-71052AE222B6}"/>
              </a:ext>
            </a:extLst>
          </p:cNvPr>
          <p:cNvGrpSpPr/>
          <p:nvPr/>
        </p:nvGrpSpPr>
        <p:grpSpPr>
          <a:xfrm>
            <a:off x="284590" y="4348883"/>
            <a:ext cx="466959" cy="220859"/>
            <a:chOff x="573483" y="1918029"/>
            <a:chExt cx="1010828" cy="545943"/>
          </a:xfrm>
        </p:grpSpPr>
        <p:sp>
          <p:nvSpPr>
            <p:cNvPr id="21"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2"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0"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grpSp>
        <p:nvGrpSpPr>
          <p:cNvPr id="31" name="Группа 30">
            <a:extLst>
              <a:ext uri="{FF2B5EF4-FFF2-40B4-BE49-F238E27FC236}">
                <a16:creationId xmlns:a16="http://schemas.microsoft.com/office/drawing/2014/main" xmlns="" id="{2EE2CE1F-9071-4EDC-AF0F-71052AE222B6}"/>
              </a:ext>
            </a:extLst>
          </p:cNvPr>
          <p:cNvGrpSpPr/>
          <p:nvPr/>
        </p:nvGrpSpPr>
        <p:grpSpPr>
          <a:xfrm>
            <a:off x="284590" y="5577608"/>
            <a:ext cx="466959" cy="220859"/>
            <a:chOff x="573483" y="1918029"/>
            <a:chExt cx="1010828" cy="545943"/>
          </a:xfrm>
        </p:grpSpPr>
        <p:sp>
          <p:nvSpPr>
            <p:cNvPr id="35"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6"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7"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Tree>
    <p:extLst>
      <p:ext uri="{BB962C8B-B14F-4D97-AF65-F5344CB8AC3E}">
        <p14:creationId xmlns:p14="http://schemas.microsoft.com/office/powerpoint/2010/main" val="51582321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Рисунок 24">
            <a:extLst>
              <a:ext uri="{FF2B5EF4-FFF2-40B4-BE49-F238E27FC236}">
                <a16:creationId xmlns:a16="http://schemas.microsoft.com/office/drawing/2014/main" xmlns="" id="{9785F175-A65C-4D5A-9C5F-70DDD8C727A7}"/>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154236"/>
            <a:ext cx="11745136" cy="684000"/>
            <a:chOff x="0" y="153057"/>
            <a:chExt cx="11745136" cy="684000"/>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34" name="Прямоугольник 33">
            <a:extLst>
              <a:ext uri="{FF2B5EF4-FFF2-40B4-BE49-F238E27FC236}">
                <a16:creationId xmlns:a16="http://schemas.microsoft.com/office/drawing/2014/main" xmlns="" id="{D7F9E138-9497-4332-990C-89AD80AD167D}"/>
              </a:ext>
            </a:extLst>
          </p:cNvPr>
          <p:cNvSpPr/>
          <p:nvPr/>
        </p:nvSpPr>
        <p:spPr>
          <a:xfrm>
            <a:off x="223431" y="533705"/>
            <a:ext cx="9972678" cy="369332"/>
          </a:xfrm>
          <a:prstGeom prst="rect">
            <a:avLst/>
          </a:prstGeom>
          <a:solidFill>
            <a:srgbClr val="0D7FB2"/>
          </a:solidFill>
        </p:spPr>
        <p:txBody>
          <a:bodyPr wrap="square">
            <a:spAutoFit/>
          </a:bodyPr>
          <a:lstStyle/>
          <a:p>
            <a:r>
              <a:rPr lang="ru-RU" b="1" dirty="0" smtClean="0">
                <a:solidFill>
                  <a:schemeClr val="bg1"/>
                </a:solidFill>
                <a:ea typeface="Calibri" panose="020F0502020204030204" pitchFamily="34" charset="0"/>
                <a:cs typeface="Times New Roman" panose="02020603050405020304" pitchFamily="18" charset="0"/>
              </a:rPr>
              <a:t>Дополнительные общеразвивающие </a:t>
            </a:r>
            <a:r>
              <a:rPr lang="ru-RU" b="1" dirty="0">
                <a:solidFill>
                  <a:schemeClr val="bg1"/>
                </a:solidFill>
                <a:ea typeface="Calibri" panose="020F0502020204030204" pitchFamily="34" charset="0"/>
                <a:cs typeface="Times New Roman" panose="02020603050405020304" pitchFamily="18" charset="0"/>
              </a:rPr>
              <a:t>программы туристско-краеведческой направленности</a:t>
            </a:r>
          </a:p>
        </p:txBody>
      </p:sp>
      <p:sp>
        <p:nvSpPr>
          <p:cNvPr id="4" name="Прямоугольник 3"/>
          <p:cNvSpPr/>
          <p:nvPr/>
        </p:nvSpPr>
        <p:spPr>
          <a:xfrm>
            <a:off x="722722" y="1636165"/>
            <a:ext cx="3773078" cy="4108817"/>
          </a:xfrm>
          <a:prstGeom prst="rect">
            <a:avLst/>
          </a:prstGeom>
        </p:spPr>
        <p:txBody>
          <a:bodyPr wrap="square">
            <a:spAutoFit/>
          </a:bodyPr>
          <a:lstStyle/>
          <a:p>
            <a:pPr fontAlgn="base">
              <a:spcAft>
                <a:spcPts val="300"/>
              </a:spcAft>
            </a:pPr>
            <a:r>
              <a:rPr lang="ru-RU" sz="1600" dirty="0">
                <a:ea typeface="Times New Roman" panose="02020603050405020304" pitchFamily="18" charset="0"/>
              </a:rPr>
              <a:t>массовое вовлечение детей в туристско-краеведческую деятельность, как во время учебного года, так и в каникулярное время; </a:t>
            </a:r>
            <a:endParaRPr lang="ru-RU" sz="1600" dirty="0" smtClean="0">
              <a:ea typeface="Times New Roman" panose="02020603050405020304" pitchFamily="18" charset="0"/>
            </a:endParaRPr>
          </a:p>
          <a:p>
            <a:pPr fontAlgn="base">
              <a:spcAft>
                <a:spcPts val="300"/>
              </a:spcAft>
            </a:pPr>
            <a:r>
              <a:rPr lang="ru-RU" sz="1600" dirty="0" smtClean="0">
                <a:ea typeface="Times New Roman" panose="02020603050405020304" pitchFamily="18" charset="0"/>
              </a:rPr>
              <a:t>разработка </a:t>
            </a:r>
            <a:r>
              <a:rPr lang="ru-RU" sz="1600" dirty="0">
                <a:ea typeface="Times New Roman" panose="02020603050405020304" pitchFamily="18" charset="0"/>
              </a:rPr>
              <a:t>туристских маршрутов для ознакомления детей с историей, культурой, традициями, природой соответствующего региона и создание библиотеки маршрутов походов и экскурсий по родному краю, Реестра школьных познавательных маршрутов; </a:t>
            </a:r>
            <a:endParaRPr lang="ru-RU" sz="1600" dirty="0" smtClean="0">
              <a:ea typeface="Times New Roman" panose="02020603050405020304" pitchFamily="18" charset="0"/>
            </a:endParaRPr>
          </a:p>
          <a:p>
            <a:pPr fontAlgn="base">
              <a:spcAft>
                <a:spcPts val="300"/>
              </a:spcAft>
            </a:pPr>
            <a:r>
              <a:rPr lang="ru-RU" sz="1600" dirty="0" smtClean="0">
                <a:ea typeface="Times New Roman" panose="02020603050405020304" pitchFamily="18" charset="0"/>
              </a:rPr>
              <a:t>включение </a:t>
            </a:r>
            <a:r>
              <a:rPr lang="ru-RU" sz="1600" dirty="0">
                <a:ea typeface="Times New Roman" panose="02020603050405020304" pitchFamily="18" charset="0"/>
              </a:rPr>
              <a:t>в содержание дополнительных общеразвивающих программ </a:t>
            </a:r>
            <a:r>
              <a:rPr lang="ru-RU" sz="1600" dirty="0" err="1">
                <a:ea typeface="Times New Roman" panose="02020603050405020304" pitchFamily="18" charset="0"/>
              </a:rPr>
              <a:t>профориентационных</a:t>
            </a:r>
            <a:r>
              <a:rPr lang="ru-RU" sz="1600" dirty="0">
                <a:ea typeface="Times New Roman" panose="02020603050405020304" pitchFamily="18" charset="0"/>
              </a:rPr>
              <a:t> модулей, создание программ в области промышленного туризма</a:t>
            </a:r>
          </a:p>
        </p:txBody>
      </p:sp>
      <p:grpSp>
        <p:nvGrpSpPr>
          <p:cNvPr id="23" name="Группа 22">
            <a:extLst>
              <a:ext uri="{FF2B5EF4-FFF2-40B4-BE49-F238E27FC236}">
                <a16:creationId xmlns:a16="http://schemas.microsoft.com/office/drawing/2014/main" xmlns="" id="{2EE2CE1F-9071-4EDC-AF0F-71052AE222B6}"/>
              </a:ext>
            </a:extLst>
          </p:cNvPr>
          <p:cNvGrpSpPr/>
          <p:nvPr/>
        </p:nvGrpSpPr>
        <p:grpSpPr>
          <a:xfrm>
            <a:off x="223431" y="1745506"/>
            <a:ext cx="466959" cy="220859"/>
            <a:chOff x="573483" y="1918029"/>
            <a:chExt cx="1010828" cy="545943"/>
          </a:xfrm>
        </p:grpSpPr>
        <p:sp>
          <p:nvSpPr>
            <p:cNvPr id="24"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2" name="Прямоугольник 1"/>
          <p:cNvSpPr/>
          <p:nvPr/>
        </p:nvSpPr>
        <p:spPr>
          <a:xfrm>
            <a:off x="4990677" y="1191064"/>
            <a:ext cx="7201323" cy="5666936"/>
          </a:xfrm>
          <a:prstGeom prst="rect">
            <a:avLst/>
          </a:prstGeom>
        </p:spPr>
        <p:txBody>
          <a:bodyPr wrap="square">
            <a:spAutoFit/>
          </a:bodyPr>
          <a:lstStyle/>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Профессии в туризме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Школа безопасности. Самопознание пределов возможностей человека. Обеспечение безопасности жизнедеятельности в природной и городской среде</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Ориентирование как средство воспитания физических и интеллектуальных способностей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Походно-экспедиционная деятельность как средство развития и воспитания личности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Туристские слёты и фестивали, как социально значимые мероприятия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Юные инструкторы и юные судьи: кадровый резерв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Культурно-познавательный туризм. </a:t>
            </a:r>
            <a:r>
              <a:rPr lang="ru-RU" sz="1500" dirty="0" err="1">
                <a:ea typeface="Times New Roman" panose="02020603050405020304" pitchFamily="18" charset="0"/>
              </a:rPr>
              <a:t>Экскурсоведение</a:t>
            </a:r>
            <a:r>
              <a:rPr lang="ru-RU" sz="1500" dirty="0">
                <a:ea typeface="Times New Roman" panose="02020603050405020304" pitchFamily="18" charset="0"/>
              </a:rPr>
              <a:t>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Промышленный туризм</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Спортивный туризм Туристские нормативы ВФСК «Готов к труду и обороне (ГТО)»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Научно-образовательный туризм </a:t>
            </a:r>
          </a:p>
          <a:p>
            <a:pPr marL="342900" indent="-342900">
              <a:lnSpc>
                <a:spcPct val="115000"/>
              </a:lnSpc>
              <a:spcAft>
                <a:spcPts val="0"/>
              </a:spcAft>
              <a:buClr>
                <a:srgbClr val="0D7FB2"/>
              </a:buClr>
              <a:buFont typeface="+mj-lt"/>
              <a:buAutoNum type="arabicPeriod"/>
            </a:pPr>
            <a:r>
              <a:rPr lang="ru-RU" sz="1500" dirty="0" err="1">
                <a:ea typeface="Times New Roman" panose="02020603050405020304" pitchFamily="18" charset="0"/>
              </a:rPr>
              <a:t>Брендирование</a:t>
            </a:r>
            <a:r>
              <a:rPr lang="ru-RU" sz="1500" dirty="0">
                <a:ea typeface="Times New Roman" panose="02020603050405020304" pitchFamily="18" charset="0"/>
              </a:rPr>
              <a:t> территорий и внутренний туризм </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Музейная педагогика, воспитание и развитие личности: диалог поколений. Школьные музеи. Прикладное музееведение, музейное источниковедение</a:t>
            </a:r>
          </a:p>
          <a:p>
            <a:pPr marL="342900" indent="-342900">
              <a:lnSpc>
                <a:spcPct val="115000"/>
              </a:lnSpc>
              <a:spcAft>
                <a:spcPts val="0"/>
              </a:spcAft>
              <a:buClr>
                <a:srgbClr val="0D7FB2"/>
              </a:buClr>
              <a:buFont typeface="+mj-lt"/>
              <a:buAutoNum type="arabicPeriod"/>
            </a:pPr>
            <a:r>
              <a:rPr lang="ru-RU" sz="1500" dirty="0">
                <a:ea typeface="Times New Roman" panose="02020603050405020304" pitchFamily="18" charset="0"/>
              </a:rPr>
              <a:t>Исследовательское краеведение: прошлое для настоящего и </a:t>
            </a:r>
            <a:r>
              <a:rPr lang="ru-RU" sz="1500" dirty="0" smtClean="0">
                <a:ea typeface="Times New Roman" panose="02020603050405020304" pitchFamily="18" charset="0"/>
              </a:rPr>
              <a:t>будущего (историческое краеведение, родословие, археография, археология, географическое краеведение, геология, экология, история архитектуры, фольклористика и этнография, диалектология и </a:t>
            </a:r>
            <a:r>
              <a:rPr lang="ru-RU" sz="1500" dirty="0" err="1" smtClean="0">
                <a:ea typeface="Times New Roman" panose="02020603050405020304" pitchFamily="18" charset="0"/>
              </a:rPr>
              <a:t>этнолингвистика</a:t>
            </a:r>
            <a:r>
              <a:rPr lang="ru-RU" sz="1500" dirty="0" smtClean="0">
                <a:ea typeface="Times New Roman" panose="02020603050405020304" pitchFamily="18" charset="0"/>
              </a:rPr>
              <a:t>, топонимика, </a:t>
            </a:r>
            <a:r>
              <a:rPr lang="ru-RU" sz="1500" dirty="0" err="1" smtClean="0">
                <a:ea typeface="Times New Roman" panose="02020603050405020304" pitchFamily="18" charset="0"/>
              </a:rPr>
              <a:t>регионалистика</a:t>
            </a:r>
            <a:r>
              <a:rPr lang="ru-RU" sz="1500" dirty="0" smtClean="0">
                <a:ea typeface="Times New Roman" panose="02020603050405020304" pitchFamily="18" charset="0"/>
              </a:rPr>
              <a:t>, культурология, антропология и т.д.)</a:t>
            </a:r>
            <a:endParaRPr lang="ru-RU" sz="1500" dirty="0">
              <a:ea typeface="Times New Roman" panose="02020603050405020304" pitchFamily="18" charset="0"/>
            </a:endParaRPr>
          </a:p>
        </p:txBody>
      </p:sp>
      <p:sp>
        <p:nvSpPr>
          <p:cNvPr id="5" name="Прямоугольник 4"/>
          <p:cNvSpPr/>
          <p:nvPr/>
        </p:nvSpPr>
        <p:spPr>
          <a:xfrm>
            <a:off x="867006" y="1084935"/>
            <a:ext cx="898003"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Задачи</a:t>
            </a:r>
            <a:endParaRPr lang="ru-RU" dirty="0">
              <a:solidFill>
                <a:srgbClr val="0D7FB2"/>
              </a:solidFill>
            </a:endParaRPr>
          </a:p>
        </p:txBody>
      </p:sp>
      <p:sp>
        <p:nvSpPr>
          <p:cNvPr id="6" name="Прямоугольник 5"/>
          <p:cNvSpPr/>
          <p:nvPr/>
        </p:nvSpPr>
        <p:spPr>
          <a:xfrm>
            <a:off x="5269587" y="903037"/>
            <a:ext cx="3031279"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Приоритетные направления</a:t>
            </a:r>
          </a:p>
        </p:txBody>
      </p:sp>
      <p:grpSp>
        <p:nvGrpSpPr>
          <p:cNvPr id="16" name="Группа 15">
            <a:extLst>
              <a:ext uri="{FF2B5EF4-FFF2-40B4-BE49-F238E27FC236}">
                <a16:creationId xmlns:a16="http://schemas.microsoft.com/office/drawing/2014/main" xmlns="" id="{2EE2CE1F-9071-4EDC-AF0F-71052AE222B6}"/>
              </a:ext>
            </a:extLst>
          </p:cNvPr>
          <p:cNvGrpSpPr/>
          <p:nvPr/>
        </p:nvGrpSpPr>
        <p:grpSpPr>
          <a:xfrm>
            <a:off x="223431" y="2526341"/>
            <a:ext cx="466959" cy="220859"/>
            <a:chOff x="573483" y="1918029"/>
            <a:chExt cx="1010828" cy="545943"/>
          </a:xfrm>
        </p:grpSpPr>
        <p:sp>
          <p:nvSpPr>
            <p:cNvPr id="17"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grpSp>
        <p:nvGrpSpPr>
          <p:cNvPr id="20" name="Группа 19">
            <a:extLst>
              <a:ext uri="{FF2B5EF4-FFF2-40B4-BE49-F238E27FC236}">
                <a16:creationId xmlns:a16="http://schemas.microsoft.com/office/drawing/2014/main" xmlns="" id="{2EE2CE1F-9071-4EDC-AF0F-71052AE222B6}"/>
              </a:ext>
            </a:extLst>
          </p:cNvPr>
          <p:cNvGrpSpPr/>
          <p:nvPr/>
        </p:nvGrpSpPr>
        <p:grpSpPr>
          <a:xfrm>
            <a:off x="223431" y="4002716"/>
            <a:ext cx="466959" cy="220859"/>
            <a:chOff x="573483" y="1918029"/>
            <a:chExt cx="1010828" cy="545943"/>
          </a:xfrm>
        </p:grpSpPr>
        <p:sp>
          <p:nvSpPr>
            <p:cNvPr id="21"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2"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0"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Tree>
    <p:extLst>
      <p:ext uri="{BB962C8B-B14F-4D97-AF65-F5344CB8AC3E}">
        <p14:creationId xmlns:p14="http://schemas.microsoft.com/office/powerpoint/2010/main" val="40677636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Рисунок 24">
            <a:extLst>
              <a:ext uri="{FF2B5EF4-FFF2-40B4-BE49-F238E27FC236}">
                <a16:creationId xmlns:a16="http://schemas.microsoft.com/office/drawing/2014/main" xmlns="" id="{9785F175-A65C-4D5A-9C5F-70DDD8C727A7}"/>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154236"/>
            <a:ext cx="11745136" cy="684000"/>
            <a:chOff x="0" y="153057"/>
            <a:chExt cx="11745136" cy="684000"/>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34" name="Прямоугольник 33">
            <a:extLst>
              <a:ext uri="{FF2B5EF4-FFF2-40B4-BE49-F238E27FC236}">
                <a16:creationId xmlns:a16="http://schemas.microsoft.com/office/drawing/2014/main" xmlns="" id="{D7F9E138-9497-4332-990C-89AD80AD167D}"/>
              </a:ext>
            </a:extLst>
          </p:cNvPr>
          <p:cNvSpPr/>
          <p:nvPr/>
        </p:nvSpPr>
        <p:spPr>
          <a:xfrm>
            <a:off x="426563" y="1894082"/>
            <a:ext cx="3888262" cy="461665"/>
          </a:xfrm>
          <a:prstGeom prst="rect">
            <a:avLst/>
          </a:prstGeom>
          <a:solidFill>
            <a:srgbClr val="0D7FB2"/>
          </a:solidFill>
        </p:spPr>
        <p:txBody>
          <a:bodyPr wrap="square">
            <a:spAutoFit/>
          </a:bodyPr>
          <a:lstStyle/>
          <a:p>
            <a:pPr algn="ctr"/>
            <a:r>
              <a:rPr lang="ru-RU" sz="2400" b="1" dirty="0">
                <a:solidFill>
                  <a:schemeClr val="bg1"/>
                </a:solidFill>
                <a:ea typeface="Calibri" panose="020F0502020204030204" pitchFamily="34" charset="0"/>
                <a:cs typeface="Times New Roman" panose="02020603050405020304" pitchFamily="18" charset="0"/>
              </a:rPr>
              <a:t>Цель методической работы </a:t>
            </a:r>
          </a:p>
        </p:txBody>
      </p:sp>
      <p:sp>
        <p:nvSpPr>
          <p:cNvPr id="4" name="Прямоугольник 3"/>
          <p:cNvSpPr/>
          <p:nvPr/>
        </p:nvSpPr>
        <p:spPr>
          <a:xfrm>
            <a:off x="2250223" y="2737371"/>
            <a:ext cx="8874977" cy="1631216"/>
          </a:xfrm>
          <a:prstGeom prst="rect">
            <a:avLst/>
          </a:prstGeom>
        </p:spPr>
        <p:txBody>
          <a:bodyPr wrap="square">
            <a:spAutoFit/>
          </a:bodyPr>
          <a:lstStyle/>
          <a:p>
            <a:pPr fontAlgn="base">
              <a:spcAft>
                <a:spcPts val="1200"/>
              </a:spcAft>
            </a:pPr>
            <a:r>
              <a:rPr lang="ru-RU" sz="2000" dirty="0" smtClean="0">
                <a:ea typeface="Times New Roman" panose="02020603050405020304" pitchFamily="18" charset="0"/>
              </a:rPr>
              <a:t>оказание </a:t>
            </a:r>
            <a:r>
              <a:rPr lang="ru-RU" sz="2000" dirty="0">
                <a:ea typeface="Times New Roman" panose="02020603050405020304" pitchFamily="18" charset="0"/>
              </a:rPr>
              <a:t>действенной помощи педагогам в улучшении организации процесса обучения и воспитания </a:t>
            </a:r>
            <a:r>
              <a:rPr lang="ru-RU" sz="2000" dirty="0" smtClean="0">
                <a:ea typeface="Times New Roman" panose="02020603050405020304" pitchFamily="18" charset="0"/>
              </a:rPr>
              <a:t>обучающихся </a:t>
            </a:r>
          </a:p>
          <a:p>
            <a:pPr fontAlgn="base">
              <a:spcAft>
                <a:spcPts val="1200"/>
              </a:spcAft>
            </a:pPr>
            <a:r>
              <a:rPr lang="ru-RU" sz="2000" dirty="0" smtClean="0">
                <a:ea typeface="Times New Roman" panose="02020603050405020304" pitchFamily="18" charset="0"/>
              </a:rPr>
              <a:t>обобщении </a:t>
            </a:r>
            <a:r>
              <a:rPr lang="ru-RU" sz="2000" dirty="0">
                <a:ea typeface="Times New Roman" panose="02020603050405020304" pitchFamily="18" charset="0"/>
              </a:rPr>
              <a:t>и внедрении передового педагогического </a:t>
            </a:r>
            <a:r>
              <a:rPr lang="ru-RU" sz="2000" dirty="0" smtClean="0">
                <a:ea typeface="Times New Roman" panose="02020603050405020304" pitchFamily="18" charset="0"/>
              </a:rPr>
              <a:t>опыта </a:t>
            </a:r>
          </a:p>
          <a:p>
            <a:pPr fontAlgn="base">
              <a:spcAft>
                <a:spcPts val="1200"/>
              </a:spcAft>
            </a:pPr>
            <a:r>
              <a:rPr lang="ru-RU" sz="2000" dirty="0" smtClean="0">
                <a:ea typeface="Times New Roman" panose="02020603050405020304" pitchFamily="18" charset="0"/>
              </a:rPr>
              <a:t>повышении </a:t>
            </a:r>
            <a:r>
              <a:rPr lang="ru-RU" sz="2000" dirty="0">
                <a:ea typeface="Times New Roman" panose="02020603050405020304" pitchFamily="18" charset="0"/>
              </a:rPr>
              <a:t>теоретического уровня и педагогической квалификации </a:t>
            </a:r>
            <a:r>
              <a:rPr lang="ru-RU" sz="2000" dirty="0" smtClean="0">
                <a:ea typeface="Times New Roman" panose="02020603050405020304" pitchFamily="18" charset="0"/>
              </a:rPr>
              <a:t>педагогов </a:t>
            </a:r>
            <a:endParaRPr lang="ru-RU" sz="2000" dirty="0">
              <a:ea typeface="Times New Roman" panose="02020603050405020304" pitchFamily="18" charset="0"/>
            </a:endParaRPr>
          </a:p>
        </p:txBody>
      </p:sp>
      <p:grpSp>
        <p:nvGrpSpPr>
          <p:cNvPr id="23" name="Группа 22">
            <a:extLst>
              <a:ext uri="{FF2B5EF4-FFF2-40B4-BE49-F238E27FC236}">
                <a16:creationId xmlns:a16="http://schemas.microsoft.com/office/drawing/2014/main" xmlns="" id="{2EE2CE1F-9071-4EDC-AF0F-71052AE222B6}"/>
              </a:ext>
            </a:extLst>
          </p:cNvPr>
          <p:cNvGrpSpPr/>
          <p:nvPr/>
        </p:nvGrpSpPr>
        <p:grpSpPr>
          <a:xfrm>
            <a:off x="1595321" y="2853505"/>
            <a:ext cx="466959" cy="220859"/>
            <a:chOff x="573483" y="1918029"/>
            <a:chExt cx="1010828" cy="545943"/>
          </a:xfrm>
        </p:grpSpPr>
        <p:sp>
          <p:nvSpPr>
            <p:cNvPr id="24"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grpSp>
        <p:nvGrpSpPr>
          <p:cNvPr id="41" name="Группа 40">
            <a:extLst>
              <a:ext uri="{FF2B5EF4-FFF2-40B4-BE49-F238E27FC236}">
                <a16:creationId xmlns:a16="http://schemas.microsoft.com/office/drawing/2014/main" xmlns="" id="{2EE2CE1F-9071-4EDC-AF0F-71052AE222B6}"/>
              </a:ext>
            </a:extLst>
          </p:cNvPr>
          <p:cNvGrpSpPr/>
          <p:nvPr/>
        </p:nvGrpSpPr>
        <p:grpSpPr>
          <a:xfrm>
            <a:off x="1601254" y="3552979"/>
            <a:ext cx="466959" cy="220859"/>
            <a:chOff x="573483" y="1918029"/>
            <a:chExt cx="1010828" cy="545943"/>
          </a:xfrm>
        </p:grpSpPr>
        <p:sp>
          <p:nvSpPr>
            <p:cNvPr id="42"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3"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4"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grpSp>
        <p:nvGrpSpPr>
          <p:cNvPr id="45" name="Группа 44">
            <a:extLst>
              <a:ext uri="{FF2B5EF4-FFF2-40B4-BE49-F238E27FC236}">
                <a16:creationId xmlns:a16="http://schemas.microsoft.com/office/drawing/2014/main" xmlns="" id="{2EE2CE1F-9071-4EDC-AF0F-71052AE222B6}"/>
              </a:ext>
            </a:extLst>
          </p:cNvPr>
          <p:cNvGrpSpPr/>
          <p:nvPr/>
        </p:nvGrpSpPr>
        <p:grpSpPr>
          <a:xfrm>
            <a:off x="1595321" y="4031131"/>
            <a:ext cx="466959" cy="220859"/>
            <a:chOff x="573483" y="1918029"/>
            <a:chExt cx="1010828" cy="545943"/>
          </a:xfrm>
        </p:grpSpPr>
        <p:sp>
          <p:nvSpPr>
            <p:cNvPr id="46"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7"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8"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Tree>
    <p:extLst>
      <p:ext uri="{BB962C8B-B14F-4D97-AF65-F5344CB8AC3E}">
        <p14:creationId xmlns:p14="http://schemas.microsoft.com/office/powerpoint/2010/main" val="2102122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Заголовок 1">
            <a:extLst>
              <a:ext uri="{FF2B5EF4-FFF2-40B4-BE49-F238E27FC236}">
                <a16:creationId xmlns:a16="http://schemas.microsoft.com/office/drawing/2014/main" xmlns="" id="{EDD08C5F-6D1E-4158-93D0-EA47CA017BAE}"/>
              </a:ext>
            </a:extLst>
          </p:cNvPr>
          <p:cNvSpPr txBox="1">
            <a:spLocks/>
          </p:cNvSpPr>
          <p:nvPr/>
        </p:nvSpPr>
        <p:spPr>
          <a:xfrm>
            <a:off x="6353110" y="1880828"/>
            <a:ext cx="5841009" cy="236330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lgn="l">
              <a:lnSpc>
                <a:spcPct val="100000"/>
              </a:lnSpc>
            </a:pPr>
            <a:r>
              <a:rPr lang="ru-RU" sz="2800" b="1" dirty="0">
                <a:solidFill>
                  <a:srgbClr val="00B0F0"/>
                </a:solidFill>
                <a:latin typeface="Calibri"/>
                <a:cs typeface="Arial" panose="020B0604020202020204" pitchFamily="34" charset="0"/>
              </a:rPr>
              <a:t>Стратегические направления развития системы дополнительного образования</a:t>
            </a:r>
          </a:p>
        </p:txBody>
      </p:sp>
      <p:sp>
        <p:nvSpPr>
          <p:cNvPr id="5" name="Заголовок 1">
            <a:extLst>
              <a:ext uri="{FF2B5EF4-FFF2-40B4-BE49-F238E27FC236}">
                <a16:creationId xmlns:a16="http://schemas.microsoft.com/office/drawing/2014/main" xmlns="" id="{528D9C07-FD85-41FC-90AD-23644229A551}"/>
              </a:ext>
            </a:extLst>
          </p:cNvPr>
          <p:cNvSpPr txBox="1">
            <a:spLocks/>
          </p:cNvSpPr>
          <p:nvPr/>
        </p:nvSpPr>
        <p:spPr>
          <a:xfrm>
            <a:off x="6420036" y="4761148"/>
            <a:ext cx="5388356" cy="154817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r" defTabSz="914400" rtl="0" eaLnBrk="1" fontAlgn="auto" latinLnBrk="0" hangingPunct="1">
              <a:lnSpc>
                <a:spcPct val="90000"/>
              </a:lnSpc>
              <a:spcBef>
                <a:spcPct val="0"/>
              </a:spcBef>
              <a:spcAft>
                <a:spcPts val="0"/>
              </a:spcAft>
              <a:buClrTx/>
              <a:buSzTx/>
              <a:buFontTx/>
              <a:buNone/>
              <a:tabLst/>
              <a:defRPr/>
            </a:pPr>
            <a:endParaRPr kumimoji="0" lang="ru-RU" sz="2100" b="0" i="0" u="none" strike="noStrike" kern="1200" cap="none" spc="0" normalizeH="0" baseline="0" noProof="0" dirty="0">
              <a:ln>
                <a:noFill/>
              </a:ln>
              <a:solidFill>
                <a:prstClr val="white">
                  <a:lumMod val="50000"/>
                </a:prstClr>
              </a:solidFill>
              <a:effectLst/>
              <a:uLnTx/>
              <a:uFillTx/>
              <a:latin typeface="Calibri"/>
              <a:ea typeface="+mj-ea"/>
              <a:cs typeface="Arial" panose="020B0604020202020204" pitchFamily="34" charset="0"/>
            </a:endParaRPr>
          </a:p>
        </p:txBody>
      </p:sp>
      <p:pic>
        <p:nvPicPr>
          <p:cNvPr id="7" name="Рисунок 6">
            <a:extLst>
              <a:ext uri="{FF2B5EF4-FFF2-40B4-BE49-F238E27FC236}">
                <a16:creationId xmlns:a16="http://schemas.microsoft.com/office/drawing/2014/main" xmlns="" id="{7F61A3A4-790E-4353-9071-E59BA5ABFF2F}"/>
              </a:ext>
            </a:extLst>
          </p:cNvPr>
          <p:cNvPicPr>
            <a:picLocks noChangeAspect="1"/>
          </p:cNvPicPr>
          <p:nvPr/>
        </p:nvPicPr>
        <p:blipFill rotWithShape="1">
          <a:blip r:embed="rId3"/>
          <a:srcRect l="-68" t="-22664" r="-3640" b="-16100"/>
          <a:stretch/>
        </p:blipFill>
        <p:spPr>
          <a:xfrm>
            <a:off x="10777903" y="133058"/>
            <a:ext cx="1179345" cy="1089686"/>
          </a:xfrm>
          <a:prstGeom prst="ellipse">
            <a:avLst/>
          </a:prstGeom>
          <a:ln w="63500" cap="rnd">
            <a:noFill/>
          </a:ln>
          <a:effectLst/>
        </p:spPr>
      </p:pic>
    </p:spTree>
    <p:extLst>
      <p:ext uri="{BB962C8B-B14F-4D97-AF65-F5344CB8AC3E}">
        <p14:creationId xmlns:p14="http://schemas.microsoft.com/office/powerpoint/2010/main" val="16559221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xmlns="" id="{803DA6E6-458F-42B7-B5F0-4AE1D90174A0}"/>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10" name="Группа 9">
            <a:extLst>
              <a:ext uri="{FF2B5EF4-FFF2-40B4-BE49-F238E27FC236}">
                <a16:creationId xmlns:a16="http://schemas.microsoft.com/office/drawing/2014/main" xmlns="" id="{71CF556B-97A2-4BB6-A03A-EAA2173E49FD}"/>
              </a:ext>
            </a:extLst>
          </p:cNvPr>
          <p:cNvGrpSpPr/>
          <p:nvPr/>
        </p:nvGrpSpPr>
        <p:grpSpPr>
          <a:xfrm>
            <a:off x="223431" y="154236"/>
            <a:ext cx="11745136" cy="684000"/>
            <a:chOff x="0" y="153057"/>
            <a:chExt cx="11745136" cy="684000"/>
          </a:xfrm>
        </p:grpSpPr>
        <p:pic>
          <p:nvPicPr>
            <p:cNvPr id="11" name="Рисунок 10">
              <a:extLst>
                <a:ext uri="{FF2B5EF4-FFF2-40B4-BE49-F238E27FC236}">
                  <a16:creationId xmlns:a16="http://schemas.microsoft.com/office/drawing/2014/main" xmlns="" id="{0B37BF49-49FA-4A94-93F3-E9E6150A6323}"/>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12" name="Прямоугольник 11">
              <a:extLst>
                <a:ext uri="{FF2B5EF4-FFF2-40B4-BE49-F238E27FC236}">
                  <a16:creationId xmlns:a16="http://schemas.microsoft.com/office/drawing/2014/main" xmlns="" id="{EEDDC927-79CC-4FA0-B4BA-D949E6083FB6}"/>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a:t>
              </a:r>
              <a:r>
                <a:rPr lang="ru-RU" sz="1100" i="1" dirty="0" smtClean="0">
                  <a:solidFill>
                    <a:srgbClr val="7F8082"/>
                  </a:solidFill>
                </a:rPr>
                <a:t>направления развития </a:t>
              </a:r>
              <a:r>
                <a:rPr lang="ru-RU" sz="1100" i="1" dirty="0">
                  <a:solidFill>
                    <a:srgbClr val="7F8082"/>
                  </a:solidFill>
                </a:rPr>
                <a:t>системы дополнительного образования</a:t>
              </a:r>
            </a:p>
          </p:txBody>
        </p:sp>
        <p:cxnSp>
          <p:nvCxnSpPr>
            <p:cNvPr id="13" name="Прямая соединительная линия 12">
              <a:extLst>
                <a:ext uri="{FF2B5EF4-FFF2-40B4-BE49-F238E27FC236}">
                  <a16:creationId xmlns:a16="http://schemas.microsoft.com/office/drawing/2014/main" xmlns="" id="{D4BEDE4C-92C5-431A-8F46-E215865D8A6C}"/>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2" name="Прямоугольник 1"/>
          <p:cNvSpPr/>
          <p:nvPr/>
        </p:nvSpPr>
        <p:spPr>
          <a:xfrm>
            <a:off x="223431" y="1262549"/>
            <a:ext cx="10605933" cy="430887"/>
          </a:xfrm>
          <a:prstGeom prst="rect">
            <a:avLst/>
          </a:prstGeom>
          <a:solidFill>
            <a:srgbClr val="0D7FB2"/>
          </a:solidFill>
        </p:spPr>
        <p:txBody>
          <a:bodyPr wrap="square">
            <a:spAutoFit/>
          </a:bodyPr>
          <a:lstStyle/>
          <a:p>
            <a:pPr algn="ctr"/>
            <a:r>
              <a:rPr lang="ru-RU" sz="2200" b="1" dirty="0">
                <a:solidFill>
                  <a:schemeClr val="bg1"/>
                </a:solidFill>
                <a:ea typeface="Calibri" panose="020F0502020204030204" pitchFamily="34" charset="0"/>
                <a:cs typeface="Times New Roman" panose="02020603050405020304" pitchFamily="18" charset="0"/>
              </a:rPr>
              <a:t>Роль дополнительного образования в едином образовательном пространстве</a:t>
            </a:r>
          </a:p>
        </p:txBody>
      </p:sp>
      <p:graphicFrame>
        <p:nvGraphicFramePr>
          <p:cNvPr id="4" name="Таблица 3"/>
          <p:cNvGraphicFramePr>
            <a:graphicFrameLocks noGrp="1"/>
          </p:cNvGraphicFramePr>
          <p:nvPr>
            <p:extLst>
              <p:ext uri="{D42A27DB-BD31-4B8C-83A1-F6EECF244321}">
                <p14:modId xmlns:p14="http://schemas.microsoft.com/office/powerpoint/2010/main" val="3367673957"/>
              </p:ext>
            </p:extLst>
          </p:nvPr>
        </p:nvGraphicFramePr>
        <p:xfrm>
          <a:off x="1174619" y="2662517"/>
          <a:ext cx="9654745" cy="2796986"/>
        </p:xfrm>
        <a:graphic>
          <a:graphicData uri="http://schemas.openxmlformats.org/drawingml/2006/table">
            <a:tbl>
              <a:tblPr firstRow="1" firstCol="1" bandRow="1">
                <a:tableStyleId>{5C22544A-7EE6-4342-B048-85BDC9FD1C3A}</a:tableStyleId>
              </a:tblPr>
              <a:tblGrid>
                <a:gridCol w="3217912">
                  <a:extLst>
                    <a:ext uri="{9D8B030D-6E8A-4147-A177-3AD203B41FA5}">
                      <a16:colId xmlns:a16="http://schemas.microsoft.com/office/drawing/2014/main" xmlns="" val="1608242092"/>
                    </a:ext>
                  </a:extLst>
                </a:gridCol>
                <a:gridCol w="3217912">
                  <a:extLst>
                    <a:ext uri="{9D8B030D-6E8A-4147-A177-3AD203B41FA5}">
                      <a16:colId xmlns:a16="http://schemas.microsoft.com/office/drawing/2014/main" xmlns="" val="3950695914"/>
                    </a:ext>
                  </a:extLst>
                </a:gridCol>
                <a:gridCol w="3218921">
                  <a:extLst>
                    <a:ext uri="{9D8B030D-6E8A-4147-A177-3AD203B41FA5}">
                      <a16:colId xmlns:a16="http://schemas.microsoft.com/office/drawing/2014/main" xmlns="" val="1657950441"/>
                    </a:ext>
                  </a:extLst>
                </a:gridCol>
              </a:tblGrid>
              <a:tr h="787828">
                <a:tc>
                  <a:txBody>
                    <a:bodyPr/>
                    <a:lstStyle/>
                    <a:p>
                      <a:pPr algn="ctr">
                        <a:lnSpc>
                          <a:spcPct val="115000"/>
                        </a:lnSpc>
                        <a:spcAft>
                          <a:spcPts val="0"/>
                        </a:spcAft>
                      </a:pPr>
                      <a:r>
                        <a:rPr lang="ru-RU" sz="1800" dirty="0">
                          <a:effectLst/>
                        </a:rPr>
                        <a:t>Дополнительное образование дошкольников</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tc>
                  <a:txBody>
                    <a:bodyPr/>
                    <a:lstStyle/>
                    <a:p>
                      <a:pPr algn="ctr">
                        <a:lnSpc>
                          <a:spcPct val="115000"/>
                        </a:lnSpc>
                        <a:spcAft>
                          <a:spcPts val="0"/>
                        </a:spcAft>
                      </a:pPr>
                      <a:r>
                        <a:rPr lang="ru-RU" sz="1800" dirty="0">
                          <a:effectLst/>
                        </a:rPr>
                        <a:t>Дополнительное образование </a:t>
                      </a:r>
                      <a:r>
                        <a:rPr lang="ru-RU" sz="1800" dirty="0" smtClean="0">
                          <a:effectLst/>
                        </a:rPr>
                        <a:t>школьников</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tc>
                  <a:txBody>
                    <a:bodyPr/>
                    <a:lstStyle/>
                    <a:p>
                      <a:pPr algn="ctr">
                        <a:lnSpc>
                          <a:spcPct val="115000"/>
                        </a:lnSpc>
                        <a:spcAft>
                          <a:spcPts val="0"/>
                        </a:spcAft>
                      </a:pPr>
                      <a:r>
                        <a:rPr lang="ru-RU" sz="1800" dirty="0">
                          <a:effectLst/>
                        </a:rPr>
                        <a:t>Дополнительное образование старшеклассников</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extLst>
                  <a:ext uri="{0D108BD9-81ED-4DB2-BD59-A6C34878D82A}">
                    <a16:rowId xmlns:a16="http://schemas.microsoft.com/office/drawing/2014/main" xmlns="" val="1881094905"/>
                  </a:ext>
                </a:extLst>
              </a:tr>
              <a:tr h="574863">
                <a:tc>
                  <a:txBody>
                    <a:bodyPr/>
                    <a:lstStyle/>
                    <a:p>
                      <a:pPr algn="just">
                        <a:lnSpc>
                          <a:spcPct val="115000"/>
                        </a:lnSpc>
                        <a:spcAft>
                          <a:spcPts val="0"/>
                        </a:spcAft>
                      </a:pPr>
                      <a:r>
                        <a:rPr lang="ru-RU" sz="1800" dirty="0">
                          <a:effectLst/>
                        </a:rPr>
                        <a:t>выявление способностей</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tc>
                  <a:txBody>
                    <a:bodyPr/>
                    <a:lstStyle/>
                    <a:p>
                      <a:pPr algn="ctr">
                        <a:lnSpc>
                          <a:spcPct val="115000"/>
                        </a:lnSpc>
                        <a:spcAft>
                          <a:spcPts val="0"/>
                        </a:spcAft>
                      </a:pPr>
                      <a:r>
                        <a:rPr lang="ru-RU" sz="1800" dirty="0">
                          <a:solidFill>
                            <a:srgbClr val="0D7FB2"/>
                          </a:solidFill>
                          <a:effectLst/>
                        </a:rPr>
                        <a:t>развитие способностей</a:t>
                      </a:r>
                      <a:endParaRPr lang="ru-RU" sz="14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rgbClr val="0D7FB2"/>
                      </a:solidFill>
                      <a:prstDash val="solid"/>
                      <a:round/>
                      <a:headEnd type="none" w="med" len="med"/>
                      <a:tailEnd type="none" w="med" len="med"/>
                    </a:lnR>
                    <a:lnB w="12700" cap="flat" cmpd="sng" algn="ctr">
                      <a:solidFill>
                        <a:srgbClr val="0D7FB2"/>
                      </a:solidFill>
                      <a:prstDash val="solid"/>
                      <a:round/>
                      <a:headEnd type="none" w="med" len="med"/>
                      <a:tailEnd type="none" w="med" len="med"/>
                    </a:lnB>
                    <a:noFill/>
                  </a:tcPr>
                </a:tc>
                <a:tc>
                  <a:txBody>
                    <a:bodyPr/>
                    <a:lstStyle/>
                    <a:p>
                      <a:pPr algn="ctr">
                        <a:lnSpc>
                          <a:spcPct val="115000"/>
                        </a:lnSpc>
                        <a:spcAft>
                          <a:spcPts val="0"/>
                        </a:spcAft>
                      </a:pPr>
                      <a:r>
                        <a:rPr lang="ru-RU" sz="1800" dirty="0">
                          <a:solidFill>
                            <a:srgbClr val="0D7FB2"/>
                          </a:solidFill>
                          <a:effectLst/>
                        </a:rPr>
                        <a:t>развитие личностных качеств</a:t>
                      </a:r>
                      <a:endParaRPr lang="ru-RU" sz="14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D7FB2"/>
                      </a:solidFill>
                      <a:prstDash val="solid"/>
                      <a:round/>
                      <a:headEnd type="none" w="med" len="med"/>
                      <a:tailEnd type="none" w="med" len="med"/>
                    </a:lnL>
                    <a:lnB w="12700" cap="flat" cmpd="sng" algn="ctr">
                      <a:solidFill>
                        <a:srgbClr val="0D7FB2"/>
                      </a:solidFill>
                      <a:prstDash val="solid"/>
                      <a:round/>
                      <a:headEnd type="none" w="med" len="med"/>
                      <a:tailEnd type="none" w="med" len="med"/>
                    </a:lnB>
                    <a:noFill/>
                  </a:tcPr>
                </a:tc>
                <a:extLst>
                  <a:ext uri="{0D108BD9-81ED-4DB2-BD59-A6C34878D82A}">
                    <a16:rowId xmlns:a16="http://schemas.microsoft.com/office/drawing/2014/main" xmlns="" val="2148966457"/>
                  </a:ext>
                </a:extLst>
              </a:tr>
              <a:tr h="718252">
                <a:tc>
                  <a:txBody>
                    <a:bodyPr/>
                    <a:lstStyle/>
                    <a:p>
                      <a:pPr algn="just">
                        <a:lnSpc>
                          <a:spcPct val="115000"/>
                        </a:lnSpc>
                        <a:spcAft>
                          <a:spcPts val="0"/>
                        </a:spcAft>
                      </a:pPr>
                      <a:r>
                        <a:rPr lang="ru-RU" sz="1800">
                          <a:effectLst/>
                        </a:rPr>
                        <a:t>подготовка к школе</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tc>
                  <a:txBody>
                    <a:bodyPr/>
                    <a:lstStyle/>
                    <a:p>
                      <a:pPr algn="ctr">
                        <a:lnSpc>
                          <a:spcPct val="115000"/>
                        </a:lnSpc>
                        <a:spcAft>
                          <a:spcPts val="0"/>
                        </a:spcAft>
                      </a:pPr>
                      <a:r>
                        <a:rPr lang="ru-RU" sz="1800" dirty="0">
                          <a:solidFill>
                            <a:srgbClr val="0D7FB2"/>
                          </a:solidFill>
                          <a:effectLst/>
                        </a:rPr>
                        <a:t>связь со школьной программой</a:t>
                      </a:r>
                      <a:endParaRPr lang="ru-RU" sz="14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rgbClr val="0D7FB2"/>
                      </a:solidFill>
                      <a:prstDash val="solid"/>
                      <a:round/>
                      <a:headEnd type="none" w="med" len="med"/>
                      <a:tailEnd type="none" w="med" len="med"/>
                    </a:lnR>
                    <a:lnT w="12700" cap="flat" cmpd="sng" algn="ctr">
                      <a:solidFill>
                        <a:srgbClr val="0D7FB2"/>
                      </a:solidFill>
                      <a:prstDash val="solid"/>
                      <a:round/>
                      <a:headEnd type="none" w="med" len="med"/>
                      <a:tailEnd type="none" w="med" len="med"/>
                    </a:lnT>
                    <a:lnB w="12700" cap="flat" cmpd="sng" algn="ctr">
                      <a:solidFill>
                        <a:srgbClr val="0D7FB2"/>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D7FB2"/>
                          </a:solidFill>
                          <a:effectLst/>
                        </a:rPr>
                        <a:t>профессиональные пробы</a:t>
                      </a:r>
                      <a:endParaRPr lang="ru-RU" sz="14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D7FB2"/>
                      </a:solidFill>
                      <a:prstDash val="solid"/>
                      <a:round/>
                      <a:headEnd type="none" w="med" len="med"/>
                      <a:tailEnd type="none" w="med" len="med"/>
                    </a:lnL>
                    <a:lnT w="12700" cap="flat" cmpd="sng" algn="ctr">
                      <a:solidFill>
                        <a:srgbClr val="0D7FB2"/>
                      </a:solidFill>
                      <a:prstDash val="solid"/>
                      <a:round/>
                      <a:headEnd type="none" w="med" len="med"/>
                      <a:tailEnd type="none" w="med" len="med"/>
                    </a:lnT>
                    <a:lnB w="12700" cap="flat" cmpd="sng" algn="ctr">
                      <a:solidFill>
                        <a:srgbClr val="0D7FB2"/>
                      </a:solidFill>
                      <a:prstDash val="solid"/>
                      <a:round/>
                      <a:headEnd type="none" w="med" len="med"/>
                      <a:tailEnd type="none" w="med" len="med"/>
                    </a:lnB>
                  </a:tcPr>
                </a:tc>
                <a:extLst>
                  <a:ext uri="{0D108BD9-81ED-4DB2-BD59-A6C34878D82A}">
                    <a16:rowId xmlns:a16="http://schemas.microsoft.com/office/drawing/2014/main" xmlns="" val="184870353"/>
                  </a:ext>
                </a:extLst>
              </a:tr>
              <a:tr h="367791">
                <a:tc>
                  <a:txBody>
                    <a:bodyPr/>
                    <a:lstStyle/>
                    <a:p>
                      <a:pPr algn="just">
                        <a:lnSpc>
                          <a:spcPct val="115000"/>
                        </a:lnSpc>
                        <a:spcAft>
                          <a:spcPts val="0"/>
                        </a:spcAft>
                      </a:pPr>
                      <a:r>
                        <a:rPr lang="ru-RU" sz="1800">
                          <a:effectLst/>
                        </a:rPr>
                        <a:t>познавательное развитие</a:t>
                      </a:r>
                      <a:endParaRPr lang="ru-RU"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tc>
                  <a:txBody>
                    <a:bodyPr/>
                    <a:lstStyle/>
                    <a:p>
                      <a:pPr algn="ctr">
                        <a:lnSpc>
                          <a:spcPct val="115000"/>
                        </a:lnSpc>
                        <a:spcAft>
                          <a:spcPts val="0"/>
                        </a:spcAft>
                      </a:pPr>
                      <a:r>
                        <a:rPr lang="ru-RU" sz="1800" dirty="0">
                          <a:solidFill>
                            <a:srgbClr val="0D7FB2"/>
                          </a:solidFill>
                          <a:effectLst/>
                        </a:rPr>
                        <a:t>досуг</a:t>
                      </a:r>
                      <a:endParaRPr lang="ru-RU" sz="14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rgbClr val="0D7FB2"/>
                      </a:solidFill>
                      <a:prstDash val="solid"/>
                      <a:round/>
                      <a:headEnd type="none" w="med" len="med"/>
                      <a:tailEnd type="none" w="med" len="med"/>
                    </a:lnR>
                    <a:lnT w="12700" cap="flat" cmpd="sng" algn="ctr">
                      <a:solidFill>
                        <a:srgbClr val="0D7FB2"/>
                      </a:solidFill>
                      <a:prstDash val="solid"/>
                      <a:round/>
                      <a:headEnd type="none" w="med" len="med"/>
                      <a:tailEnd type="none" w="med" len="med"/>
                    </a:lnT>
                    <a:lnB w="12700" cap="flat" cmpd="sng" algn="ctr">
                      <a:solidFill>
                        <a:srgbClr val="0D7FB2"/>
                      </a:solidFill>
                      <a:prstDash val="solid"/>
                      <a:round/>
                      <a:headEnd type="none" w="med" len="med"/>
                      <a:tailEnd type="none" w="med" len="med"/>
                    </a:lnB>
                    <a:noFill/>
                  </a:tcPr>
                </a:tc>
                <a:tc>
                  <a:txBody>
                    <a:bodyPr/>
                    <a:lstStyle/>
                    <a:p>
                      <a:pPr algn="ctr">
                        <a:lnSpc>
                          <a:spcPct val="115000"/>
                        </a:lnSpc>
                        <a:spcAft>
                          <a:spcPts val="0"/>
                        </a:spcAft>
                      </a:pPr>
                      <a:r>
                        <a:rPr lang="ru-RU" sz="1800" dirty="0">
                          <a:solidFill>
                            <a:srgbClr val="0D7FB2"/>
                          </a:solidFill>
                          <a:effectLst/>
                        </a:rPr>
                        <a:t>профориентация</a:t>
                      </a:r>
                      <a:endParaRPr lang="ru-RU" sz="14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D7FB2"/>
                      </a:solidFill>
                      <a:prstDash val="solid"/>
                      <a:round/>
                      <a:headEnd type="none" w="med" len="med"/>
                      <a:tailEnd type="none" w="med" len="med"/>
                    </a:lnL>
                    <a:lnT w="12700" cap="flat" cmpd="sng" algn="ctr">
                      <a:solidFill>
                        <a:srgbClr val="0D7FB2"/>
                      </a:solidFill>
                      <a:prstDash val="solid"/>
                      <a:round/>
                      <a:headEnd type="none" w="med" len="med"/>
                      <a:tailEnd type="none" w="med" len="med"/>
                    </a:lnT>
                    <a:lnB w="12700" cap="flat" cmpd="sng" algn="ctr">
                      <a:solidFill>
                        <a:srgbClr val="0D7FB2"/>
                      </a:solidFill>
                      <a:prstDash val="solid"/>
                      <a:round/>
                      <a:headEnd type="none" w="med" len="med"/>
                      <a:tailEnd type="none" w="med" len="med"/>
                    </a:lnB>
                    <a:noFill/>
                  </a:tcPr>
                </a:tc>
                <a:extLst>
                  <a:ext uri="{0D108BD9-81ED-4DB2-BD59-A6C34878D82A}">
                    <a16:rowId xmlns:a16="http://schemas.microsoft.com/office/drawing/2014/main" xmlns="" val="2895034866"/>
                  </a:ext>
                </a:extLst>
              </a:tr>
              <a:tr h="348252">
                <a:tc>
                  <a:txBody>
                    <a:bodyPr/>
                    <a:lstStyle/>
                    <a:p>
                      <a:pPr algn="just">
                        <a:lnSpc>
                          <a:spcPct val="115000"/>
                        </a:lnSpc>
                        <a:spcAft>
                          <a:spcPts val="0"/>
                        </a:spcAft>
                      </a:pPr>
                      <a:r>
                        <a:rPr lang="ru-RU" sz="1800" dirty="0">
                          <a:effectLst/>
                        </a:rPr>
                        <a:t> </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tc>
                  <a:txBody>
                    <a:bodyPr/>
                    <a:lstStyle/>
                    <a:p>
                      <a:pPr algn="ctr">
                        <a:lnSpc>
                          <a:spcPct val="115000"/>
                        </a:lnSpc>
                        <a:spcAft>
                          <a:spcPts val="0"/>
                        </a:spcAft>
                      </a:pPr>
                      <a:r>
                        <a:rPr lang="ru-RU" sz="1800" dirty="0">
                          <a:solidFill>
                            <a:srgbClr val="0D7FB2"/>
                          </a:solidFill>
                          <a:effectLst/>
                        </a:rPr>
                        <a:t>социализация</a:t>
                      </a:r>
                      <a:endParaRPr lang="ru-RU" sz="14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rgbClr val="0D7FB2"/>
                      </a:solidFill>
                      <a:prstDash val="solid"/>
                      <a:round/>
                      <a:headEnd type="none" w="med" len="med"/>
                      <a:tailEnd type="none" w="med" len="med"/>
                    </a:lnR>
                    <a:lnT w="12700" cap="flat" cmpd="sng" algn="ctr">
                      <a:solidFill>
                        <a:srgbClr val="0D7FB2"/>
                      </a:solidFill>
                      <a:prstDash val="solid"/>
                      <a:round/>
                      <a:headEnd type="none" w="med" len="med"/>
                      <a:tailEnd type="none" w="med" len="med"/>
                    </a:lnT>
                  </a:tcPr>
                </a:tc>
                <a:tc>
                  <a:txBody>
                    <a:bodyPr/>
                    <a:lstStyle/>
                    <a:p>
                      <a:pPr algn="ctr">
                        <a:lnSpc>
                          <a:spcPct val="115000"/>
                        </a:lnSpc>
                        <a:spcAft>
                          <a:spcPts val="0"/>
                        </a:spcAft>
                      </a:pPr>
                      <a:r>
                        <a:rPr lang="ru-RU" sz="1800" dirty="0">
                          <a:solidFill>
                            <a:srgbClr val="0D7FB2"/>
                          </a:solidFill>
                          <a:effectLst/>
                        </a:rPr>
                        <a:t> </a:t>
                      </a:r>
                      <a:endParaRPr lang="ru-RU" sz="14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D7FB2"/>
                      </a:solidFill>
                      <a:prstDash val="solid"/>
                      <a:round/>
                      <a:headEnd type="none" w="med" len="med"/>
                      <a:tailEnd type="none" w="med" len="med"/>
                    </a:lnL>
                    <a:lnT w="12700" cap="flat" cmpd="sng" algn="ctr">
                      <a:solidFill>
                        <a:srgbClr val="0D7FB2"/>
                      </a:solidFill>
                      <a:prstDash val="solid"/>
                      <a:round/>
                      <a:headEnd type="none" w="med" len="med"/>
                      <a:tailEnd type="none" w="med" len="med"/>
                    </a:lnT>
                  </a:tcPr>
                </a:tc>
                <a:extLst>
                  <a:ext uri="{0D108BD9-81ED-4DB2-BD59-A6C34878D82A}">
                    <a16:rowId xmlns:a16="http://schemas.microsoft.com/office/drawing/2014/main" xmlns="" val="98723265"/>
                  </a:ext>
                </a:extLst>
              </a:tr>
            </a:tbl>
          </a:graphicData>
        </a:graphic>
      </p:graphicFrame>
    </p:spTree>
    <p:extLst>
      <p:ext uri="{BB962C8B-B14F-4D97-AF65-F5344CB8AC3E}">
        <p14:creationId xmlns:p14="http://schemas.microsoft.com/office/powerpoint/2010/main" val="39393604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Рисунок 8">
            <a:extLst>
              <a:ext uri="{FF2B5EF4-FFF2-40B4-BE49-F238E27FC236}">
                <a16:creationId xmlns:a16="http://schemas.microsoft.com/office/drawing/2014/main" xmlns="" id="{803DA6E6-458F-42B7-B5F0-4AE1D90174A0}"/>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10" name="Группа 9">
            <a:extLst>
              <a:ext uri="{FF2B5EF4-FFF2-40B4-BE49-F238E27FC236}">
                <a16:creationId xmlns:a16="http://schemas.microsoft.com/office/drawing/2014/main" xmlns="" id="{71CF556B-97A2-4BB6-A03A-EAA2173E49FD}"/>
              </a:ext>
            </a:extLst>
          </p:cNvPr>
          <p:cNvGrpSpPr/>
          <p:nvPr/>
        </p:nvGrpSpPr>
        <p:grpSpPr>
          <a:xfrm>
            <a:off x="223431" y="154236"/>
            <a:ext cx="11745136" cy="684000"/>
            <a:chOff x="0" y="153057"/>
            <a:chExt cx="11745136" cy="684000"/>
          </a:xfrm>
        </p:grpSpPr>
        <p:pic>
          <p:nvPicPr>
            <p:cNvPr id="11" name="Рисунок 10">
              <a:extLst>
                <a:ext uri="{FF2B5EF4-FFF2-40B4-BE49-F238E27FC236}">
                  <a16:creationId xmlns:a16="http://schemas.microsoft.com/office/drawing/2014/main" xmlns="" id="{0B37BF49-49FA-4A94-93F3-E9E6150A6323}"/>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12" name="Прямоугольник 11">
              <a:extLst>
                <a:ext uri="{FF2B5EF4-FFF2-40B4-BE49-F238E27FC236}">
                  <a16:creationId xmlns:a16="http://schemas.microsoft.com/office/drawing/2014/main" xmlns="" id="{EEDDC927-79CC-4FA0-B4BA-D949E6083FB6}"/>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a:t>
              </a:r>
              <a:r>
                <a:rPr lang="ru-RU" sz="1100" i="1" dirty="0" smtClean="0">
                  <a:solidFill>
                    <a:srgbClr val="7F8082"/>
                  </a:solidFill>
                </a:rPr>
                <a:t>направления развития </a:t>
              </a:r>
              <a:r>
                <a:rPr lang="ru-RU" sz="1100" i="1" dirty="0">
                  <a:solidFill>
                    <a:srgbClr val="7F8082"/>
                  </a:solidFill>
                </a:rPr>
                <a:t>системы дополнительного образования</a:t>
              </a:r>
            </a:p>
          </p:txBody>
        </p:sp>
        <p:cxnSp>
          <p:nvCxnSpPr>
            <p:cNvPr id="13" name="Прямая соединительная линия 12">
              <a:extLst>
                <a:ext uri="{FF2B5EF4-FFF2-40B4-BE49-F238E27FC236}">
                  <a16:creationId xmlns:a16="http://schemas.microsoft.com/office/drawing/2014/main" xmlns="" id="{D4BEDE4C-92C5-431A-8F46-E215865D8A6C}"/>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2" name="Прямоугольник 1"/>
          <p:cNvSpPr/>
          <p:nvPr/>
        </p:nvSpPr>
        <p:spPr>
          <a:xfrm>
            <a:off x="483791" y="1657141"/>
            <a:ext cx="10247345" cy="769441"/>
          </a:xfrm>
          <a:prstGeom prst="rect">
            <a:avLst/>
          </a:prstGeom>
          <a:solidFill>
            <a:srgbClr val="0D7FB2"/>
          </a:solidFill>
        </p:spPr>
        <p:txBody>
          <a:bodyPr wrap="square">
            <a:spAutoFit/>
          </a:bodyPr>
          <a:lstStyle/>
          <a:p>
            <a:r>
              <a:rPr lang="ru-RU" sz="2200" b="1" dirty="0">
                <a:solidFill>
                  <a:schemeClr val="bg1"/>
                </a:solidFill>
                <a:ea typeface="Calibri" panose="020F0502020204030204" pitchFamily="34" charset="0"/>
                <a:cs typeface="Times New Roman" panose="02020603050405020304" pitchFamily="18" charset="0"/>
              </a:rPr>
              <a:t>Нормативно-правовые аспекты обновления </a:t>
            </a:r>
            <a:r>
              <a:rPr lang="ru-RU" sz="2200" b="1" dirty="0" smtClean="0">
                <a:solidFill>
                  <a:schemeClr val="bg1"/>
                </a:solidFill>
                <a:ea typeface="Calibri" panose="020F0502020204030204" pitchFamily="34" charset="0"/>
                <a:cs typeface="Times New Roman" panose="02020603050405020304" pitchFamily="18" charset="0"/>
              </a:rPr>
              <a:t>содержания</a:t>
            </a:r>
          </a:p>
          <a:p>
            <a:r>
              <a:rPr lang="ru-RU" sz="2200" b="1" dirty="0" smtClean="0">
                <a:solidFill>
                  <a:schemeClr val="bg1"/>
                </a:solidFill>
                <a:ea typeface="Calibri" panose="020F0502020204030204" pitchFamily="34" charset="0"/>
                <a:cs typeface="Times New Roman" panose="02020603050405020304" pitchFamily="18" charset="0"/>
              </a:rPr>
              <a:t>дополнительного </a:t>
            </a:r>
            <a:r>
              <a:rPr lang="ru-RU" sz="2200" b="1" dirty="0">
                <a:solidFill>
                  <a:schemeClr val="bg1"/>
                </a:solidFill>
                <a:ea typeface="Calibri" panose="020F0502020204030204" pitchFamily="34" charset="0"/>
                <a:cs typeface="Times New Roman" panose="02020603050405020304" pitchFamily="18" charset="0"/>
              </a:rPr>
              <a:t>образования детей</a:t>
            </a:r>
          </a:p>
        </p:txBody>
      </p:sp>
      <p:graphicFrame>
        <p:nvGraphicFramePr>
          <p:cNvPr id="3" name="Таблица 2"/>
          <p:cNvGraphicFramePr>
            <a:graphicFrameLocks noGrp="1"/>
          </p:cNvGraphicFramePr>
          <p:nvPr>
            <p:extLst>
              <p:ext uri="{D42A27DB-BD31-4B8C-83A1-F6EECF244321}">
                <p14:modId xmlns:p14="http://schemas.microsoft.com/office/powerpoint/2010/main" val="1626874339"/>
              </p:ext>
            </p:extLst>
          </p:nvPr>
        </p:nvGraphicFramePr>
        <p:xfrm>
          <a:off x="2112985" y="3429000"/>
          <a:ext cx="8716378" cy="2453640"/>
        </p:xfrm>
        <a:graphic>
          <a:graphicData uri="http://schemas.openxmlformats.org/drawingml/2006/table">
            <a:tbl>
              <a:tblPr firstRow="1" firstCol="1" bandRow="1">
                <a:tableStyleId>{5C22544A-7EE6-4342-B048-85BDC9FD1C3A}</a:tableStyleId>
              </a:tblPr>
              <a:tblGrid>
                <a:gridCol w="2905156">
                  <a:extLst>
                    <a:ext uri="{9D8B030D-6E8A-4147-A177-3AD203B41FA5}">
                      <a16:colId xmlns:a16="http://schemas.microsoft.com/office/drawing/2014/main" xmlns="" val="1770054699"/>
                    </a:ext>
                  </a:extLst>
                </a:gridCol>
                <a:gridCol w="2905156">
                  <a:extLst>
                    <a:ext uri="{9D8B030D-6E8A-4147-A177-3AD203B41FA5}">
                      <a16:colId xmlns:a16="http://schemas.microsoft.com/office/drawing/2014/main" xmlns="" val="3205772445"/>
                    </a:ext>
                  </a:extLst>
                </a:gridCol>
                <a:gridCol w="2906066">
                  <a:extLst>
                    <a:ext uri="{9D8B030D-6E8A-4147-A177-3AD203B41FA5}">
                      <a16:colId xmlns:a16="http://schemas.microsoft.com/office/drawing/2014/main" xmlns="" val="3519203817"/>
                    </a:ext>
                  </a:extLst>
                </a:gridCol>
              </a:tblGrid>
              <a:tr h="0">
                <a:tc>
                  <a:txBody>
                    <a:bodyPr/>
                    <a:lstStyle/>
                    <a:p>
                      <a:pPr algn="ctr">
                        <a:lnSpc>
                          <a:spcPct val="115000"/>
                        </a:lnSpc>
                        <a:spcAft>
                          <a:spcPts val="0"/>
                        </a:spcAft>
                      </a:pPr>
                      <a:r>
                        <a:rPr lang="ru-RU" sz="2000" dirty="0">
                          <a:effectLst/>
                        </a:rPr>
                        <a:t>Дошкольное </a:t>
                      </a:r>
                      <a:r>
                        <a:rPr lang="ru-RU" sz="2000" dirty="0" smtClean="0">
                          <a:effectLst/>
                        </a:rPr>
                        <a:t>образование</a:t>
                      </a:r>
                      <a:endParaRPr lang="ru-RU" sz="1600" dirty="0">
                        <a:effectLst/>
                      </a:endParaRPr>
                    </a:p>
                  </a:txBody>
                  <a:tcPr marL="68580" marR="68580" marT="0" marB="0">
                    <a:solidFill>
                      <a:srgbClr val="0D7FB2"/>
                    </a:solidFill>
                  </a:tcPr>
                </a:tc>
                <a:tc>
                  <a:txBody>
                    <a:bodyPr/>
                    <a:lstStyle/>
                    <a:p>
                      <a:pPr algn="ctr">
                        <a:lnSpc>
                          <a:spcPct val="115000"/>
                        </a:lnSpc>
                        <a:spcAft>
                          <a:spcPts val="0"/>
                        </a:spcAft>
                      </a:pPr>
                      <a:r>
                        <a:rPr lang="ru-RU" sz="2000" dirty="0">
                          <a:effectLst/>
                        </a:rPr>
                        <a:t>Общее </a:t>
                      </a:r>
                      <a:r>
                        <a:rPr lang="ru-RU" sz="2000" dirty="0" smtClean="0">
                          <a:effectLst/>
                        </a:rPr>
                        <a:t>образование</a:t>
                      </a:r>
                      <a:r>
                        <a:rPr lang="ru-RU" sz="2000" dirty="0">
                          <a:effectLst/>
                        </a:rPr>
                        <a:t> </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tc>
                  <a:txBody>
                    <a:bodyPr/>
                    <a:lstStyle/>
                    <a:p>
                      <a:pPr algn="ctr">
                        <a:lnSpc>
                          <a:spcPct val="115000"/>
                        </a:lnSpc>
                        <a:spcAft>
                          <a:spcPts val="0"/>
                        </a:spcAft>
                      </a:pPr>
                      <a:r>
                        <a:rPr lang="ru-RU" sz="2000" dirty="0">
                          <a:effectLst/>
                        </a:rPr>
                        <a:t>Дополнительное </a:t>
                      </a:r>
                      <a:r>
                        <a:rPr lang="ru-RU" sz="2000" dirty="0" smtClean="0">
                          <a:effectLst/>
                        </a:rPr>
                        <a:t>образование</a:t>
                      </a:r>
                      <a:endParaRPr lang="ru-RU" sz="1600" dirty="0">
                        <a:effectLst/>
                      </a:endParaRPr>
                    </a:p>
                  </a:txBody>
                  <a:tcPr marL="68580" marR="68580" marT="0" marB="0">
                    <a:solidFill>
                      <a:srgbClr val="0D7FB2"/>
                    </a:solidFill>
                  </a:tcPr>
                </a:tc>
                <a:extLst>
                  <a:ext uri="{0D108BD9-81ED-4DB2-BD59-A6C34878D82A}">
                    <a16:rowId xmlns:a16="http://schemas.microsoft.com/office/drawing/2014/main" xmlns="" val="2148140907"/>
                  </a:ext>
                </a:extLst>
              </a:tr>
              <a:tr h="0">
                <a:tc>
                  <a:txBody>
                    <a:bodyPr/>
                    <a:lstStyle/>
                    <a:p>
                      <a:pPr algn="l">
                        <a:lnSpc>
                          <a:spcPct val="115000"/>
                        </a:lnSpc>
                        <a:spcAft>
                          <a:spcPts val="0"/>
                        </a:spcAft>
                      </a:pPr>
                      <a:r>
                        <a:rPr lang="ru-RU" sz="2000" dirty="0" err="1">
                          <a:effectLst/>
                        </a:rPr>
                        <a:t>Деятельностный</a:t>
                      </a:r>
                      <a:r>
                        <a:rPr lang="ru-RU" sz="2000" dirty="0">
                          <a:effectLst/>
                        </a:rPr>
                        <a:t> подход</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tc>
                  <a:txBody>
                    <a:bodyPr/>
                    <a:lstStyle/>
                    <a:p>
                      <a:pPr algn="l">
                        <a:lnSpc>
                          <a:spcPct val="115000"/>
                        </a:lnSpc>
                        <a:spcAft>
                          <a:spcPts val="0"/>
                        </a:spcAft>
                      </a:pPr>
                      <a:r>
                        <a:rPr lang="ru-RU" sz="2000" dirty="0">
                          <a:solidFill>
                            <a:srgbClr val="0D7FB2"/>
                          </a:solidFill>
                          <a:effectLst/>
                        </a:rPr>
                        <a:t>Системно-</a:t>
                      </a:r>
                      <a:r>
                        <a:rPr lang="ru-RU" sz="2000" dirty="0" err="1">
                          <a:solidFill>
                            <a:srgbClr val="0D7FB2"/>
                          </a:solidFill>
                          <a:effectLst/>
                        </a:rPr>
                        <a:t>деятельностный</a:t>
                      </a:r>
                      <a:r>
                        <a:rPr lang="ru-RU" sz="2000" dirty="0">
                          <a:solidFill>
                            <a:srgbClr val="0D7FB2"/>
                          </a:solidFill>
                          <a:effectLst/>
                        </a:rPr>
                        <a:t> подход</a:t>
                      </a:r>
                      <a:endParaRPr lang="ru-RU" sz="16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rgbClr val="0D7FB2"/>
                      </a:solidFill>
                      <a:prstDash val="solid"/>
                      <a:round/>
                      <a:headEnd type="none" w="med" len="med"/>
                      <a:tailEnd type="none" w="med" len="med"/>
                    </a:lnR>
                    <a:lnB w="12700" cap="flat" cmpd="sng" algn="ctr">
                      <a:solidFill>
                        <a:srgbClr val="0D7FB2"/>
                      </a:solidFill>
                      <a:prstDash val="solid"/>
                      <a:round/>
                      <a:headEnd type="none" w="med" len="med"/>
                      <a:tailEnd type="none" w="med" len="med"/>
                    </a:lnB>
                    <a:noFill/>
                  </a:tcPr>
                </a:tc>
                <a:tc>
                  <a:txBody>
                    <a:bodyPr/>
                    <a:lstStyle/>
                    <a:p>
                      <a:pPr algn="l">
                        <a:lnSpc>
                          <a:spcPct val="115000"/>
                        </a:lnSpc>
                        <a:spcAft>
                          <a:spcPts val="0"/>
                        </a:spcAft>
                      </a:pPr>
                      <a:r>
                        <a:rPr lang="ru-RU" sz="2000" dirty="0" err="1">
                          <a:solidFill>
                            <a:srgbClr val="0D7FB2"/>
                          </a:solidFill>
                          <a:effectLst/>
                        </a:rPr>
                        <a:t>Компетентностный</a:t>
                      </a:r>
                      <a:r>
                        <a:rPr lang="ru-RU" sz="2000" dirty="0">
                          <a:solidFill>
                            <a:srgbClr val="0D7FB2"/>
                          </a:solidFill>
                          <a:effectLst/>
                        </a:rPr>
                        <a:t> подход (парадигма)</a:t>
                      </a:r>
                      <a:endParaRPr lang="ru-RU" sz="16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D7FB2"/>
                      </a:solidFill>
                      <a:prstDash val="solid"/>
                      <a:round/>
                      <a:headEnd type="none" w="med" len="med"/>
                      <a:tailEnd type="none" w="med" len="med"/>
                    </a:lnL>
                    <a:lnB w="12700" cap="flat" cmpd="sng" algn="ctr">
                      <a:solidFill>
                        <a:srgbClr val="0D7FB2"/>
                      </a:solidFill>
                      <a:prstDash val="solid"/>
                      <a:round/>
                      <a:headEnd type="none" w="med" len="med"/>
                      <a:tailEnd type="none" w="med" len="med"/>
                    </a:lnB>
                    <a:noFill/>
                  </a:tcPr>
                </a:tc>
                <a:extLst>
                  <a:ext uri="{0D108BD9-81ED-4DB2-BD59-A6C34878D82A}">
                    <a16:rowId xmlns:a16="http://schemas.microsoft.com/office/drawing/2014/main" xmlns="" val="3551048729"/>
                  </a:ext>
                </a:extLst>
              </a:tr>
              <a:tr h="0">
                <a:tc>
                  <a:txBody>
                    <a:bodyPr/>
                    <a:lstStyle/>
                    <a:p>
                      <a:pPr algn="l">
                        <a:lnSpc>
                          <a:spcPct val="115000"/>
                        </a:lnSpc>
                        <a:spcAft>
                          <a:spcPts val="0"/>
                        </a:spcAft>
                      </a:pPr>
                      <a:r>
                        <a:rPr lang="ru-RU" sz="2000" dirty="0">
                          <a:effectLst/>
                        </a:rPr>
                        <a:t>ФГОС дошкольного образования</a:t>
                      </a:r>
                      <a:endParaRPr lang="ru-R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0D7FB2"/>
                    </a:solidFill>
                  </a:tcPr>
                </a:tc>
                <a:tc>
                  <a:txBody>
                    <a:bodyPr/>
                    <a:lstStyle/>
                    <a:p>
                      <a:pPr algn="l">
                        <a:lnSpc>
                          <a:spcPct val="115000"/>
                        </a:lnSpc>
                        <a:spcAft>
                          <a:spcPts val="0"/>
                        </a:spcAft>
                      </a:pPr>
                      <a:r>
                        <a:rPr lang="ru-RU" sz="2000" dirty="0">
                          <a:solidFill>
                            <a:srgbClr val="0D7FB2"/>
                          </a:solidFill>
                          <a:effectLst/>
                        </a:rPr>
                        <a:t>ФГОС общего образования</a:t>
                      </a:r>
                      <a:endParaRPr lang="ru-RU" sz="16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R w="12700" cap="flat" cmpd="sng" algn="ctr">
                      <a:solidFill>
                        <a:srgbClr val="0D7FB2"/>
                      </a:solidFill>
                      <a:prstDash val="solid"/>
                      <a:round/>
                      <a:headEnd type="none" w="med" len="med"/>
                      <a:tailEnd type="none" w="med" len="med"/>
                    </a:lnR>
                    <a:lnT w="12700" cap="flat" cmpd="sng" algn="ctr">
                      <a:solidFill>
                        <a:srgbClr val="0D7FB2"/>
                      </a:solidFill>
                      <a:prstDash val="solid"/>
                      <a:round/>
                      <a:headEnd type="none" w="med" len="med"/>
                      <a:tailEnd type="none" w="med" len="med"/>
                    </a:lnT>
                  </a:tcPr>
                </a:tc>
                <a:tc>
                  <a:txBody>
                    <a:bodyPr/>
                    <a:lstStyle/>
                    <a:p>
                      <a:pPr algn="l">
                        <a:lnSpc>
                          <a:spcPct val="115000"/>
                        </a:lnSpc>
                        <a:spcAft>
                          <a:spcPts val="0"/>
                        </a:spcAft>
                      </a:pPr>
                      <a:r>
                        <a:rPr lang="ru-RU" sz="2000" dirty="0">
                          <a:solidFill>
                            <a:srgbClr val="0D7FB2"/>
                          </a:solidFill>
                          <a:effectLst/>
                        </a:rPr>
                        <a:t>Концепция развития дополнительного образования</a:t>
                      </a:r>
                      <a:endParaRPr lang="ru-RU" sz="1600" dirty="0">
                        <a:solidFill>
                          <a:srgbClr val="0D7FB2"/>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D7FB2"/>
                      </a:solidFill>
                      <a:prstDash val="solid"/>
                      <a:round/>
                      <a:headEnd type="none" w="med" len="med"/>
                      <a:tailEnd type="none" w="med" len="med"/>
                    </a:lnL>
                    <a:lnT w="12700" cap="flat" cmpd="sng" algn="ctr">
                      <a:solidFill>
                        <a:srgbClr val="0D7FB2"/>
                      </a:solidFill>
                      <a:prstDash val="solid"/>
                      <a:round/>
                      <a:headEnd type="none" w="med" len="med"/>
                      <a:tailEnd type="none" w="med" len="med"/>
                    </a:lnT>
                  </a:tcPr>
                </a:tc>
                <a:extLst>
                  <a:ext uri="{0D108BD9-81ED-4DB2-BD59-A6C34878D82A}">
                    <a16:rowId xmlns:a16="http://schemas.microsoft.com/office/drawing/2014/main" xmlns="" val="3455406919"/>
                  </a:ext>
                </a:extLst>
              </a:tr>
            </a:tbl>
          </a:graphicData>
        </a:graphic>
      </p:graphicFrame>
    </p:spTree>
    <p:extLst>
      <p:ext uri="{BB962C8B-B14F-4D97-AF65-F5344CB8AC3E}">
        <p14:creationId xmlns:p14="http://schemas.microsoft.com/office/powerpoint/2010/main" val="5713014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828" y="938892"/>
            <a:ext cx="5395892" cy="5816977"/>
          </a:xfrm>
          <a:prstGeom prst="rect">
            <a:avLst/>
          </a:prstGeom>
        </p:spPr>
        <p:txBody>
          <a:bodyPr wrap="square">
            <a:spAutoFit/>
          </a:bodyPr>
          <a:lstStyle/>
          <a:p>
            <a:pPr fontAlgn="base"/>
            <a:r>
              <a:rPr lang="ru-RU" sz="1200" b="1" dirty="0">
                <a:solidFill>
                  <a:srgbClr val="0D7FB2"/>
                </a:solidFill>
                <a:ea typeface="Times New Roman" panose="02020603050405020304" pitchFamily="18" charset="0"/>
              </a:rPr>
              <a:t>ФЗ</a:t>
            </a:r>
            <a:r>
              <a:rPr lang="ru-RU" sz="1200" dirty="0">
                <a:ea typeface="Times New Roman" panose="02020603050405020304" pitchFamily="18" charset="0"/>
              </a:rPr>
              <a:t> РФ от 24 июля 1998 г. № 124-ФЗ "Об основных гарантиях прав ребенка в РФ</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ФЗ</a:t>
            </a:r>
            <a:r>
              <a:rPr lang="ru-RU" sz="1200" dirty="0">
                <a:ea typeface="Times New Roman" panose="02020603050405020304" pitchFamily="18" charset="0"/>
              </a:rPr>
              <a:t> от 29 декабря 2012 г. № 273-ФЗ "Об образовании в РФ</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ФЗ</a:t>
            </a:r>
            <a:r>
              <a:rPr lang="ru-RU" sz="1200" dirty="0">
                <a:ea typeface="Times New Roman" panose="02020603050405020304" pitchFamily="18" charset="0"/>
              </a:rPr>
              <a:t> от 31 июля 2020 г. № 304-ФЗ "О внесении изменений в ФЗ "Об образовании в Российской Федерации" по вопросам воспитания обучающихся</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ФЗ</a:t>
            </a:r>
            <a:r>
              <a:rPr lang="ru-RU" sz="1200" dirty="0">
                <a:ea typeface="Times New Roman" panose="02020603050405020304" pitchFamily="18" charset="0"/>
              </a:rPr>
              <a:t> от 13 июля 2020 г. № 189-ФЗ "О государственном (муниципальном) социальном заказе на оказание государственных (муниципальных) услуг в социальной сфере</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Указ</a:t>
            </a:r>
            <a:r>
              <a:rPr lang="ru-RU" sz="1200" dirty="0">
                <a:ea typeface="Times New Roman" panose="02020603050405020304" pitchFamily="18" charset="0"/>
              </a:rPr>
              <a:t> </a:t>
            </a:r>
            <a:r>
              <a:rPr lang="ru-RU" sz="1200" b="1" dirty="0">
                <a:solidFill>
                  <a:srgbClr val="0D7FB2"/>
                </a:solidFill>
                <a:ea typeface="Times New Roman" panose="02020603050405020304" pitchFamily="18" charset="0"/>
              </a:rPr>
              <a:t>Президента РФ </a:t>
            </a:r>
            <a:r>
              <a:rPr lang="ru-RU" sz="1200" dirty="0">
                <a:ea typeface="Times New Roman" panose="02020603050405020304" pitchFamily="18" charset="0"/>
              </a:rPr>
              <a:t>от 24 декабря 2014 г. № 808 "Об утверждении Основ государственной культурной политики" (в редакции от 25 января 2023 г. N 35</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dirty="0">
                <a:ea typeface="Times New Roman" panose="02020603050405020304" pitchFamily="18" charset="0"/>
              </a:rPr>
              <a:t>Указ Президента РФ от 9 июля 2021 г. № 400 "О Стратегии национальной безопасности РФ</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Указ Президента РФ </a:t>
            </a:r>
            <a:r>
              <a:rPr lang="ru-RU" sz="1200" dirty="0">
                <a:ea typeface="Times New Roman" panose="02020603050405020304" pitchFamily="18" charset="0"/>
              </a:rPr>
              <a:t>от 9 ноября 2022 г. № 809 "Об утверждении Основ государственной политики по сохранению и укреплению традиционных российских духовно-нравственных ценностей</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Стратегия развития воспитания в РФ </a:t>
            </a:r>
            <a:r>
              <a:rPr lang="ru-RU" sz="1200" dirty="0">
                <a:ea typeface="Times New Roman" panose="02020603050405020304" pitchFamily="18" charset="0"/>
              </a:rPr>
              <a:t>на период до 2025 года, утвержденная Распоряжением Правительства РФ от 29 мая 2015 г. № </a:t>
            </a:r>
            <a:r>
              <a:rPr lang="ru-RU" sz="1200" dirty="0" smtClean="0">
                <a:ea typeface="Times New Roman" panose="02020603050405020304" pitchFamily="18" charset="0"/>
              </a:rPr>
              <a:t>996-р</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Стратегия научно-технологического развития РФ</a:t>
            </a:r>
            <a:r>
              <a:rPr lang="ru-RU" sz="1200" dirty="0">
                <a:ea typeface="Times New Roman" panose="02020603050405020304" pitchFamily="18" charset="0"/>
              </a:rPr>
              <a:t>, утвержденная Указом Президента РФ от 1 декабря 2016 г. № </a:t>
            </a:r>
            <a:r>
              <a:rPr lang="ru-RU" sz="1200" dirty="0" smtClean="0">
                <a:ea typeface="Times New Roman" panose="02020603050405020304" pitchFamily="18" charset="0"/>
              </a:rPr>
              <a:t>642</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Паспорт национального проекта "Образование", </a:t>
            </a:r>
            <a:r>
              <a:rPr lang="ru-RU" sz="1200" dirty="0">
                <a:ea typeface="Times New Roman" panose="02020603050405020304" pitchFamily="18" charset="0"/>
              </a:rPr>
              <a:t>утвержденный президиумом Совета при Президенте РФ по стратегическому развитию и национальным проектам (протокол от 24 декабря 2018 г. № 16</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Концепция развития дополнительного образования детей до 2030 года</a:t>
            </a:r>
            <a:r>
              <a:rPr lang="ru-RU" sz="1200" dirty="0">
                <a:ea typeface="Times New Roman" panose="02020603050405020304" pitchFamily="18" charset="0"/>
              </a:rPr>
              <a:t>, утвержденная распоряжением Правительства РФ от 31 марта 2022 г. </a:t>
            </a:r>
            <a:endParaRPr lang="ru-RU" sz="1200" dirty="0" smtClean="0">
              <a:ea typeface="Times New Roman" panose="02020603050405020304" pitchFamily="18" charset="0"/>
            </a:endParaRPr>
          </a:p>
          <a:p>
            <a:pPr fontAlgn="base"/>
            <a:r>
              <a:rPr lang="ru-RU" sz="1200" dirty="0" smtClean="0">
                <a:ea typeface="Times New Roman" panose="02020603050405020304" pitchFamily="18" charset="0"/>
              </a:rPr>
              <a:t>№ </a:t>
            </a:r>
            <a:r>
              <a:rPr lang="ru-RU" sz="1200" dirty="0">
                <a:ea typeface="Times New Roman" panose="02020603050405020304" pitchFamily="18" charset="0"/>
              </a:rPr>
              <a:t>678-р (в редакции от 15 мая 2023 г</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Концепция развития творческих (креативных) индустрий и механизмов осуществления их государственной поддержки в крупных и крупнейших городских агломерациях до 2030 года</a:t>
            </a:r>
            <a:r>
              <a:rPr lang="ru-RU" sz="1200" dirty="0">
                <a:ea typeface="Times New Roman" panose="02020603050405020304" pitchFamily="18" charset="0"/>
              </a:rPr>
              <a:t>, утвержденная распоряжением Правительства РФ от 20 сентября 2021 г. № </a:t>
            </a:r>
            <a:r>
              <a:rPr lang="ru-RU" sz="1200" dirty="0" smtClean="0">
                <a:ea typeface="Times New Roman" panose="02020603050405020304" pitchFamily="18" charset="0"/>
              </a:rPr>
              <a:t>2613-р</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Концепция развития детско-юношеского спорта в РФ до 2030 года</a:t>
            </a:r>
            <a:r>
              <a:rPr lang="ru-RU" sz="1200" dirty="0">
                <a:ea typeface="Times New Roman" panose="02020603050405020304" pitchFamily="18" charset="0"/>
              </a:rPr>
              <a:t>, утвержденная распоряжением Правительства РФ от 28 декабря 2021 г. </a:t>
            </a:r>
            <a:endParaRPr lang="ru-RU" sz="1200" dirty="0" smtClean="0">
              <a:ea typeface="Times New Roman" panose="02020603050405020304" pitchFamily="18" charset="0"/>
            </a:endParaRPr>
          </a:p>
          <a:p>
            <a:pPr fontAlgn="base"/>
            <a:r>
              <a:rPr lang="ru-RU" sz="1200" dirty="0" smtClean="0">
                <a:ea typeface="Times New Roman" panose="02020603050405020304" pitchFamily="18" charset="0"/>
              </a:rPr>
              <a:t>№ </a:t>
            </a:r>
            <a:r>
              <a:rPr lang="ru-RU" sz="1200" dirty="0">
                <a:ea typeface="Times New Roman" panose="02020603050405020304" pitchFamily="18" charset="0"/>
              </a:rPr>
              <a:t>3894-р (в редакции от 20 марта 2023 г</a:t>
            </a:r>
            <a:r>
              <a:rPr lang="ru-RU" sz="1200" dirty="0" smtClean="0">
                <a:ea typeface="Times New Roman" panose="02020603050405020304" pitchFamily="18" charset="0"/>
              </a:rPr>
              <a:t>.)</a:t>
            </a:r>
            <a:endParaRPr lang="ru-RU" sz="1200" dirty="0">
              <a:ea typeface="Times New Roman" panose="02020603050405020304" pitchFamily="18" charset="0"/>
            </a:endParaRPr>
          </a:p>
        </p:txBody>
      </p:sp>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70054"/>
            <a:ext cx="11876203" cy="467181"/>
            <a:chOff x="0" y="68875"/>
            <a:chExt cx="11876203" cy="467181"/>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a:stretch/>
          </p:blipFill>
          <p:spPr>
            <a:xfrm>
              <a:off x="11357113" y="68875"/>
              <a:ext cx="519090" cy="467181"/>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5220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34" name="Прямоугольник 33">
            <a:extLst>
              <a:ext uri="{FF2B5EF4-FFF2-40B4-BE49-F238E27FC236}">
                <a16:creationId xmlns:a16="http://schemas.microsoft.com/office/drawing/2014/main" xmlns="" id="{D7F9E138-9497-4332-990C-89AD80AD167D}"/>
              </a:ext>
            </a:extLst>
          </p:cNvPr>
          <p:cNvSpPr/>
          <p:nvPr/>
        </p:nvSpPr>
        <p:spPr>
          <a:xfrm>
            <a:off x="0" y="451692"/>
            <a:ext cx="5408337" cy="369332"/>
          </a:xfrm>
          <a:prstGeom prst="rect">
            <a:avLst/>
          </a:prstGeom>
          <a:solidFill>
            <a:srgbClr val="0D7FB2"/>
          </a:solidFill>
        </p:spPr>
        <p:txBody>
          <a:bodyPr wrap="square">
            <a:spAutoFit/>
          </a:bodyPr>
          <a:lstStyle/>
          <a:p>
            <a:pPr algn="ctr"/>
            <a:r>
              <a:rPr lang="ru-RU" b="1" dirty="0" smtClean="0">
                <a:solidFill>
                  <a:schemeClr val="bg1"/>
                </a:solidFill>
                <a:ea typeface="Calibri" panose="020F0502020204030204" pitchFamily="34" charset="0"/>
                <a:cs typeface="Times New Roman" panose="02020603050405020304" pitchFamily="18" charset="0"/>
              </a:rPr>
              <a:t>Нормативно-правовая база</a:t>
            </a:r>
            <a:endParaRPr lang="ru-RU" b="1" dirty="0">
              <a:solidFill>
                <a:schemeClr val="bg1"/>
              </a:solidFill>
              <a:ea typeface="Calibri" panose="020F0502020204030204" pitchFamily="34" charset="0"/>
              <a:cs typeface="Times New Roman" panose="02020603050405020304" pitchFamily="18" charset="0"/>
            </a:endParaRPr>
          </a:p>
        </p:txBody>
      </p:sp>
      <p:sp>
        <p:nvSpPr>
          <p:cNvPr id="35" name="Прямоугольник 34"/>
          <p:cNvSpPr/>
          <p:nvPr/>
        </p:nvSpPr>
        <p:spPr>
          <a:xfrm>
            <a:off x="5467720" y="292030"/>
            <a:ext cx="6724280" cy="6555641"/>
          </a:xfrm>
          <a:prstGeom prst="rect">
            <a:avLst/>
          </a:prstGeom>
        </p:spPr>
        <p:txBody>
          <a:bodyPr wrap="square">
            <a:spAutoFit/>
          </a:bodyPr>
          <a:lstStyle/>
          <a:p>
            <a:pPr fontAlgn="base"/>
            <a:r>
              <a:rPr lang="ru-RU" sz="1200" b="1" dirty="0">
                <a:solidFill>
                  <a:srgbClr val="0D7FB2"/>
                </a:solidFill>
                <a:ea typeface="Times New Roman" panose="02020603050405020304" pitchFamily="18" charset="0"/>
              </a:rPr>
              <a:t>Приказ Министерства образования и науки </a:t>
            </a:r>
            <a:r>
              <a:rPr lang="ru-RU" sz="1200" dirty="0">
                <a:ea typeface="Times New Roman" panose="02020603050405020304" pitchFamily="18" charset="0"/>
              </a:rPr>
              <a:t>РФ от 23 августа 2017 г. № 816 "Об утверждении Порядка применения организациями, осуществляющими образовательную деятельность, электронного обучения, дистанционных образовательных технологий при реализации образовательных программ</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Приказ Министерства просвещения РФ</a:t>
            </a:r>
            <a:r>
              <a:rPr lang="ru-RU" sz="1200" dirty="0">
                <a:ea typeface="Times New Roman" panose="02020603050405020304" pitchFamily="18" charset="0"/>
              </a:rPr>
              <a:t> от 13 марта 2019 г. № 114 "Об утверждении показателей, характеризующих общие критерии оценки качества условий осуществления образовательной деятельности организациями, осуществляющими образовательную деятельность по основным общеобразовательным программам, образовательным программам среднего профессионального образования, основным программам профессионального обучения, дополнительным общеобразовательным программам</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Приказ Министерства просвещения РФ </a:t>
            </a:r>
            <a:r>
              <a:rPr lang="ru-RU" sz="1200" dirty="0">
                <a:ea typeface="Times New Roman" panose="02020603050405020304" pitchFamily="18" charset="0"/>
              </a:rPr>
              <a:t>от 3 сентября 2019 г. N 467 "Об утверждении Целевой модели развития региональных систем дополнительного образования детей" (в редакции от 21 апреля 2023 г</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Приказ </a:t>
            </a:r>
            <a:r>
              <a:rPr lang="ru-RU" sz="1200" b="1" dirty="0" err="1">
                <a:solidFill>
                  <a:srgbClr val="0D7FB2"/>
                </a:solidFill>
                <a:ea typeface="Times New Roman" panose="02020603050405020304" pitchFamily="18" charset="0"/>
              </a:rPr>
              <a:t>Минпросвещения</a:t>
            </a:r>
            <a:r>
              <a:rPr lang="ru-RU" sz="1200" b="1" dirty="0">
                <a:solidFill>
                  <a:srgbClr val="0D7FB2"/>
                </a:solidFill>
                <a:ea typeface="Times New Roman" panose="02020603050405020304" pitchFamily="18" charset="0"/>
              </a:rPr>
              <a:t> России и Минэкономразвития России </a:t>
            </a:r>
            <a:r>
              <a:rPr lang="ru-RU" sz="1200" dirty="0">
                <a:ea typeface="Times New Roman" panose="02020603050405020304" pitchFamily="18" charset="0"/>
              </a:rPr>
              <a:t>от 19 декабря 2019 г. № 702/811 "Об утверждении общих требований к организации и проведению в природной среде следующих мероприятий с участием детей, являющихся членами организованной группы несовершеннолетних туристов: прохождение туристских маршрутов, других маршрутов передвижения, походов, экспедиций, слетов и иных аналогичных мероприятий, а также указанных мероприятий с участием организованных групп детей, проводимых организациями, осуществляющими образовательную деятельность, и организациями отдыха детей и их оздоровления, и к порядку уведомления уполномоченных органов государственной власти о месте, сроках и длительности проведения таких мероприятий</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Приказ Министерства образования и науки РФ и Министерства просвещения РФ </a:t>
            </a:r>
            <a:r>
              <a:rPr lang="ru-RU" sz="1200" dirty="0">
                <a:ea typeface="Times New Roman" panose="02020603050405020304" pitchFamily="18" charset="0"/>
              </a:rPr>
              <a:t>от 5 августа 2020 г. № 882/391 "Об организации и осуществлении образовательной деятельности по сетевой форме реализации образовательных программ</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Приказ Министерства труда и социальной защиты РФ </a:t>
            </a:r>
            <a:r>
              <a:rPr lang="ru-RU" sz="1200" dirty="0">
                <a:ea typeface="Times New Roman" panose="02020603050405020304" pitchFamily="18" charset="0"/>
              </a:rPr>
              <a:t>от 24 декабря 2020 г. № 952н "Об утверждении профессионального стандарта "</a:t>
            </a:r>
            <a:r>
              <a:rPr lang="ru-RU" sz="1200" dirty="0" smtClean="0">
                <a:ea typeface="Times New Roman" panose="02020603050405020304" pitchFamily="18" charset="0"/>
              </a:rPr>
              <a:t>Тренер-преподаватель«</a:t>
            </a:r>
          </a:p>
          <a:p>
            <a:pPr fontAlgn="base"/>
            <a:r>
              <a:rPr lang="ru-RU" sz="1200" b="1" dirty="0">
                <a:solidFill>
                  <a:srgbClr val="0D7FB2"/>
                </a:solidFill>
                <a:ea typeface="Times New Roman" panose="02020603050405020304" pitchFamily="18" charset="0"/>
              </a:rPr>
              <a:t>Приказ Министерства труда и социальной защиты РФ </a:t>
            </a:r>
            <a:r>
              <a:rPr lang="ru-RU" sz="1200" dirty="0">
                <a:ea typeface="Times New Roman" panose="02020603050405020304" pitchFamily="18" charset="0"/>
              </a:rPr>
              <a:t>от 22 сентября 2021 г. № 652н "Об утверждении профессионального стандарта "Педагог дополнительного образования детей и взрослых</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Приказ Министерства просвещения РФ </a:t>
            </a:r>
            <a:r>
              <a:rPr lang="ru-RU" sz="1200" dirty="0">
                <a:ea typeface="Times New Roman" panose="02020603050405020304" pitchFamily="18" charset="0"/>
              </a:rPr>
              <a:t>от 27 июля 2022 г. № 629 "Об утверждении Порядка организации и осуществления образовательной деятельности по дополнительным общеобразовательным программам</a:t>
            </a:r>
            <a:r>
              <a:rPr lang="ru-RU" sz="1200" dirty="0" smtClean="0">
                <a:ea typeface="Times New Roman" panose="02020603050405020304" pitchFamily="18" charset="0"/>
              </a:rPr>
              <a:t>"</a:t>
            </a:r>
            <a:endParaRPr lang="ru-RU" sz="1200" dirty="0">
              <a:ea typeface="Times New Roman" panose="02020603050405020304" pitchFamily="18" charset="0"/>
            </a:endParaRPr>
          </a:p>
          <a:p>
            <a:pPr fontAlgn="base"/>
            <a:r>
              <a:rPr lang="ru-RU" sz="1200" b="1" dirty="0">
                <a:solidFill>
                  <a:srgbClr val="0D7FB2"/>
                </a:solidFill>
                <a:ea typeface="Times New Roman" panose="02020603050405020304" pitchFamily="18" charset="0"/>
              </a:rPr>
              <a:t>Письмо </a:t>
            </a:r>
            <a:r>
              <a:rPr lang="ru-RU" sz="1200" b="1" dirty="0" err="1">
                <a:solidFill>
                  <a:srgbClr val="0D7FB2"/>
                </a:solidFill>
                <a:ea typeface="Times New Roman" panose="02020603050405020304" pitchFamily="18" charset="0"/>
              </a:rPr>
              <a:t>Минпросвещения</a:t>
            </a:r>
            <a:r>
              <a:rPr lang="ru-RU" sz="1200" b="1" dirty="0">
                <a:solidFill>
                  <a:srgbClr val="0D7FB2"/>
                </a:solidFill>
                <a:ea typeface="Times New Roman" panose="02020603050405020304" pitchFamily="18" charset="0"/>
              </a:rPr>
              <a:t> России </a:t>
            </a:r>
            <a:r>
              <a:rPr lang="ru-RU" sz="1200" dirty="0">
                <a:ea typeface="Times New Roman" panose="02020603050405020304" pitchFamily="18" charset="0"/>
              </a:rPr>
              <a:t>от 1 июня 2023 г. № АБ-2324/05 "О внедрении Единой модели профессиональной ориентации</a:t>
            </a:r>
            <a:r>
              <a:rPr lang="ru-RU" sz="1200" dirty="0" smtClean="0">
                <a:ea typeface="Times New Roman" panose="02020603050405020304" pitchFamily="18" charset="0"/>
              </a:rPr>
              <a:t>"</a:t>
            </a:r>
            <a:endParaRPr lang="ru-RU" sz="1200" dirty="0">
              <a:ea typeface="Times New Roman" panose="02020603050405020304" pitchFamily="18" charset="0"/>
            </a:endParaRPr>
          </a:p>
        </p:txBody>
      </p:sp>
    </p:spTree>
    <p:extLst>
      <p:ext uri="{BB962C8B-B14F-4D97-AF65-F5344CB8AC3E}">
        <p14:creationId xmlns:p14="http://schemas.microsoft.com/office/powerpoint/2010/main" val="24301714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62534" y="3033816"/>
            <a:ext cx="9195966" cy="2862322"/>
          </a:xfrm>
          <a:prstGeom prst="rect">
            <a:avLst/>
          </a:prstGeom>
        </p:spPr>
        <p:txBody>
          <a:bodyPr wrap="square">
            <a:spAutoFit/>
          </a:bodyPr>
          <a:lstStyle/>
          <a:p>
            <a:pPr fontAlgn="base">
              <a:spcAft>
                <a:spcPts val="1200"/>
              </a:spcAft>
            </a:pPr>
            <a:r>
              <a:rPr lang="ru-RU" sz="2000" dirty="0" smtClean="0">
                <a:ea typeface="Times New Roman" panose="02020603050405020304" pitchFamily="18" charset="0"/>
              </a:rPr>
              <a:t>«</a:t>
            </a:r>
            <a:r>
              <a:rPr lang="ru-RU" sz="2000" dirty="0">
                <a:ea typeface="Times New Roman" panose="02020603050405020304" pitchFamily="18" charset="0"/>
              </a:rPr>
              <a:t>О методических рекомендациях по формированию механизмов обновления содержания, методов и технологий обучения в системе дополнительного образования детей, направленных на повышение качества дополнительного образования детей, в том числе включение компонентов, обеспечивающих формирование функциональной грамотности и компетентностей, связанных с эмоциональным, физическим, интеллектуальным, духовным развитием человека, значимых для вхождения РФ в число десяти ведущих стран мира по качеству общего образования, для реализации приоритетных направлений научно-технологического и культурного развития страны»</a:t>
            </a:r>
          </a:p>
        </p:txBody>
      </p:sp>
      <p:grpSp>
        <p:nvGrpSpPr>
          <p:cNvPr id="8" name="Группа 7">
            <a:extLst>
              <a:ext uri="{FF2B5EF4-FFF2-40B4-BE49-F238E27FC236}">
                <a16:creationId xmlns:a16="http://schemas.microsoft.com/office/drawing/2014/main" xmlns="" id="{2EE2CE1F-9071-4EDC-AF0F-71052AE222B6}"/>
              </a:ext>
            </a:extLst>
          </p:cNvPr>
          <p:cNvGrpSpPr/>
          <p:nvPr/>
        </p:nvGrpSpPr>
        <p:grpSpPr>
          <a:xfrm>
            <a:off x="843097" y="2440673"/>
            <a:ext cx="513655" cy="242945"/>
            <a:chOff x="573483" y="1918029"/>
            <a:chExt cx="1010828" cy="545943"/>
          </a:xfrm>
        </p:grpSpPr>
        <p:sp>
          <p:nvSpPr>
            <p:cNvPr id="9"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1"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pic>
        <p:nvPicPr>
          <p:cNvPr id="25" name="Рисунок 24">
            <a:extLst>
              <a:ext uri="{FF2B5EF4-FFF2-40B4-BE49-F238E27FC236}">
                <a16:creationId xmlns:a16="http://schemas.microsoft.com/office/drawing/2014/main" xmlns="" id="{9785F175-A65C-4D5A-9C5F-70DDD8C727A7}"/>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154236"/>
            <a:ext cx="11745136" cy="684000"/>
            <a:chOff x="0" y="153057"/>
            <a:chExt cx="11745136" cy="684000"/>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34" name="Прямоугольник 33">
            <a:extLst>
              <a:ext uri="{FF2B5EF4-FFF2-40B4-BE49-F238E27FC236}">
                <a16:creationId xmlns:a16="http://schemas.microsoft.com/office/drawing/2014/main" xmlns="" id="{D7F9E138-9497-4332-990C-89AD80AD167D}"/>
              </a:ext>
            </a:extLst>
          </p:cNvPr>
          <p:cNvSpPr/>
          <p:nvPr/>
        </p:nvSpPr>
        <p:spPr>
          <a:xfrm>
            <a:off x="381853" y="838236"/>
            <a:ext cx="9165578" cy="461665"/>
          </a:xfrm>
          <a:prstGeom prst="rect">
            <a:avLst/>
          </a:prstGeom>
          <a:solidFill>
            <a:srgbClr val="0D7FB2"/>
          </a:solidFill>
        </p:spPr>
        <p:txBody>
          <a:bodyPr wrap="square">
            <a:spAutoFit/>
          </a:bodyPr>
          <a:lstStyle/>
          <a:p>
            <a:pPr algn="ctr"/>
            <a:r>
              <a:rPr lang="ru-RU" sz="2400" b="1" dirty="0">
                <a:solidFill>
                  <a:schemeClr val="bg1"/>
                </a:solidFill>
                <a:ea typeface="Calibri" panose="020F0502020204030204" pitchFamily="34" charset="0"/>
                <a:cs typeface="Times New Roman" panose="02020603050405020304" pitchFamily="18" charset="0"/>
              </a:rPr>
              <a:t>Нормативно-правовая база</a:t>
            </a:r>
          </a:p>
        </p:txBody>
      </p:sp>
      <p:sp>
        <p:nvSpPr>
          <p:cNvPr id="5" name="Прямоугольник 4">
            <a:extLst>
              <a:ext uri="{FF2B5EF4-FFF2-40B4-BE49-F238E27FC236}">
                <a16:creationId xmlns:a16="http://schemas.microsoft.com/office/drawing/2014/main" xmlns="" id="{3D361C20-9D1F-41F4-894B-ECABFB5A5274}"/>
              </a:ext>
            </a:extLst>
          </p:cNvPr>
          <p:cNvSpPr/>
          <p:nvPr/>
        </p:nvSpPr>
        <p:spPr>
          <a:xfrm>
            <a:off x="944412" y="2329852"/>
            <a:ext cx="9470408" cy="461665"/>
          </a:xfrm>
          <a:prstGeom prst="rect">
            <a:avLst/>
          </a:prstGeom>
        </p:spPr>
        <p:txBody>
          <a:bodyPr wrap="square">
            <a:spAutoFit/>
          </a:bodyPr>
          <a:lstStyle/>
          <a:p>
            <a:pPr algn="ctr"/>
            <a:r>
              <a:rPr lang="ru-RU" sz="2400" b="1" dirty="0">
                <a:solidFill>
                  <a:srgbClr val="0D7FB2"/>
                </a:solidFill>
              </a:rPr>
              <a:t> </a:t>
            </a:r>
            <a:r>
              <a:rPr lang="ru-RU" sz="2400" dirty="0">
                <a:solidFill>
                  <a:srgbClr val="0D7FB2"/>
                </a:solidFill>
              </a:rPr>
              <a:t>Письмо </a:t>
            </a:r>
            <a:r>
              <a:rPr lang="ru-RU" sz="2400" dirty="0" err="1">
                <a:solidFill>
                  <a:srgbClr val="0D7FB2"/>
                </a:solidFill>
              </a:rPr>
              <a:t>Минпросвещения</a:t>
            </a:r>
            <a:r>
              <a:rPr lang="ru-RU" sz="2400" dirty="0">
                <a:solidFill>
                  <a:srgbClr val="0D7FB2"/>
                </a:solidFill>
              </a:rPr>
              <a:t> России от 29.09.2023 г. № АБ-3935/06 </a:t>
            </a:r>
            <a:endParaRPr lang="ru-RU" sz="2400" b="1" dirty="0">
              <a:solidFill>
                <a:srgbClr val="0D7FB2"/>
              </a:solidFill>
            </a:endParaRPr>
          </a:p>
        </p:txBody>
      </p:sp>
    </p:spTree>
    <p:extLst>
      <p:ext uri="{BB962C8B-B14F-4D97-AF65-F5344CB8AC3E}">
        <p14:creationId xmlns:p14="http://schemas.microsoft.com/office/powerpoint/2010/main" val="3506384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28552" y="3594357"/>
            <a:ext cx="4910548" cy="738664"/>
          </a:xfrm>
          <a:prstGeom prst="rect">
            <a:avLst/>
          </a:prstGeom>
        </p:spPr>
        <p:txBody>
          <a:bodyPr wrap="square">
            <a:spAutoFit/>
          </a:bodyPr>
          <a:lstStyle/>
          <a:p>
            <a:pPr fontAlgn="base">
              <a:spcAft>
                <a:spcPts val="1200"/>
              </a:spcAft>
            </a:pPr>
            <a:r>
              <a:rPr lang="ru-RU" sz="1400" dirty="0" smtClean="0">
                <a:ea typeface="Times New Roman" panose="02020603050405020304" pitchFamily="18" charset="0"/>
              </a:rPr>
              <a:t>ориентация </a:t>
            </a:r>
            <a:r>
              <a:rPr lang="ru-RU" sz="1400" dirty="0">
                <a:ea typeface="Times New Roman" panose="02020603050405020304" pitchFamily="18" charset="0"/>
              </a:rPr>
              <a:t>дополнительных общеразвивающих программ на многоукладность экономики и быта народов и этносов, проживающих на территории Российской </a:t>
            </a:r>
            <a:r>
              <a:rPr lang="ru-RU" sz="1400" dirty="0" smtClean="0">
                <a:ea typeface="Times New Roman" panose="02020603050405020304" pitchFamily="18" charset="0"/>
              </a:rPr>
              <a:t>Федерации</a:t>
            </a:r>
            <a:endParaRPr lang="ru-RU" sz="1400" dirty="0">
              <a:ea typeface="Times New Roman" panose="02020603050405020304" pitchFamily="18" charset="0"/>
            </a:endParaRPr>
          </a:p>
        </p:txBody>
      </p:sp>
      <p:grpSp>
        <p:nvGrpSpPr>
          <p:cNvPr id="8" name="Группа 7">
            <a:extLst>
              <a:ext uri="{FF2B5EF4-FFF2-40B4-BE49-F238E27FC236}">
                <a16:creationId xmlns:a16="http://schemas.microsoft.com/office/drawing/2014/main" xmlns="" id="{2EE2CE1F-9071-4EDC-AF0F-71052AE222B6}"/>
              </a:ext>
            </a:extLst>
          </p:cNvPr>
          <p:cNvGrpSpPr/>
          <p:nvPr/>
        </p:nvGrpSpPr>
        <p:grpSpPr>
          <a:xfrm>
            <a:off x="342636" y="2468182"/>
            <a:ext cx="385916" cy="182528"/>
            <a:chOff x="573483" y="1918029"/>
            <a:chExt cx="1010828" cy="545943"/>
          </a:xfrm>
        </p:grpSpPr>
        <p:sp>
          <p:nvSpPr>
            <p:cNvPr id="9"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0"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1"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pic>
        <p:nvPicPr>
          <p:cNvPr id="25" name="Рисунок 24">
            <a:extLst>
              <a:ext uri="{FF2B5EF4-FFF2-40B4-BE49-F238E27FC236}">
                <a16:creationId xmlns:a16="http://schemas.microsoft.com/office/drawing/2014/main" xmlns="" id="{9785F175-A65C-4D5A-9C5F-70DDD8C727A7}"/>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154236"/>
            <a:ext cx="11745136" cy="684000"/>
            <a:chOff x="0" y="153057"/>
            <a:chExt cx="11745136" cy="684000"/>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5" name="Прямоугольник 4">
            <a:extLst>
              <a:ext uri="{FF2B5EF4-FFF2-40B4-BE49-F238E27FC236}">
                <a16:creationId xmlns:a16="http://schemas.microsoft.com/office/drawing/2014/main" xmlns="" id="{3D361C20-9D1F-41F4-894B-ECABFB5A5274}"/>
              </a:ext>
            </a:extLst>
          </p:cNvPr>
          <p:cNvSpPr/>
          <p:nvPr/>
        </p:nvSpPr>
        <p:spPr>
          <a:xfrm>
            <a:off x="-46946" y="1132060"/>
            <a:ext cx="6009969" cy="1200329"/>
          </a:xfrm>
          <a:prstGeom prst="rect">
            <a:avLst/>
          </a:prstGeom>
        </p:spPr>
        <p:txBody>
          <a:bodyPr wrap="square">
            <a:spAutoFit/>
          </a:bodyPr>
          <a:lstStyle/>
          <a:p>
            <a:pPr algn="ctr"/>
            <a:r>
              <a:rPr lang="ru-RU" b="1" dirty="0">
                <a:solidFill>
                  <a:srgbClr val="0D7FB2"/>
                </a:solidFill>
              </a:rPr>
              <a:t> </a:t>
            </a:r>
            <a:r>
              <a:rPr lang="ru-RU" dirty="0">
                <a:solidFill>
                  <a:srgbClr val="0D7FB2"/>
                </a:solidFill>
              </a:rPr>
              <a:t>Концепция развития </a:t>
            </a:r>
            <a:endParaRPr lang="ru-RU" dirty="0" smtClean="0">
              <a:solidFill>
                <a:srgbClr val="0D7FB2"/>
              </a:solidFill>
            </a:endParaRPr>
          </a:p>
          <a:p>
            <a:pPr algn="ctr"/>
            <a:r>
              <a:rPr lang="ru-RU" dirty="0" smtClean="0">
                <a:solidFill>
                  <a:srgbClr val="0D7FB2"/>
                </a:solidFill>
              </a:rPr>
              <a:t>дополнительного </a:t>
            </a:r>
            <a:r>
              <a:rPr lang="ru-RU" dirty="0">
                <a:solidFill>
                  <a:srgbClr val="0D7FB2"/>
                </a:solidFill>
              </a:rPr>
              <a:t>образования детей до 2030 года, </a:t>
            </a:r>
            <a:endParaRPr lang="ru-RU" dirty="0" smtClean="0">
              <a:solidFill>
                <a:srgbClr val="0D7FB2"/>
              </a:solidFill>
            </a:endParaRPr>
          </a:p>
          <a:p>
            <a:pPr algn="ctr"/>
            <a:r>
              <a:rPr lang="ru-RU" dirty="0" smtClean="0">
                <a:solidFill>
                  <a:srgbClr val="0D7FB2"/>
                </a:solidFill>
              </a:rPr>
              <a:t>утвержденная </a:t>
            </a:r>
            <a:r>
              <a:rPr lang="ru-RU" dirty="0">
                <a:solidFill>
                  <a:srgbClr val="0D7FB2"/>
                </a:solidFill>
              </a:rPr>
              <a:t>распоряжением Правительства РФ от 31 марта 2022 г. </a:t>
            </a:r>
            <a:r>
              <a:rPr lang="ru-RU" dirty="0" smtClean="0">
                <a:solidFill>
                  <a:srgbClr val="0D7FB2"/>
                </a:solidFill>
              </a:rPr>
              <a:t>№ </a:t>
            </a:r>
            <a:r>
              <a:rPr lang="ru-RU" dirty="0">
                <a:solidFill>
                  <a:srgbClr val="0D7FB2"/>
                </a:solidFill>
              </a:rPr>
              <a:t>678-р (в редакции от 15 мая 2023 г.)</a:t>
            </a:r>
          </a:p>
        </p:txBody>
      </p:sp>
      <p:sp>
        <p:nvSpPr>
          <p:cNvPr id="4" name="Прямоугольник 3"/>
          <p:cNvSpPr/>
          <p:nvPr/>
        </p:nvSpPr>
        <p:spPr>
          <a:xfrm>
            <a:off x="773556" y="2395141"/>
            <a:ext cx="5227703" cy="1169551"/>
          </a:xfrm>
          <a:prstGeom prst="rect">
            <a:avLst/>
          </a:prstGeom>
        </p:spPr>
        <p:txBody>
          <a:bodyPr wrap="square">
            <a:spAutoFit/>
          </a:bodyPr>
          <a:lstStyle/>
          <a:p>
            <a:pPr fontAlgn="base">
              <a:spcAft>
                <a:spcPts val="1200"/>
              </a:spcAft>
            </a:pPr>
            <a:r>
              <a:rPr lang="ru-RU" sz="1400" dirty="0">
                <a:ea typeface="Times New Roman" panose="02020603050405020304" pitchFamily="18" charset="0"/>
              </a:rPr>
              <a:t>практико-ориентированность дополнительных общеразвивающих программ, позволяющая проектировать индивидуальный образовательный маршрут ребенка с учетом направлений социально-экономического развития субъектов Российской Федерации </a:t>
            </a:r>
          </a:p>
        </p:txBody>
      </p:sp>
      <p:grpSp>
        <p:nvGrpSpPr>
          <p:cNvPr id="16" name="Группа 15">
            <a:extLst>
              <a:ext uri="{FF2B5EF4-FFF2-40B4-BE49-F238E27FC236}">
                <a16:creationId xmlns:a16="http://schemas.microsoft.com/office/drawing/2014/main" xmlns="" id="{2EE2CE1F-9071-4EDC-AF0F-71052AE222B6}"/>
              </a:ext>
            </a:extLst>
          </p:cNvPr>
          <p:cNvGrpSpPr/>
          <p:nvPr/>
        </p:nvGrpSpPr>
        <p:grpSpPr>
          <a:xfrm>
            <a:off x="342636" y="3688067"/>
            <a:ext cx="385916" cy="182528"/>
            <a:chOff x="573483" y="1918029"/>
            <a:chExt cx="1010828" cy="545943"/>
          </a:xfrm>
        </p:grpSpPr>
        <p:sp>
          <p:nvSpPr>
            <p:cNvPr id="17"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1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6" name="Прямоугольник 5"/>
          <p:cNvSpPr/>
          <p:nvPr/>
        </p:nvSpPr>
        <p:spPr>
          <a:xfrm>
            <a:off x="633304" y="5076613"/>
            <a:ext cx="5101044" cy="400110"/>
          </a:xfrm>
          <a:prstGeom prst="rect">
            <a:avLst/>
          </a:prstGeom>
          <a:solidFill>
            <a:srgbClr val="0D7FB2"/>
          </a:solidFill>
        </p:spPr>
        <p:txBody>
          <a:bodyPr wrap="square" anchor="ctr">
            <a:spAutoFit/>
          </a:bodyPr>
          <a:lstStyle/>
          <a:p>
            <a:pPr algn="ctr">
              <a:spcBef>
                <a:spcPts val="450"/>
              </a:spcBef>
              <a:spcAft>
                <a:spcPts val="1500"/>
              </a:spcAft>
            </a:pPr>
            <a:r>
              <a:rPr lang="ru-RU" sz="2000" b="1" dirty="0">
                <a:solidFill>
                  <a:schemeClr val="bg1"/>
                </a:solidFill>
                <a:ea typeface="Times New Roman" panose="02020603050405020304" pitchFamily="18" charset="0"/>
              </a:rPr>
              <a:t>Почему </a:t>
            </a:r>
            <a:r>
              <a:rPr lang="ru-RU" sz="2000" b="1" dirty="0" smtClean="0">
                <a:solidFill>
                  <a:schemeClr val="bg1"/>
                </a:solidFill>
                <a:ea typeface="Times New Roman" panose="02020603050405020304" pitchFamily="18" charset="0"/>
              </a:rPr>
              <a:t>надо </a:t>
            </a:r>
            <a:r>
              <a:rPr lang="ru-RU" sz="2000" b="1" dirty="0">
                <a:solidFill>
                  <a:schemeClr val="bg1"/>
                </a:solidFill>
                <a:ea typeface="Times New Roman" panose="02020603050405020304" pitchFamily="18" charset="0"/>
              </a:rPr>
              <a:t>обновлять содержание ДОД?</a:t>
            </a:r>
            <a:endParaRPr lang="ru-RU" dirty="0">
              <a:solidFill>
                <a:schemeClr val="bg1"/>
              </a:solidFill>
              <a:effectLst/>
              <a:ea typeface="Times New Roman" panose="02020603050405020304" pitchFamily="18" charset="0"/>
            </a:endParaRPr>
          </a:p>
        </p:txBody>
      </p:sp>
      <p:grpSp>
        <p:nvGrpSpPr>
          <p:cNvPr id="23" name="Группа 22">
            <a:extLst>
              <a:ext uri="{FF2B5EF4-FFF2-40B4-BE49-F238E27FC236}">
                <a16:creationId xmlns:a16="http://schemas.microsoft.com/office/drawing/2014/main" xmlns="" id="{2EE2CE1F-9071-4EDC-AF0F-71052AE222B6}"/>
              </a:ext>
            </a:extLst>
          </p:cNvPr>
          <p:cNvGrpSpPr/>
          <p:nvPr/>
        </p:nvGrpSpPr>
        <p:grpSpPr>
          <a:xfrm>
            <a:off x="6061562" y="1061572"/>
            <a:ext cx="466959" cy="220859"/>
            <a:chOff x="573483" y="1918029"/>
            <a:chExt cx="1010828" cy="545943"/>
          </a:xfrm>
        </p:grpSpPr>
        <p:sp>
          <p:nvSpPr>
            <p:cNvPr id="24"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30" name="Прямоугольник 29">
            <a:extLst>
              <a:ext uri="{FF2B5EF4-FFF2-40B4-BE49-F238E27FC236}">
                <a16:creationId xmlns:a16="http://schemas.microsoft.com/office/drawing/2014/main" xmlns="" id="{3D361C20-9D1F-41F4-894B-ECABFB5A5274}"/>
              </a:ext>
            </a:extLst>
          </p:cNvPr>
          <p:cNvSpPr/>
          <p:nvPr/>
        </p:nvSpPr>
        <p:spPr>
          <a:xfrm>
            <a:off x="6541233" y="6121179"/>
            <a:ext cx="5319452" cy="707886"/>
          </a:xfrm>
          <a:prstGeom prst="rect">
            <a:avLst/>
          </a:prstGeom>
        </p:spPr>
        <p:txBody>
          <a:bodyPr wrap="square">
            <a:spAutoFit/>
          </a:bodyPr>
          <a:lstStyle/>
          <a:p>
            <a:pPr algn="r">
              <a:lnSpc>
                <a:spcPts val="1600"/>
              </a:lnSpc>
            </a:pPr>
            <a:r>
              <a:rPr lang="ru-RU" sz="1500" b="1" i="1" dirty="0">
                <a:solidFill>
                  <a:srgbClr val="0D7FB2"/>
                </a:solidFill>
              </a:rPr>
              <a:t> </a:t>
            </a:r>
            <a:r>
              <a:rPr lang="ru-RU" sz="1500" i="1" dirty="0">
                <a:solidFill>
                  <a:srgbClr val="0D7FB2"/>
                </a:solidFill>
              </a:rPr>
              <a:t>Сергей </a:t>
            </a:r>
            <a:r>
              <a:rPr lang="ru-RU" sz="1500" i="1" dirty="0" err="1" smtClean="0">
                <a:solidFill>
                  <a:srgbClr val="0D7FB2"/>
                </a:solidFill>
              </a:rPr>
              <a:t>Косарецкий</a:t>
            </a:r>
            <a:r>
              <a:rPr lang="ru-RU" sz="1500" i="1" dirty="0">
                <a:solidFill>
                  <a:srgbClr val="0D7FB2"/>
                </a:solidFill>
              </a:rPr>
              <a:t>, </a:t>
            </a:r>
            <a:endParaRPr lang="ru-RU" sz="1500" i="1" dirty="0" smtClean="0">
              <a:solidFill>
                <a:srgbClr val="0D7FB2"/>
              </a:solidFill>
            </a:endParaRPr>
          </a:p>
          <a:p>
            <a:pPr algn="r">
              <a:lnSpc>
                <a:spcPts val="1600"/>
              </a:lnSpc>
            </a:pPr>
            <a:r>
              <a:rPr lang="ru-RU" sz="1500" i="1" dirty="0" smtClean="0">
                <a:solidFill>
                  <a:srgbClr val="0D7FB2"/>
                </a:solidFill>
              </a:rPr>
              <a:t>директор </a:t>
            </a:r>
            <a:r>
              <a:rPr lang="ru-RU" sz="1500" i="1" dirty="0">
                <a:solidFill>
                  <a:srgbClr val="0D7FB2"/>
                </a:solidFill>
              </a:rPr>
              <a:t>Центра общего и дополнительного образования </a:t>
            </a:r>
            <a:endParaRPr lang="ru-RU" sz="1500" i="1" dirty="0" smtClean="0">
              <a:solidFill>
                <a:srgbClr val="0D7FB2"/>
              </a:solidFill>
            </a:endParaRPr>
          </a:p>
          <a:p>
            <a:pPr algn="r">
              <a:lnSpc>
                <a:spcPts val="1600"/>
              </a:lnSpc>
            </a:pPr>
            <a:r>
              <a:rPr lang="ru-RU" sz="1500" i="1" dirty="0" smtClean="0">
                <a:solidFill>
                  <a:srgbClr val="0D7FB2"/>
                </a:solidFill>
              </a:rPr>
              <a:t>имени </a:t>
            </a:r>
            <a:r>
              <a:rPr lang="ru-RU" sz="1500" i="1" dirty="0">
                <a:solidFill>
                  <a:srgbClr val="0D7FB2"/>
                </a:solidFill>
              </a:rPr>
              <a:t>А.А. </a:t>
            </a:r>
            <a:r>
              <a:rPr lang="ru-RU" sz="1500" i="1" dirty="0" err="1" smtClean="0">
                <a:solidFill>
                  <a:srgbClr val="0D7FB2"/>
                </a:solidFill>
              </a:rPr>
              <a:t>Пинского</a:t>
            </a:r>
            <a:r>
              <a:rPr lang="ru-RU" sz="1500" i="1" dirty="0" smtClean="0">
                <a:solidFill>
                  <a:srgbClr val="0D7FB2"/>
                </a:solidFill>
              </a:rPr>
              <a:t> НИУ </a:t>
            </a:r>
            <a:r>
              <a:rPr lang="ru-RU" sz="1500" i="1" dirty="0">
                <a:solidFill>
                  <a:srgbClr val="0D7FB2"/>
                </a:solidFill>
              </a:rPr>
              <a:t>ВШЭ</a:t>
            </a:r>
          </a:p>
        </p:txBody>
      </p:sp>
      <p:sp>
        <p:nvSpPr>
          <p:cNvPr id="31" name="Прямоугольник 30"/>
          <p:cNvSpPr/>
          <p:nvPr/>
        </p:nvSpPr>
        <p:spPr>
          <a:xfrm>
            <a:off x="6524132" y="1036507"/>
            <a:ext cx="5307071" cy="2400657"/>
          </a:xfrm>
          <a:prstGeom prst="rect">
            <a:avLst/>
          </a:prstGeom>
        </p:spPr>
        <p:txBody>
          <a:bodyPr wrap="square">
            <a:spAutoFit/>
          </a:bodyPr>
          <a:lstStyle/>
          <a:p>
            <a:r>
              <a:rPr lang="ru-RU" sz="1500" dirty="0" smtClean="0"/>
              <a:t>«</a:t>
            </a:r>
            <a:r>
              <a:rPr lang="ru-RU" sz="1500" dirty="0"/>
              <a:t>Мы видим рост числа детей, которые включаются сегодня в трудовую, профессиональную, предпринимательскую деятельность, которые стремятся реализовать свои умения и навыки </a:t>
            </a:r>
            <a:r>
              <a:rPr lang="ru-RU" sz="1500" b="1" dirty="0">
                <a:solidFill>
                  <a:srgbClr val="0D7FB2"/>
                </a:solidFill>
              </a:rPr>
              <a:t>для заработка</a:t>
            </a:r>
            <a:r>
              <a:rPr lang="ru-RU" sz="1500" dirty="0"/>
              <a:t>, для самореализации, потому что работа – это особый вид самореализации. Их не так уж и много, но </a:t>
            </a:r>
            <a:r>
              <a:rPr lang="ru-RU" sz="1500" b="1" dirty="0">
                <a:solidFill>
                  <a:srgbClr val="0D7FB2"/>
                </a:solidFill>
              </a:rPr>
              <a:t>их число растёт</a:t>
            </a:r>
            <a:r>
              <a:rPr lang="ru-RU" sz="1500" b="1" dirty="0"/>
              <a:t>.</a:t>
            </a:r>
            <a:r>
              <a:rPr lang="ru-RU" sz="1500" dirty="0"/>
              <a:t> И мы видим </a:t>
            </a:r>
            <a:r>
              <a:rPr lang="ru-RU" sz="1500" b="1" dirty="0">
                <a:solidFill>
                  <a:srgbClr val="0D7FB2"/>
                </a:solidFill>
              </a:rPr>
              <a:t>заинтересованность</a:t>
            </a:r>
            <a:r>
              <a:rPr lang="ru-RU" sz="1500" dirty="0"/>
              <a:t> в том, чтобы </a:t>
            </a:r>
            <a:r>
              <a:rPr lang="ru-RU" sz="1500" b="1" dirty="0">
                <a:solidFill>
                  <a:srgbClr val="0D7FB2"/>
                </a:solidFill>
              </a:rPr>
              <a:t>приобретать знания</a:t>
            </a:r>
            <a:r>
              <a:rPr lang="ru-RU" sz="1500" b="1" dirty="0"/>
              <a:t>,</a:t>
            </a:r>
            <a:r>
              <a:rPr lang="ru-RU" sz="1500" dirty="0"/>
              <a:t> умения, навыки в школе и </a:t>
            </a:r>
            <a:r>
              <a:rPr lang="ru-RU" sz="1500" b="1" dirty="0">
                <a:solidFill>
                  <a:srgbClr val="0D7FB2"/>
                </a:solidFill>
              </a:rPr>
              <a:t>преимущественно в дополнительном образовании</a:t>
            </a:r>
            <a:r>
              <a:rPr lang="ru-RU" sz="1500" dirty="0"/>
              <a:t> для того, чтобы использовать их </a:t>
            </a:r>
            <a:r>
              <a:rPr lang="ru-RU" sz="1500" b="1" dirty="0">
                <a:solidFill>
                  <a:srgbClr val="0D7FB2"/>
                </a:solidFill>
              </a:rPr>
              <a:t>для своего успеха в трудовой и профессиональной деятельности</a:t>
            </a:r>
            <a:r>
              <a:rPr lang="ru-RU" sz="1500" b="1" dirty="0"/>
              <a:t>.</a:t>
            </a:r>
            <a:r>
              <a:rPr lang="ru-RU" sz="1500" dirty="0"/>
              <a:t>» </a:t>
            </a:r>
          </a:p>
        </p:txBody>
      </p:sp>
      <p:grpSp>
        <p:nvGrpSpPr>
          <p:cNvPr id="35" name="Группа 34">
            <a:extLst>
              <a:ext uri="{FF2B5EF4-FFF2-40B4-BE49-F238E27FC236}">
                <a16:creationId xmlns:a16="http://schemas.microsoft.com/office/drawing/2014/main" xmlns="" id="{2EE2CE1F-9071-4EDC-AF0F-71052AE222B6}"/>
              </a:ext>
            </a:extLst>
          </p:cNvPr>
          <p:cNvGrpSpPr/>
          <p:nvPr/>
        </p:nvGrpSpPr>
        <p:grpSpPr>
          <a:xfrm>
            <a:off x="6078663" y="3661048"/>
            <a:ext cx="466959" cy="220859"/>
            <a:chOff x="573483" y="1918029"/>
            <a:chExt cx="1010828" cy="545943"/>
          </a:xfrm>
        </p:grpSpPr>
        <p:sp>
          <p:nvSpPr>
            <p:cNvPr id="36"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7"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8"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39" name="Прямоугольник 38"/>
          <p:cNvSpPr/>
          <p:nvPr/>
        </p:nvSpPr>
        <p:spPr>
          <a:xfrm>
            <a:off x="6541233" y="3594357"/>
            <a:ext cx="5538489" cy="2631490"/>
          </a:xfrm>
          <a:prstGeom prst="rect">
            <a:avLst/>
          </a:prstGeom>
        </p:spPr>
        <p:txBody>
          <a:bodyPr wrap="square">
            <a:spAutoFit/>
          </a:bodyPr>
          <a:lstStyle/>
          <a:p>
            <a:r>
              <a:rPr lang="ru-RU" sz="1500" dirty="0" smtClean="0"/>
              <a:t>«... </a:t>
            </a:r>
            <a:r>
              <a:rPr lang="ru-RU" sz="1500" dirty="0"/>
              <a:t>что </a:t>
            </a:r>
            <a:r>
              <a:rPr lang="ru-RU" sz="1500" b="1" dirty="0">
                <a:solidFill>
                  <a:srgbClr val="0D7FB2"/>
                </a:solidFill>
              </a:rPr>
              <a:t>роль дополнительного образования</a:t>
            </a:r>
            <a:r>
              <a:rPr lang="ru-RU" sz="1500" dirty="0">
                <a:solidFill>
                  <a:srgbClr val="0D7FB2"/>
                </a:solidFill>
              </a:rPr>
              <a:t> </a:t>
            </a:r>
            <a:r>
              <a:rPr lang="ru-RU" sz="1500" dirty="0"/>
              <a:t>очень высока, потому что именно в этой сфере мы находим много </a:t>
            </a:r>
            <a:r>
              <a:rPr lang="ru-RU" sz="1500" b="1" dirty="0">
                <a:solidFill>
                  <a:srgbClr val="0D7FB2"/>
                </a:solidFill>
              </a:rPr>
              <a:t>конкретных специальных навыков</a:t>
            </a:r>
            <a:r>
              <a:rPr lang="ru-RU" sz="1500" dirty="0"/>
              <a:t>, которые могут уже сейчас приносить ребёнку доход и помогать ему </a:t>
            </a:r>
            <a:r>
              <a:rPr lang="ru-RU" sz="1500" dirty="0" err="1"/>
              <a:t>самоутверждаться</a:t>
            </a:r>
            <a:r>
              <a:rPr lang="ru-RU" sz="1500" dirty="0"/>
              <a:t> – парикмахерское дело, вождение автомобиля, программирование, создание блогов, фотографирование, видеосъёмка. Но, кроме того, дополнительное образование по ряду исследований, пока ещё немногочисленных, формирует так называемые </a:t>
            </a:r>
            <a:r>
              <a:rPr lang="ru-RU" sz="1500" b="1" dirty="0">
                <a:solidFill>
                  <a:srgbClr val="0D7FB2"/>
                </a:solidFill>
              </a:rPr>
              <a:t>универсальные компетенции</a:t>
            </a:r>
            <a:r>
              <a:rPr lang="ru-RU" sz="1500" dirty="0"/>
              <a:t>, которые важны вне зависимости от той предметной специализации, в которой человек </a:t>
            </a:r>
            <a:r>
              <a:rPr lang="ru-RU" sz="1500" dirty="0" smtClean="0"/>
              <a:t>трудится…» </a:t>
            </a:r>
            <a:endParaRPr lang="ru-RU" sz="1500" dirty="0"/>
          </a:p>
        </p:txBody>
      </p:sp>
    </p:spTree>
    <p:extLst>
      <p:ext uri="{BB962C8B-B14F-4D97-AF65-F5344CB8AC3E}">
        <p14:creationId xmlns:p14="http://schemas.microsoft.com/office/powerpoint/2010/main" val="27014047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Рисунок 24">
            <a:extLst>
              <a:ext uri="{FF2B5EF4-FFF2-40B4-BE49-F238E27FC236}">
                <a16:creationId xmlns:a16="http://schemas.microsoft.com/office/drawing/2014/main" xmlns="" id="{9785F175-A65C-4D5A-9C5F-70DDD8C727A7}"/>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154236"/>
            <a:ext cx="11745136" cy="684000"/>
            <a:chOff x="0" y="153057"/>
            <a:chExt cx="11745136" cy="684000"/>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34" name="Прямоугольник 33">
            <a:extLst>
              <a:ext uri="{FF2B5EF4-FFF2-40B4-BE49-F238E27FC236}">
                <a16:creationId xmlns:a16="http://schemas.microsoft.com/office/drawing/2014/main" xmlns="" id="{D7F9E138-9497-4332-990C-89AD80AD167D}"/>
              </a:ext>
            </a:extLst>
          </p:cNvPr>
          <p:cNvSpPr/>
          <p:nvPr/>
        </p:nvSpPr>
        <p:spPr>
          <a:xfrm>
            <a:off x="400047" y="628152"/>
            <a:ext cx="9324000" cy="369332"/>
          </a:xfrm>
          <a:prstGeom prst="rect">
            <a:avLst/>
          </a:prstGeom>
          <a:solidFill>
            <a:srgbClr val="0D7FB2"/>
          </a:solidFill>
        </p:spPr>
        <p:txBody>
          <a:bodyPr wrap="square">
            <a:spAutoFit/>
          </a:bodyPr>
          <a:lstStyle/>
          <a:p>
            <a:r>
              <a:rPr lang="ru-RU" b="1" dirty="0" smtClean="0">
                <a:solidFill>
                  <a:schemeClr val="bg1"/>
                </a:solidFill>
                <a:ea typeface="Calibri" panose="020F0502020204030204" pitchFamily="34" charset="0"/>
                <a:cs typeface="Times New Roman" panose="02020603050405020304" pitchFamily="18" charset="0"/>
              </a:rPr>
              <a:t>Дополнительные общеразвивающие программы </a:t>
            </a:r>
            <a:r>
              <a:rPr lang="ru-RU" b="1" dirty="0">
                <a:solidFill>
                  <a:schemeClr val="bg1"/>
                </a:solidFill>
                <a:ea typeface="Calibri" panose="020F0502020204030204" pitchFamily="34" charset="0"/>
                <a:cs typeface="Times New Roman" panose="02020603050405020304" pitchFamily="18" charset="0"/>
              </a:rPr>
              <a:t>технической направленности</a:t>
            </a:r>
          </a:p>
        </p:txBody>
      </p:sp>
      <p:sp>
        <p:nvSpPr>
          <p:cNvPr id="4" name="Прямоугольник 3"/>
          <p:cNvSpPr/>
          <p:nvPr/>
        </p:nvSpPr>
        <p:spPr>
          <a:xfrm>
            <a:off x="943209" y="1945146"/>
            <a:ext cx="4495564" cy="3939540"/>
          </a:xfrm>
          <a:prstGeom prst="rect">
            <a:avLst/>
          </a:prstGeom>
        </p:spPr>
        <p:txBody>
          <a:bodyPr wrap="square">
            <a:spAutoFit/>
          </a:bodyPr>
          <a:lstStyle/>
          <a:p>
            <a:pPr fontAlgn="base">
              <a:spcAft>
                <a:spcPts val="1200"/>
              </a:spcAft>
            </a:pPr>
            <a:r>
              <a:rPr lang="ru-RU" sz="1600" dirty="0">
                <a:ea typeface="Times New Roman" panose="02020603050405020304" pitchFamily="18" charset="0"/>
              </a:rPr>
              <a:t>создать условия для вовлечения детей в создание искусственно-технических и виртуальных объектов, построенных по законам природы, в приобретение навыков в области обработки материалов, электротехники и электроники, системной инженерии, 3D-прототипирования, </a:t>
            </a:r>
            <a:r>
              <a:rPr lang="ru-RU" sz="1600" dirty="0" err="1">
                <a:ea typeface="Times New Roman" panose="02020603050405020304" pitchFamily="18" charset="0"/>
              </a:rPr>
              <a:t>цифровизации</a:t>
            </a:r>
            <a:r>
              <a:rPr lang="ru-RU" sz="1600" dirty="0">
                <a:ea typeface="Times New Roman" panose="02020603050405020304" pitchFamily="18" charset="0"/>
              </a:rPr>
              <a:t>, работы с большими данными, освоения языков программирования, машинного обучения, автоматизации и робототехники, технологического предпринимательства </a:t>
            </a:r>
          </a:p>
          <a:p>
            <a:pPr fontAlgn="base">
              <a:spcAft>
                <a:spcPts val="1200"/>
              </a:spcAft>
            </a:pPr>
            <a:r>
              <a:rPr lang="ru-RU" sz="1600" dirty="0">
                <a:ea typeface="Times New Roman" panose="02020603050405020304" pitchFamily="18" charset="0"/>
              </a:rPr>
              <a:t>содействовать формированию у обучающихся современных знаний, умений и навыков в области технических наук, технологической грамотности и инженерного мышления</a:t>
            </a:r>
          </a:p>
        </p:txBody>
      </p:sp>
      <p:grpSp>
        <p:nvGrpSpPr>
          <p:cNvPr id="23" name="Группа 22">
            <a:extLst>
              <a:ext uri="{FF2B5EF4-FFF2-40B4-BE49-F238E27FC236}">
                <a16:creationId xmlns:a16="http://schemas.microsoft.com/office/drawing/2014/main" xmlns="" id="{2EE2CE1F-9071-4EDC-AF0F-71052AE222B6}"/>
              </a:ext>
            </a:extLst>
          </p:cNvPr>
          <p:cNvGrpSpPr/>
          <p:nvPr/>
        </p:nvGrpSpPr>
        <p:grpSpPr>
          <a:xfrm>
            <a:off x="400047" y="2070805"/>
            <a:ext cx="466959" cy="220859"/>
            <a:chOff x="573483" y="1918029"/>
            <a:chExt cx="1010828" cy="545943"/>
          </a:xfrm>
        </p:grpSpPr>
        <p:sp>
          <p:nvSpPr>
            <p:cNvPr id="24"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grpSp>
        <p:nvGrpSpPr>
          <p:cNvPr id="37" name="Группа 36">
            <a:extLst>
              <a:ext uri="{FF2B5EF4-FFF2-40B4-BE49-F238E27FC236}">
                <a16:creationId xmlns:a16="http://schemas.microsoft.com/office/drawing/2014/main" xmlns="" id="{2EE2CE1F-9071-4EDC-AF0F-71052AE222B6}"/>
              </a:ext>
            </a:extLst>
          </p:cNvPr>
          <p:cNvGrpSpPr/>
          <p:nvPr/>
        </p:nvGrpSpPr>
        <p:grpSpPr>
          <a:xfrm>
            <a:off x="405980" y="4871155"/>
            <a:ext cx="466959" cy="220859"/>
            <a:chOff x="573483" y="1918029"/>
            <a:chExt cx="1010828" cy="545943"/>
          </a:xfrm>
        </p:grpSpPr>
        <p:sp>
          <p:nvSpPr>
            <p:cNvPr id="38"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9"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0"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2" name="Прямоугольник 1"/>
          <p:cNvSpPr/>
          <p:nvPr/>
        </p:nvSpPr>
        <p:spPr>
          <a:xfrm>
            <a:off x="5791792" y="2003968"/>
            <a:ext cx="6346754" cy="4622804"/>
          </a:xfrm>
          <a:prstGeom prst="rect">
            <a:avLst/>
          </a:prstGeom>
        </p:spPr>
        <p:txBody>
          <a:bodyPr wrap="square">
            <a:spAutoFit/>
          </a:bodyPr>
          <a:lstStyle/>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Большие </a:t>
            </a:r>
            <a:r>
              <a:rPr lang="ru-RU" sz="1600" dirty="0">
                <a:ea typeface="Times New Roman" panose="02020603050405020304" pitchFamily="18" charset="0"/>
              </a:rPr>
              <a:t>данные, искусственный интеллект и машинное обучение </a:t>
            </a:r>
          </a:p>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Технологии </a:t>
            </a:r>
            <a:r>
              <a:rPr lang="ru-RU" sz="1600" dirty="0">
                <a:ea typeface="Times New Roman" panose="02020603050405020304" pitchFamily="18" charset="0"/>
              </a:rPr>
              <a:t>создания интеллектуальных систем управления и «умных» инфраструктур</a:t>
            </a:r>
          </a:p>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Технологии </a:t>
            </a:r>
            <a:r>
              <a:rPr lang="ru-RU" sz="1600" dirty="0">
                <a:ea typeface="Times New Roman" panose="02020603050405020304" pitchFamily="18" charset="0"/>
              </a:rPr>
              <a:t>межмашинного взаимодействия и «интернета вещей» </a:t>
            </a:r>
          </a:p>
          <a:p>
            <a:pPr marL="342900" indent="-342900">
              <a:lnSpc>
                <a:spcPct val="115000"/>
              </a:lnSpc>
              <a:spcAft>
                <a:spcPts val="0"/>
              </a:spcAft>
              <a:buClr>
                <a:srgbClr val="0D7FB2"/>
              </a:buClr>
              <a:buFont typeface="+mj-lt"/>
              <a:buAutoNum type="arabicPeriod"/>
            </a:pPr>
            <a:r>
              <a:rPr lang="ru-RU" sz="1600" dirty="0" err="1" smtClean="0">
                <a:ea typeface="Times New Roman" panose="02020603050405020304" pitchFamily="18" charset="0"/>
              </a:rPr>
              <a:t>Кибербезопасность</a:t>
            </a:r>
            <a:r>
              <a:rPr lang="ru-RU" sz="1600" dirty="0" smtClean="0">
                <a:ea typeface="Times New Roman" panose="02020603050405020304" pitchFamily="18" charset="0"/>
              </a:rPr>
              <a:t> </a:t>
            </a:r>
            <a:endParaRPr lang="ru-RU" sz="1600" dirty="0">
              <a:ea typeface="Times New Roman" panose="02020603050405020304" pitchFamily="18" charset="0"/>
            </a:endParaRPr>
          </a:p>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Технологии </a:t>
            </a:r>
            <a:r>
              <a:rPr lang="ru-RU" sz="1600" dirty="0">
                <a:ea typeface="Times New Roman" panose="02020603050405020304" pitchFamily="18" charset="0"/>
              </a:rPr>
              <a:t>виртуальной, дополненной и смешанной реальности </a:t>
            </a:r>
          </a:p>
          <a:p>
            <a:pPr marL="342900" indent="-342900">
              <a:lnSpc>
                <a:spcPct val="115000"/>
              </a:lnSpc>
              <a:spcAft>
                <a:spcPts val="0"/>
              </a:spcAft>
              <a:buClr>
                <a:srgbClr val="0D7FB2"/>
              </a:buClr>
              <a:buFont typeface="+mj-lt"/>
              <a:buAutoNum type="arabicPeriod"/>
            </a:pPr>
            <a:r>
              <a:rPr lang="ru-RU" sz="1600" dirty="0" err="1" smtClean="0">
                <a:ea typeface="Times New Roman" panose="02020603050405020304" pitchFamily="18" charset="0"/>
              </a:rPr>
              <a:t>Медиатехнологии</a:t>
            </a:r>
            <a:r>
              <a:rPr lang="ru-RU" sz="1600" dirty="0" smtClean="0">
                <a:ea typeface="Times New Roman" panose="02020603050405020304" pitchFamily="18" charset="0"/>
              </a:rPr>
              <a:t> </a:t>
            </a:r>
            <a:endParaRPr lang="ru-RU" sz="1600" dirty="0">
              <a:ea typeface="Times New Roman" panose="02020603050405020304" pitchFamily="18" charset="0"/>
            </a:endParaRPr>
          </a:p>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Аэрокосмические </a:t>
            </a:r>
            <a:r>
              <a:rPr lang="ru-RU" sz="1600" dirty="0">
                <a:ea typeface="Times New Roman" panose="02020603050405020304" pitchFamily="18" charset="0"/>
              </a:rPr>
              <a:t>технологии </a:t>
            </a:r>
          </a:p>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Аддитивные </a:t>
            </a:r>
            <a:r>
              <a:rPr lang="ru-RU" sz="1600" dirty="0">
                <a:ea typeface="Times New Roman" panose="02020603050405020304" pitchFamily="18" charset="0"/>
              </a:rPr>
              <a:t>и гибридные технологии </a:t>
            </a:r>
          </a:p>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Интеллектуальные </a:t>
            </a:r>
            <a:r>
              <a:rPr lang="ru-RU" sz="1600" dirty="0">
                <a:ea typeface="Times New Roman" panose="02020603050405020304" pitchFamily="18" charset="0"/>
              </a:rPr>
              <a:t>производственные технологии и робототехника </a:t>
            </a:r>
          </a:p>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Транспортные </a:t>
            </a:r>
            <a:r>
              <a:rPr lang="ru-RU" sz="1600" dirty="0">
                <a:ea typeface="Times New Roman" panose="02020603050405020304" pitchFamily="18" charset="0"/>
              </a:rPr>
              <a:t>системы </a:t>
            </a:r>
          </a:p>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Новая </a:t>
            </a:r>
            <a:r>
              <a:rPr lang="ru-RU" sz="1600" dirty="0">
                <a:ea typeface="Times New Roman" panose="02020603050405020304" pitchFamily="18" charset="0"/>
              </a:rPr>
              <a:t>энергетика </a:t>
            </a:r>
          </a:p>
          <a:p>
            <a:pPr marL="342900" indent="-342900">
              <a:lnSpc>
                <a:spcPct val="115000"/>
              </a:lnSpc>
              <a:spcAft>
                <a:spcPts val="0"/>
              </a:spcAft>
              <a:buClr>
                <a:srgbClr val="0D7FB2"/>
              </a:buClr>
              <a:buFont typeface="+mj-lt"/>
              <a:buAutoNum type="arabicPeriod"/>
            </a:pPr>
            <a:r>
              <a:rPr lang="ru-RU" sz="1600" dirty="0" err="1" smtClean="0">
                <a:ea typeface="Times New Roman" panose="02020603050405020304" pitchFamily="18" charset="0"/>
              </a:rPr>
              <a:t>Нанотехнологии</a:t>
            </a:r>
            <a:r>
              <a:rPr lang="ru-RU" sz="1600" dirty="0" smtClean="0">
                <a:ea typeface="Times New Roman" panose="02020603050405020304" pitchFamily="18" charset="0"/>
              </a:rPr>
              <a:t> </a:t>
            </a:r>
            <a:r>
              <a:rPr lang="ru-RU" sz="1600" dirty="0">
                <a:ea typeface="Times New Roman" panose="02020603050405020304" pitchFamily="18" charset="0"/>
              </a:rPr>
              <a:t>и новые материалы </a:t>
            </a:r>
          </a:p>
          <a:p>
            <a:pPr marL="342900" indent="-342900">
              <a:lnSpc>
                <a:spcPct val="115000"/>
              </a:lnSpc>
              <a:spcAft>
                <a:spcPts val="0"/>
              </a:spcAft>
              <a:buClr>
                <a:srgbClr val="0D7FB2"/>
              </a:buClr>
              <a:buFont typeface="+mj-lt"/>
              <a:buAutoNum type="arabicPeriod"/>
            </a:pPr>
            <a:r>
              <a:rPr lang="ru-RU" sz="1600" dirty="0" err="1" smtClean="0">
                <a:ea typeface="Times New Roman" panose="02020603050405020304" pitchFamily="18" charset="0"/>
              </a:rPr>
              <a:t>Фотоника</a:t>
            </a:r>
            <a:r>
              <a:rPr lang="ru-RU" sz="1600" dirty="0" smtClean="0">
                <a:ea typeface="Times New Roman" panose="02020603050405020304" pitchFamily="18" charset="0"/>
              </a:rPr>
              <a:t> </a:t>
            </a:r>
            <a:r>
              <a:rPr lang="ru-RU" sz="1600" dirty="0">
                <a:ea typeface="Times New Roman" panose="02020603050405020304" pitchFamily="18" charset="0"/>
              </a:rPr>
              <a:t>и оптические технологии </a:t>
            </a:r>
          </a:p>
          <a:p>
            <a:pPr marL="342900" indent="-342900">
              <a:lnSpc>
                <a:spcPct val="115000"/>
              </a:lnSpc>
              <a:spcAft>
                <a:spcPts val="0"/>
              </a:spcAft>
              <a:buClr>
                <a:srgbClr val="0D7FB2"/>
              </a:buClr>
              <a:buFont typeface="+mj-lt"/>
              <a:buAutoNum type="arabicPeriod"/>
            </a:pPr>
            <a:r>
              <a:rPr lang="ru-RU" sz="1600" dirty="0" smtClean="0">
                <a:ea typeface="Times New Roman" panose="02020603050405020304" pitchFamily="18" charset="0"/>
              </a:rPr>
              <a:t>Квантовые </a:t>
            </a:r>
            <a:r>
              <a:rPr lang="ru-RU" sz="1600" dirty="0">
                <a:ea typeface="Times New Roman" panose="02020603050405020304" pitchFamily="18" charset="0"/>
              </a:rPr>
              <a:t>технологии </a:t>
            </a:r>
          </a:p>
        </p:txBody>
      </p:sp>
      <p:sp>
        <p:nvSpPr>
          <p:cNvPr id="5" name="Прямоугольник 4"/>
          <p:cNvSpPr/>
          <p:nvPr/>
        </p:nvSpPr>
        <p:spPr>
          <a:xfrm>
            <a:off x="943209" y="1466302"/>
            <a:ext cx="898003"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Задачи</a:t>
            </a:r>
            <a:endParaRPr lang="ru-RU" dirty="0">
              <a:solidFill>
                <a:srgbClr val="0D7FB2"/>
              </a:solidFill>
            </a:endParaRPr>
          </a:p>
        </p:txBody>
      </p:sp>
      <p:sp>
        <p:nvSpPr>
          <p:cNvPr id="6" name="Прямоугольник 5"/>
          <p:cNvSpPr/>
          <p:nvPr/>
        </p:nvSpPr>
        <p:spPr>
          <a:xfrm>
            <a:off x="6096000" y="1466253"/>
            <a:ext cx="3031279"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Приоритетные направления</a:t>
            </a:r>
          </a:p>
        </p:txBody>
      </p:sp>
    </p:spTree>
    <p:extLst>
      <p:ext uri="{BB962C8B-B14F-4D97-AF65-F5344CB8AC3E}">
        <p14:creationId xmlns:p14="http://schemas.microsoft.com/office/powerpoint/2010/main" val="4663606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Рисунок 24">
            <a:extLst>
              <a:ext uri="{FF2B5EF4-FFF2-40B4-BE49-F238E27FC236}">
                <a16:creationId xmlns:a16="http://schemas.microsoft.com/office/drawing/2014/main" xmlns="" id="{9785F175-A65C-4D5A-9C5F-70DDD8C727A7}"/>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154236"/>
            <a:ext cx="11745136" cy="684000"/>
            <a:chOff x="0" y="153057"/>
            <a:chExt cx="11745136" cy="684000"/>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4" name="Прямоугольник 3"/>
          <p:cNvSpPr/>
          <p:nvPr/>
        </p:nvSpPr>
        <p:spPr>
          <a:xfrm>
            <a:off x="874475" y="1639199"/>
            <a:ext cx="4129257" cy="4185761"/>
          </a:xfrm>
          <a:prstGeom prst="rect">
            <a:avLst/>
          </a:prstGeom>
        </p:spPr>
        <p:txBody>
          <a:bodyPr wrap="square">
            <a:spAutoFit/>
          </a:bodyPr>
          <a:lstStyle/>
          <a:p>
            <a:pPr fontAlgn="base">
              <a:spcAft>
                <a:spcPts val="1200"/>
              </a:spcAft>
            </a:pPr>
            <a:r>
              <a:rPr lang="ru-RU" sz="1600" dirty="0">
                <a:ea typeface="Times New Roman" panose="02020603050405020304" pitchFamily="18" charset="0"/>
              </a:rPr>
              <a:t>необходимо создать условия для вовлечения детей в научную работу, в деятельность, связанную с полевыми (экспедиционными) исследованиями, наблюдением, описанием, моделированием и конструированием различных явлений окружающего мира, обеспечить междисциплинарный подход в части интеграции с различными областями знаний (генетика, биомедицина, биотехнологии и биоинженерия, природопользование, </a:t>
            </a:r>
            <a:r>
              <a:rPr lang="ru-RU" sz="1600" dirty="0" err="1">
                <a:ea typeface="Times New Roman" panose="02020603050405020304" pitchFamily="18" charset="0"/>
              </a:rPr>
              <a:t>биоинформатика</a:t>
            </a:r>
            <a:r>
              <a:rPr lang="ru-RU" sz="1600" dirty="0">
                <a:ea typeface="Times New Roman" panose="02020603050405020304" pitchFamily="18" charset="0"/>
              </a:rPr>
              <a:t>, экология и </a:t>
            </a:r>
            <a:r>
              <a:rPr lang="ru-RU" sz="1600" dirty="0" smtClean="0">
                <a:ea typeface="Times New Roman" panose="02020603050405020304" pitchFamily="18" charset="0"/>
              </a:rPr>
              <a:t>другие)</a:t>
            </a:r>
          </a:p>
          <a:p>
            <a:pPr fontAlgn="base">
              <a:spcAft>
                <a:spcPts val="1200"/>
              </a:spcAft>
            </a:pPr>
            <a:r>
              <a:rPr lang="ru-RU" sz="1600" dirty="0" smtClean="0">
                <a:ea typeface="Times New Roman" panose="02020603050405020304" pitchFamily="18" charset="0"/>
              </a:rPr>
              <a:t>содействовать </a:t>
            </a:r>
            <a:r>
              <a:rPr lang="ru-RU" sz="1600" dirty="0">
                <a:ea typeface="Times New Roman" panose="02020603050405020304" pitchFamily="18" charset="0"/>
              </a:rPr>
              <a:t>формированию у обучающихся навыков, связанных с безопасным пребыванием в условиях природной и городской среды</a:t>
            </a:r>
          </a:p>
        </p:txBody>
      </p:sp>
      <p:grpSp>
        <p:nvGrpSpPr>
          <p:cNvPr id="23" name="Группа 22">
            <a:extLst>
              <a:ext uri="{FF2B5EF4-FFF2-40B4-BE49-F238E27FC236}">
                <a16:creationId xmlns:a16="http://schemas.microsoft.com/office/drawing/2014/main" xmlns="" id="{2EE2CE1F-9071-4EDC-AF0F-71052AE222B6}"/>
              </a:ext>
            </a:extLst>
          </p:cNvPr>
          <p:cNvGrpSpPr/>
          <p:nvPr/>
        </p:nvGrpSpPr>
        <p:grpSpPr>
          <a:xfrm>
            <a:off x="331313" y="1764858"/>
            <a:ext cx="466959" cy="220859"/>
            <a:chOff x="573483" y="1918029"/>
            <a:chExt cx="1010828" cy="545943"/>
          </a:xfrm>
        </p:grpSpPr>
        <p:sp>
          <p:nvSpPr>
            <p:cNvPr id="24"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grpSp>
        <p:nvGrpSpPr>
          <p:cNvPr id="37" name="Группа 36">
            <a:extLst>
              <a:ext uri="{FF2B5EF4-FFF2-40B4-BE49-F238E27FC236}">
                <a16:creationId xmlns:a16="http://schemas.microsoft.com/office/drawing/2014/main" xmlns="" id="{2EE2CE1F-9071-4EDC-AF0F-71052AE222B6}"/>
              </a:ext>
            </a:extLst>
          </p:cNvPr>
          <p:cNvGrpSpPr/>
          <p:nvPr/>
        </p:nvGrpSpPr>
        <p:grpSpPr>
          <a:xfrm>
            <a:off x="337246" y="4812858"/>
            <a:ext cx="466959" cy="220859"/>
            <a:chOff x="573483" y="1918029"/>
            <a:chExt cx="1010828" cy="545943"/>
          </a:xfrm>
        </p:grpSpPr>
        <p:sp>
          <p:nvSpPr>
            <p:cNvPr id="38"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9"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0"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2" name="Прямоугольник 1"/>
          <p:cNvSpPr/>
          <p:nvPr/>
        </p:nvSpPr>
        <p:spPr>
          <a:xfrm>
            <a:off x="5615176" y="1387487"/>
            <a:ext cx="6451613" cy="5478423"/>
          </a:xfrm>
          <a:prstGeom prst="rect">
            <a:avLst/>
          </a:prstGeom>
        </p:spPr>
        <p:txBody>
          <a:bodyPr wrap="square">
            <a:spAutoFit/>
          </a:bodyPr>
          <a:lstStyle/>
          <a:p>
            <a:pPr marL="342900" indent="-342900">
              <a:spcAft>
                <a:spcPts val="300"/>
              </a:spcAft>
              <a:buClr>
                <a:srgbClr val="0D7FB2"/>
              </a:buClr>
              <a:buFont typeface="+mj-lt"/>
              <a:buAutoNum type="arabicPeriod"/>
            </a:pPr>
            <a:r>
              <a:rPr lang="ru-RU" sz="1600" dirty="0" err="1" smtClean="0">
                <a:ea typeface="Times New Roman" panose="02020603050405020304" pitchFamily="18" charset="0"/>
              </a:rPr>
              <a:t>Агротехнологии</a:t>
            </a:r>
            <a:r>
              <a:rPr lang="ru-RU" sz="1600" dirty="0" smtClean="0">
                <a:ea typeface="Times New Roman" panose="02020603050405020304" pitchFamily="18" charset="0"/>
              </a:rPr>
              <a:t> </a:t>
            </a:r>
            <a:r>
              <a:rPr lang="ru-RU" sz="1600" dirty="0">
                <a:ea typeface="Times New Roman" panose="02020603050405020304" pitchFamily="18" charset="0"/>
              </a:rPr>
              <a:t>(</a:t>
            </a:r>
            <a:r>
              <a:rPr lang="ru-RU" sz="1600" dirty="0" err="1">
                <a:ea typeface="Times New Roman" panose="02020603050405020304" pitchFamily="18" charset="0"/>
              </a:rPr>
              <a:t>агротехнологии</a:t>
            </a:r>
            <a:r>
              <a:rPr lang="ru-RU" sz="1600" dirty="0">
                <a:ea typeface="Times New Roman" panose="02020603050405020304" pitchFamily="18" charset="0"/>
              </a:rPr>
              <a:t> растениеводства, животноводства, широкого спектра применения (гидропоника, аэропоника, цифровые фермы и др.), селекция и семеноводство)</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Освоение </a:t>
            </a:r>
            <a:r>
              <a:rPr lang="ru-RU" sz="1600" dirty="0">
                <a:ea typeface="Times New Roman" panose="02020603050405020304" pitchFamily="18" charset="0"/>
              </a:rPr>
              <a:t>Арктики и мирового океана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Экологический </a:t>
            </a:r>
            <a:r>
              <a:rPr lang="ru-RU" sz="1600" dirty="0">
                <a:ea typeface="Times New Roman" panose="02020603050405020304" pitchFamily="18" charset="0"/>
              </a:rPr>
              <a:t>мониторинг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Сохранение </a:t>
            </a:r>
            <a:r>
              <a:rPr lang="ru-RU" sz="1600" dirty="0">
                <a:ea typeface="Times New Roman" panose="02020603050405020304" pitchFamily="18" charset="0"/>
              </a:rPr>
              <a:t>редких видов крупных птиц (флагманских видов, </a:t>
            </a:r>
            <a:r>
              <a:rPr lang="ru-RU" sz="1600" dirty="0" err="1">
                <a:ea typeface="Times New Roman" panose="02020603050405020304" pitchFamily="18" charset="0"/>
              </a:rPr>
              <a:t>реинтродукция</a:t>
            </a:r>
            <a:r>
              <a:rPr lang="ru-RU" sz="1600" dirty="0">
                <a:ea typeface="Times New Roman" panose="02020603050405020304" pitchFamily="18" charset="0"/>
              </a:rPr>
              <a:t>)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Охрана </a:t>
            </a:r>
            <a:r>
              <a:rPr lang="ru-RU" sz="1600" dirty="0">
                <a:ea typeface="Times New Roman" panose="02020603050405020304" pitchFamily="18" charset="0"/>
              </a:rPr>
              <a:t>растений, ботанические сады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Интенсивное </a:t>
            </a:r>
            <a:r>
              <a:rPr lang="ru-RU" sz="1600" dirty="0">
                <a:ea typeface="Times New Roman" panose="02020603050405020304" pitchFamily="18" charset="0"/>
              </a:rPr>
              <a:t>использование и воспроизводство лесов; охрана и защита лесов, сохранение экологического потенциала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Изучение </a:t>
            </a:r>
            <a:r>
              <a:rPr lang="ru-RU" sz="1600" dirty="0">
                <a:ea typeface="Times New Roman" panose="02020603050405020304" pitchFamily="18" charset="0"/>
              </a:rPr>
              <a:t>почв, технологии восстановления плодородия почв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Ответственное </a:t>
            </a:r>
            <a:r>
              <a:rPr lang="ru-RU" sz="1600" dirty="0">
                <a:ea typeface="Times New Roman" panose="02020603050405020304" pitchFamily="18" charset="0"/>
              </a:rPr>
              <a:t>обращение с ТКО, </a:t>
            </a:r>
            <a:r>
              <a:rPr lang="ru-RU" sz="1600" dirty="0" err="1">
                <a:ea typeface="Times New Roman" panose="02020603050405020304" pitchFamily="18" charset="0"/>
              </a:rPr>
              <a:t>рециклинг</a:t>
            </a:r>
            <a:r>
              <a:rPr lang="ru-RU" sz="1600" dirty="0">
                <a:ea typeface="Times New Roman" panose="02020603050405020304" pitchFamily="18" charset="0"/>
              </a:rPr>
              <a:t>, технологии экономики замкнутого цикла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Генетика</a:t>
            </a:r>
            <a:r>
              <a:rPr lang="ru-RU" sz="1600" dirty="0">
                <a:ea typeface="Times New Roman" panose="02020603050405020304" pitchFamily="18" charset="0"/>
              </a:rPr>
              <a:t>, персонализированная и прогностическая медицина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Молекулярная </a:t>
            </a:r>
            <a:r>
              <a:rPr lang="ru-RU" sz="1600" dirty="0">
                <a:ea typeface="Times New Roman" panose="02020603050405020304" pitchFamily="18" charset="0"/>
              </a:rPr>
              <a:t>биология и биотехнология </a:t>
            </a:r>
          </a:p>
          <a:p>
            <a:pPr marL="342900" indent="-342900">
              <a:spcAft>
                <a:spcPts val="300"/>
              </a:spcAft>
              <a:buClr>
                <a:srgbClr val="0D7FB2"/>
              </a:buClr>
              <a:buFont typeface="+mj-lt"/>
              <a:buAutoNum type="arabicPeriod"/>
            </a:pPr>
            <a:r>
              <a:rPr lang="ru-RU" sz="1600" dirty="0" err="1" smtClean="0">
                <a:ea typeface="Times New Roman" panose="02020603050405020304" pitchFamily="18" charset="0"/>
              </a:rPr>
              <a:t>Нейротехнологии</a:t>
            </a:r>
            <a:r>
              <a:rPr lang="ru-RU" sz="1600" dirty="0" smtClean="0">
                <a:ea typeface="Times New Roman" panose="02020603050405020304" pitchFamily="18" charset="0"/>
              </a:rPr>
              <a:t> </a:t>
            </a:r>
            <a:r>
              <a:rPr lang="ru-RU" sz="1600" dirty="0">
                <a:ea typeface="Times New Roman" panose="02020603050405020304" pitchFamily="18" charset="0"/>
              </a:rPr>
              <a:t>и когнитивные исследования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Персонализированная </a:t>
            </a:r>
            <a:r>
              <a:rPr lang="ru-RU" sz="1600" dirty="0">
                <a:ea typeface="Times New Roman" panose="02020603050405020304" pitchFamily="18" charset="0"/>
              </a:rPr>
              <a:t>медицина и высокотехнологичное здравоохранение </a:t>
            </a:r>
          </a:p>
          <a:p>
            <a:pPr marL="342900" indent="-342900">
              <a:spcAft>
                <a:spcPts val="300"/>
              </a:spcAft>
              <a:buClr>
                <a:srgbClr val="0D7FB2"/>
              </a:buClr>
              <a:buFont typeface="+mj-lt"/>
              <a:buAutoNum type="arabicPeriod"/>
            </a:pPr>
            <a:r>
              <a:rPr lang="ru-RU" sz="1600" dirty="0" smtClean="0">
                <a:ea typeface="Times New Roman" panose="02020603050405020304" pitchFamily="18" charset="0"/>
              </a:rPr>
              <a:t>Геофизика</a:t>
            </a:r>
            <a:r>
              <a:rPr lang="ru-RU" sz="1600" dirty="0">
                <a:ea typeface="Times New Roman" panose="02020603050405020304" pitchFamily="18" charset="0"/>
              </a:rPr>
              <a:t>. Геоморфология. Геология полезных ископаемых. </a:t>
            </a:r>
            <a:r>
              <a:rPr lang="ru-RU" sz="1600" dirty="0" smtClean="0">
                <a:ea typeface="Times New Roman" panose="02020603050405020304" pitchFamily="18" charset="0"/>
              </a:rPr>
              <a:t>Гидрогеология</a:t>
            </a:r>
            <a:endParaRPr lang="ru-RU" sz="1600" dirty="0">
              <a:ea typeface="Times New Roman" panose="02020603050405020304" pitchFamily="18" charset="0"/>
            </a:endParaRPr>
          </a:p>
        </p:txBody>
      </p:sp>
      <p:sp>
        <p:nvSpPr>
          <p:cNvPr id="19" name="Прямоугольник 18">
            <a:extLst>
              <a:ext uri="{FF2B5EF4-FFF2-40B4-BE49-F238E27FC236}">
                <a16:creationId xmlns:a16="http://schemas.microsoft.com/office/drawing/2014/main" xmlns="" id="{D7F9E138-9497-4332-990C-89AD80AD167D}"/>
              </a:ext>
            </a:extLst>
          </p:cNvPr>
          <p:cNvSpPr/>
          <p:nvPr/>
        </p:nvSpPr>
        <p:spPr>
          <a:xfrm>
            <a:off x="400047" y="628152"/>
            <a:ext cx="9324000" cy="369332"/>
          </a:xfrm>
          <a:prstGeom prst="rect">
            <a:avLst/>
          </a:prstGeom>
          <a:solidFill>
            <a:srgbClr val="0D7FB2"/>
          </a:solidFill>
        </p:spPr>
        <p:txBody>
          <a:bodyPr wrap="square">
            <a:spAutoFit/>
          </a:bodyPr>
          <a:lstStyle/>
          <a:p>
            <a:r>
              <a:rPr lang="ru-RU" b="1" dirty="0" smtClean="0">
                <a:solidFill>
                  <a:schemeClr val="bg1"/>
                </a:solidFill>
                <a:ea typeface="Calibri" panose="020F0502020204030204" pitchFamily="34" charset="0"/>
                <a:cs typeface="Times New Roman" panose="02020603050405020304" pitchFamily="18" charset="0"/>
              </a:rPr>
              <a:t>Дополнительные общеразвивающие </a:t>
            </a:r>
            <a:r>
              <a:rPr lang="ru-RU" b="1" dirty="0">
                <a:solidFill>
                  <a:schemeClr val="bg1"/>
                </a:solidFill>
                <a:ea typeface="Calibri" panose="020F0502020204030204" pitchFamily="34" charset="0"/>
                <a:cs typeface="Times New Roman" panose="02020603050405020304" pitchFamily="18" charset="0"/>
              </a:rPr>
              <a:t>программы естественнонаучной направленности</a:t>
            </a:r>
          </a:p>
        </p:txBody>
      </p:sp>
      <p:sp>
        <p:nvSpPr>
          <p:cNvPr id="20" name="Прямоугольник 19"/>
          <p:cNvSpPr/>
          <p:nvPr/>
        </p:nvSpPr>
        <p:spPr>
          <a:xfrm>
            <a:off x="1051091" y="1195812"/>
            <a:ext cx="898003"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Задачи</a:t>
            </a:r>
            <a:endParaRPr lang="ru-RU" dirty="0">
              <a:solidFill>
                <a:srgbClr val="0D7FB2"/>
              </a:solidFill>
            </a:endParaRPr>
          </a:p>
        </p:txBody>
      </p:sp>
      <p:sp>
        <p:nvSpPr>
          <p:cNvPr id="21" name="Прямоугольник 20"/>
          <p:cNvSpPr/>
          <p:nvPr/>
        </p:nvSpPr>
        <p:spPr>
          <a:xfrm>
            <a:off x="5962650" y="1061238"/>
            <a:ext cx="3031279"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Приоритетные направления</a:t>
            </a:r>
          </a:p>
        </p:txBody>
      </p:sp>
    </p:spTree>
    <p:extLst>
      <p:ext uri="{BB962C8B-B14F-4D97-AF65-F5344CB8AC3E}">
        <p14:creationId xmlns:p14="http://schemas.microsoft.com/office/powerpoint/2010/main" val="14080365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Рисунок 24">
            <a:extLst>
              <a:ext uri="{FF2B5EF4-FFF2-40B4-BE49-F238E27FC236}">
                <a16:creationId xmlns:a16="http://schemas.microsoft.com/office/drawing/2014/main" xmlns="" id="{9785F175-A65C-4D5A-9C5F-70DDD8C727A7}"/>
              </a:ext>
            </a:extLst>
          </p:cNvPr>
          <p:cNvPicPr>
            <a:picLocks noChangeAspect="1"/>
          </p:cNvPicPr>
          <p:nvPr/>
        </p:nvPicPr>
        <p:blipFill rotWithShape="1">
          <a:blip r:embed="rId3"/>
          <a:srcRect l="-68" t="-22664" r="-3640" b="-16100"/>
          <a:stretch/>
        </p:blipFill>
        <p:spPr>
          <a:xfrm>
            <a:off x="10253704" y="44724"/>
            <a:ext cx="954864" cy="882271"/>
          </a:xfrm>
          <a:prstGeom prst="ellipse">
            <a:avLst/>
          </a:prstGeom>
          <a:ln w="63500" cap="rnd">
            <a:noFill/>
          </a:ln>
          <a:effectLst/>
        </p:spPr>
      </p:pic>
      <p:grpSp>
        <p:nvGrpSpPr>
          <p:cNvPr id="26" name="Группа 25">
            <a:extLst>
              <a:ext uri="{FF2B5EF4-FFF2-40B4-BE49-F238E27FC236}">
                <a16:creationId xmlns:a16="http://schemas.microsoft.com/office/drawing/2014/main" xmlns="" id="{2355B429-C2B5-4B78-A7A2-1D4423BFAF05}"/>
              </a:ext>
            </a:extLst>
          </p:cNvPr>
          <p:cNvGrpSpPr/>
          <p:nvPr/>
        </p:nvGrpSpPr>
        <p:grpSpPr>
          <a:xfrm>
            <a:off x="223431" y="154236"/>
            <a:ext cx="11745136" cy="684000"/>
            <a:chOff x="0" y="153057"/>
            <a:chExt cx="11745136" cy="684000"/>
          </a:xfrm>
        </p:grpSpPr>
        <p:pic>
          <p:nvPicPr>
            <p:cNvPr id="27" name="Рисунок 26">
              <a:extLst>
                <a:ext uri="{FF2B5EF4-FFF2-40B4-BE49-F238E27FC236}">
                  <a16:creationId xmlns:a16="http://schemas.microsoft.com/office/drawing/2014/main" xmlns="" id="{61216577-D0E4-4C24-BA3E-981B2E8348AF}"/>
                </a:ext>
              </a:extLst>
            </p:cNvPr>
            <p:cNvPicPr>
              <a:picLocks noChangeAspect="1"/>
            </p:cNvPicPr>
            <p:nvPr/>
          </p:nvPicPr>
          <p:blipFill rotWithShape="1">
            <a:blip r:embed="rId4" cstate="hqprint">
              <a:extLst>
                <a:ext uri="{28A0092B-C50C-407E-A947-70E740481C1C}">
                  <a14:useLocalDpi xmlns:a14="http://schemas.microsoft.com/office/drawing/2010/main" val="0"/>
                </a:ext>
              </a:extLst>
            </a:blip>
            <a:srcRect/>
            <a:stretch/>
          </p:blipFill>
          <p:spPr>
            <a:xfrm>
              <a:off x="10985136" y="153057"/>
              <a:ext cx="760000" cy="684000"/>
            </a:xfrm>
            <a:prstGeom prst="ellipse">
              <a:avLst/>
            </a:prstGeom>
            <a:ln w="190500" cap="rnd">
              <a:noFill/>
              <a:prstDash val="solid"/>
            </a:ln>
            <a:effectLst/>
          </p:spPr>
        </p:pic>
        <p:sp>
          <p:nvSpPr>
            <p:cNvPr id="32" name="Прямоугольник 31">
              <a:extLst>
                <a:ext uri="{FF2B5EF4-FFF2-40B4-BE49-F238E27FC236}">
                  <a16:creationId xmlns:a16="http://schemas.microsoft.com/office/drawing/2014/main" xmlns="" id="{A77A7599-735A-45F5-BB22-3F6C1BE122BC}"/>
                </a:ext>
              </a:extLst>
            </p:cNvPr>
            <p:cNvSpPr/>
            <p:nvPr/>
          </p:nvSpPr>
          <p:spPr>
            <a:xfrm>
              <a:off x="107882" y="153057"/>
              <a:ext cx="9876549" cy="275588"/>
            </a:xfrm>
            <a:prstGeom prst="rect">
              <a:avLst/>
            </a:prstGeom>
          </p:spPr>
          <p:txBody>
            <a:bodyPr wrap="square">
              <a:spAutoFit/>
            </a:bodyPr>
            <a:lstStyle/>
            <a:p>
              <a:pPr>
                <a:lnSpc>
                  <a:spcPct val="115000"/>
                </a:lnSpc>
                <a:spcAft>
                  <a:spcPts val="0"/>
                </a:spcAft>
              </a:pPr>
              <a:r>
                <a:rPr lang="ru-RU" sz="1100" i="1" dirty="0">
                  <a:solidFill>
                    <a:srgbClr val="7F8082"/>
                  </a:solidFill>
                </a:rPr>
                <a:t>Стратегические направления развития системы дополнительного образования</a:t>
              </a:r>
            </a:p>
          </p:txBody>
        </p:sp>
        <p:cxnSp>
          <p:nvCxnSpPr>
            <p:cNvPr id="33" name="Прямая соединительная линия 32">
              <a:extLst>
                <a:ext uri="{FF2B5EF4-FFF2-40B4-BE49-F238E27FC236}">
                  <a16:creationId xmlns:a16="http://schemas.microsoft.com/office/drawing/2014/main" xmlns="" id="{5DED83AD-F833-4EAF-B03A-969690D914FB}"/>
                </a:ext>
              </a:extLst>
            </p:cNvPr>
            <p:cNvCxnSpPr/>
            <p:nvPr/>
          </p:nvCxnSpPr>
          <p:spPr>
            <a:xfrm>
              <a:off x="0" y="404664"/>
              <a:ext cx="9324000" cy="0"/>
            </a:xfrm>
            <a:prstGeom prst="line">
              <a:avLst/>
            </a:prstGeom>
            <a:ln w="19050">
              <a:solidFill>
                <a:srgbClr val="0D7FB2"/>
              </a:solidFill>
            </a:ln>
          </p:spPr>
          <p:style>
            <a:lnRef idx="1">
              <a:schemeClr val="accent1"/>
            </a:lnRef>
            <a:fillRef idx="0">
              <a:schemeClr val="accent1"/>
            </a:fillRef>
            <a:effectRef idx="0">
              <a:schemeClr val="accent1"/>
            </a:effectRef>
            <a:fontRef idx="minor">
              <a:schemeClr val="tx1"/>
            </a:fontRef>
          </p:style>
        </p:cxnSp>
      </p:grpSp>
      <p:sp>
        <p:nvSpPr>
          <p:cNvPr id="4" name="Прямоугольник 3"/>
          <p:cNvSpPr/>
          <p:nvPr/>
        </p:nvSpPr>
        <p:spPr>
          <a:xfrm>
            <a:off x="874476" y="1639199"/>
            <a:ext cx="3734140" cy="3693319"/>
          </a:xfrm>
          <a:prstGeom prst="rect">
            <a:avLst/>
          </a:prstGeom>
        </p:spPr>
        <p:txBody>
          <a:bodyPr wrap="square">
            <a:spAutoFit/>
          </a:bodyPr>
          <a:lstStyle/>
          <a:p>
            <a:pPr fontAlgn="base">
              <a:spcAft>
                <a:spcPts val="1200"/>
              </a:spcAft>
            </a:pPr>
            <a:r>
              <a:rPr lang="ru-RU" sz="1600" dirty="0">
                <a:ea typeface="Times New Roman" panose="02020603050405020304" pitchFamily="18" charset="0"/>
              </a:rPr>
              <a:t>формирование в результате совместной деятельности в области спорта и образования, реализуемой Министерством спорта РФ, Министерством просвещения РФ и Министерством науки и высшего образования РФ, единого спортивно-образовательного пространства, направленного на развитие детско-юношеского, включая школьный, и студенческого </a:t>
            </a:r>
            <a:r>
              <a:rPr lang="ru-RU" sz="1600" dirty="0" smtClean="0">
                <a:ea typeface="Times New Roman" panose="02020603050405020304" pitchFamily="18" charset="0"/>
              </a:rPr>
              <a:t>спорта </a:t>
            </a:r>
          </a:p>
          <a:p>
            <a:pPr fontAlgn="base">
              <a:spcAft>
                <a:spcPts val="1200"/>
              </a:spcAft>
            </a:pPr>
            <a:r>
              <a:rPr lang="ru-RU" sz="1600" dirty="0" smtClean="0">
                <a:ea typeface="Times New Roman" panose="02020603050405020304" pitchFamily="18" charset="0"/>
              </a:rPr>
              <a:t>обеспечение </a:t>
            </a:r>
            <a:r>
              <a:rPr lang="ru-RU" sz="1600" dirty="0">
                <a:ea typeface="Times New Roman" panose="02020603050405020304" pitchFamily="18" charset="0"/>
              </a:rPr>
              <a:t>преемственности и взаимосвязи всех уровней образования и физической культуры и спорта</a:t>
            </a:r>
          </a:p>
        </p:txBody>
      </p:sp>
      <p:grpSp>
        <p:nvGrpSpPr>
          <p:cNvPr id="23" name="Группа 22">
            <a:extLst>
              <a:ext uri="{FF2B5EF4-FFF2-40B4-BE49-F238E27FC236}">
                <a16:creationId xmlns:a16="http://schemas.microsoft.com/office/drawing/2014/main" xmlns="" id="{2EE2CE1F-9071-4EDC-AF0F-71052AE222B6}"/>
              </a:ext>
            </a:extLst>
          </p:cNvPr>
          <p:cNvGrpSpPr/>
          <p:nvPr/>
        </p:nvGrpSpPr>
        <p:grpSpPr>
          <a:xfrm>
            <a:off x="331313" y="1764858"/>
            <a:ext cx="466959" cy="220859"/>
            <a:chOff x="573483" y="1918029"/>
            <a:chExt cx="1010828" cy="545943"/>
          </a:xfrm>
        </p:grpSpPr>
        <p:sp>
          <p:nvSpPr>
            <p:cNvPr id="24"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8"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29"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grpSp>
        <p:nvGrpSpPr>
          <p:cNvPr id="37" name="Группа 36">
            <a:extLst>
              <a:ext uri="{FF2B5EF4-FFF2-40B4-BE49-F238E27FC236}">
                <a16:creationId xmlns:a16="http://schemas.microsoft.com/office/drawing/2014/main" xmlns="" id="{2EE2CE1F-9071-4EDC-AF0F-71052AE222B6}"/>
              </a:ext>
            </a:extLst>
          </p:cNvPr>
          <p:cNvGrpSpPr/>
          <p:nvPr/>
        </p:nvGrpSpPr>
        <p:grpSpPr>
          <a:xfrm>
            <a:off x="331313" y="4574733"/>
            <a:ext cx="466959" cy="220859"/>
            <a:chOff x="573483" y="1918029"/>
            <a:chExt cx="1010828" cy="545943"/>
          </a:xfrm>
        </p:grpSpPr>
        <p:sp>
          <p:nvSpPr>
            <p:cNvPr id="38" name="Шеврон 15">
              <a:extLst>
                <a:ext uri="{FF2B5EF4-FFF2-40B4-BE49-F238E27FC236}">
                  <a16:creationId xmlns:a16="http://schemas.microsoft.com/office/drawing/2014/main" xmlns="" id="{F4F1458E-EE04-4B74-B160-50DAB9AC3CB9}"/>
                </a:ext>
              </a:extLst>
            </p:cNvPr>
            <p:cNvSpPr/>
            <p:nvPr/>
          </p:nvSpPr>
          <p:spPr>
            <a:xfrm>
              <a:off x="573483" y="1924594"/>
              <a:ext cx="398760" cy="539378"/>
            </a:xfrm>
            <a:prstGeom prst="chevron">
              <a:avLst/>
            </a:prstGeom>
            <a:solidFill>
              <a:srgbClr val="0D7F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39" name="Шеврон 16">
              <a:extLst>
                <a:ext uri="{FF2B5EF4-FFF2-40B4-BE49-F238E27FC236}">
                  <a16:creationId xmlns:a16="http://schemas.microsoft.com/office/drawing/2014/main" xmlns="" id="{CF14866C-CD42-4D60-B63C-D376F347BE03}"/>
                </a:ext>
              </a:extLst>
            </p:cNvPr>
            <p:cNvSpPr/>
            <p:nvPr/>
          </p:nvSpPr>
          <p:spPr>
            <a:xfrm>
              <a:off x="892362" y="1918029"/>
              <a:ext cx="398760" cy="539378"/>
            </a:xfrm>
            <a:prstGeom prst="chevr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0" name="Шеврон 17">
              <a:extLst>
                <a:ext uri="{FF2B5EF4-FFF2-40B4-BE49-F238E27FC236}">
                  <a16:creationId xmlns:a16="http://schemas.microsoft.com/office/drawing/2014/main" xmlns="" id="{E34E155E-952B-4A10-95A8-38E269C0B703}"/>
                </a:ext>
              </a:extLst>
            </p:cNvPr>
            <p:cNvSpPr/>
            <p:nvPr/>
          </p:nvSpPr>
          <p:spPr>
            <a:xfrm>
              <a:off x="1185551" y="1924594"/>
              <a:ext cx="398760" cy="53937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2" name="Прямоугольник 1"/>
          <p:cNvSpPr/>
          <p:nvPr/>
        </p:nvSpPr>
        <p:spPr>
          <a:xfrm>
            <a:off x="4885431" y="1430570"/>
            <a:ext cx="7251348" cy="5401479"/>
          </a:xfrm>
          <a:prstGeom prst="rect">
            <a:avLst/>
          </a:prstGeom>
        </p:spPr>
        <p:txBody>
          <a:bodyPr wrap="square">
            <a:spAutoFit/>
          </a:bodyPr>
          <a:lstStyle/>
          <a:p>
            <a:pPr marL="342900" indent="-342900">
              <a:spcAft>
                <a:spcPts val="300"/>
              </a:spcAft>
              <a:buClr>
                <a:srgbClr val="0D7FB2"/>
              </a:buClr>
              <a:buFont typeface="+mj-lt"/>
              <a:buAutoNum type="arabicPeriod"/>
            </a:pPr>
            <a:r>
              <a:rPr lang="ru-RU" sz="1500" dirty="0" smtClean="0">
                <a:ea typeface="Times New Roman" panose="02020603050405020304" pitchFamily="18" charset="0"/>
              </a:rPr>
              <a:t>Физическая </a:t>
            </a:r>
            <a:r>
              <a:rPr lang="ru-RU" sz="1500" dirty="0">
                <a:ea typeface="Times New Roman" panose="02020603050405020304" pitchFamily="18" charset="0"/>
              </a:rPr>
              <a:t>культура и спорт: традиционные и современные виды спорта, спортивный судья (арбитр) по видам спорта </a:t>
            </a:r>
          </a:p>
          <a:p>
            <a:pPr marL="342900" indent="-342900">
              <a:spcAft>
                <a:spcPts val="300"/>
              </a:spcAft>
              <a:buClr>
                <a:srgbClr val="0D7FB2"/>
              </a:buClr>
              <a:buFont typeface="+mj-lt"/>
              <a:buAutoNum type="arabicPeriod"/>
            </a:pPr>
            <a:r>
              <a:rPr lang="ru-RU" sz="1500" dirty="0" smtClean="0">
                <a:ea typeface="Times New Roman" panose="02020603050405020304" pitchFamily="18" charset="0"/>
              </a:rPr>
              <a:t>Креативные </a:t>
            </a:r>
            <a:r>
              <a:rPr lang="ru-RU" sz="1500" dirty="0">
                <a:ea typeface="Times New Roman" panose="02020603050405020304" pitchFamily="18" charset="0"/>
              </a:rPr>
              <a:t>компетенции в мире спорта и спортивной </a:t>
            </a:r>
            <a:r>
              <a:rPr lang="ru-RU" sz="1500" dirty="0" err="1">
                <a:ea typeface="Times New Roman" panose="02020603050405020304" pitchFamily="18" charset="0"/>
              </a:rPr>
              <a:t>индустрииспортивный</a:t>
            </a:r>
            <a:r>
              <a:rPr lang="ru-RU" sz="1500" dirty="0">
                <a:ea typeface="Times New Roman" panose="02020603050405020304" pitchFamily="18" charset="0"/>
              </a:rPr>
              <a:t> журналист, спортивный комментатор, спортивный агент, дизайнер спортивной атрибутики, дизайнер экипировки, режиссер спортивных трансляций и профессий фитнес-индустрии </a:t>
            </a:r>
          </a:p>
          <a:p>
            <a:pPr marL="342900" indent="-342900">
              <a:spcAft>
                <a:spcPts val="300"/>
              </a:spcAft>
              <a:buClr>
                <a:srgbClr val="0D7FB2"/>
              </a:buClr>
              <a:buFont typeface="+mj-lt"/>
              <a:buAutoNum type="arabicPeriod"/>
            </a:pPr>
            <a:r>
              <a:rPr lang="ru-RU" sz="1500" dirty="0" smtClean="0">
                <a:ea typeface="Times New Roman" panose="02020603050405020304" pitchFamily="18" charset="0"/>
              </a:rPr>
              <a:t>Педагогика </a:t>
            </a:r>
            <a:r>
              <a:rPr lang="ru-RU" sz="1500" dirty="0">
                <a:ea typeface="Times New Roman" panose="02020603050405020304" pitchFamily="18" charset="0"/>
              </a:rPr>
              <a:t>и технологии в области адаптивной физической культуры и спорта: педагог по адаптивной физической культуре и спорту; инструктор по адаптивной физической культуре; адаптивная двигательная рекреация и ее виды (туризм, водные, игровые, танцевальные); креативные </a:t>
            </a:r>
            <a:r>
              <a:rPr lang="ru-RU" sz="1500" dirty="0" err="1">
                <a:ea typeface="Times New Roman" panose="02020603050405020304" pitchFamily="18" charset="0"/>
              </a:rPr>
              <a:t>телесноориентированные</a:t>
            </a:r>
            <a:r>
              <a:rPr lang="ru-RU" sz="1500" dirty="0">
                <a:ea typeface="Times New Roman" panose="02020603050405020304" pitchFamily="18" charset="0"/>
              </a:rPr>
              <a:t> практики адаптивной физической культуры; социальная реклама (в области адаптивной физической культуры и адаптивного спорта); организация физкультурно-спортивных мероприятий для обучающихся с ОВЗ и детей-инвалидов </a:t>
            </a:r>
          </a:p>
          <a:p>
            <a:pPr marL="342900" indent="-342900">
              <a:spcAft>
                <a:spcPts val="300"/>
              </a:spcAft>
              <a:buClr>
                <a:srgbClr val="0D7FB2"/>
              </a:buClr>
              <a:buFont typeface="+mj-lt"/>
              <a:buAutoNum type="arabicPeriod"/>
            </a:pPr>
            <a:r>
              <a:rPr lang="ru-RU" sz="1500" dirty="0" smtClean="0">
                <a:ea typeface="Times New Roman" panose="02020603050405020304" pitchFamily="18" charset="0"/>
              </a:rPr>
              <a:t>Национальные</a:t>
            </a:r>
            <a:r>
              <a:rPr lang="ru-RU" sz="1500" dirty="0">
                <a:ea typeface="Times New Roman" panose="02020603050405020304" pitchFamily="18" charset="0"/>
              </a:rPr>
              <a:t>, неолимпийские, военно-прикладные виды спорта, включая ВФСК «Готов к труду и обороне (ГТО)» </a:t>
            </a:r>
          </a:p>
          <a:p>
            <a:pPr marL="342900" indent="-342900">
              <a:spcAft>
                <a:spcPts val="300"/>
              </a:spcAft>
              <a:buClr>
                <a:srgbClr val="0D7FB2"/>
              </a:buClr>
              <a:buFont typeface="+mj-lt"/>
              <a:buAutoNum type="arabicPeriod"/>
            </a:pPr>
            <a:r>
              <a:rPr lang="ru-RU" sz="1500" dirty="0" smtClean="0">
                <a:ea typeface="Times New Roman" panose="02020603050405020304" pitchFamily="18" charset="0"/>
              </a:rPr>
              <a:t>Интеллектуальные </a:t>
            </a:r>
            <a:r>
              <a:rPr lang="ru-RU" sz="1500" dirty="0">
                <a:ea typeface="Times New Roman" panose="02020603050405020304" pitchFamily="18" charset="0"/>
              </a:rPr>
              <a:t>виды спорта и цифровые технологии </a:t>
            </a:r>
          </a:p>
          <a:p>
            <a:pPr marL="342900" indent="-342900">
              <a:spcAft>
                <a:spcPts val="300"/>
              </a:spcAft>
              <a:buClr>
                <a:srgbClr val="0D7FB2"/>
              </a:buClr>
              <a:buFont typeface="+mj-lt"/>
              <a:buAutoNum type="arabicPeriod"/>
            </a:pPr>
            <a:r>
              <a:rPr lang="ru-RU" sz="1500" dirty="0" smtClean="0">
                <a:ea typeface="Times New Roman" panose="02020603050405020304" pitchFamily="18" charset="0"/>
              </a:rPr>
              <a:t>Технологии </a:t>
            </a:r>
            <a:r>
              <a:rPr lang="ru-RU" sz="1500" dirty="0">
                <a:ea typeface="Times New Roman" panose="02020603050405020304" pitchFamily="18" charset="0"/>
              </a:rPr>
              <a:t>спортивной психологии, </a:t>
            </a:r>
            <a:r>
              <a:rPr lang="ru-RU" sz="1500" dirty="0" err="1">
                <a:ea typeface="Times New Roman" panose="02020603050405020304" pitchFamily="18" charset="0"/>
              </a:rPr>
              <a:t>валеологии</a:t>
            </a:r>
            <a:r>
              <a:rPr lang="ru-RU" sz="1500" dirty="0">
                <a:ea typeface="Times New Roman" panose="02020603050405020304" pitchFamily="18" charset="0"/>
              </a:rPr>
              <a:t>, </a:t>
            </a:r>
            <a:r>
              <a:rPr lang="ru-RU" sz="1500" dirty="0" err="1">
                <a:ea typeface="Times New Roman" panose="02020603050405020304" pitchFamily="18" charset="0"/>
              </a:rPr>
              <a:t>нанодиетологии</a:t>
            </a:r>
            <a:r>
              <a:rPr lang="ru-RU" sz="1500" dirty="0">
                <a:ea typeface="Times New Roman" panose="02020603050405020304" pitchFamily="18" charset="0"/>
              </a:rPr>
              <a:t>, здорового образа жизни, фитнеса, адаптивной физической культуры и спорта </a:t>
            </a:r>
            <a:endParaRPr lang="ru-RU" sz="1500" dirty="0" smtClean="0">
              <a:ea typeface="Times New Roman" panose="02020603050405020304" pitchFamily="18" charset="0"/>
            </a:endParaRPr>
          </a:p>
          <a:p>
            <a:pPr marL="342900" indent="-342900">
              <a:spcAft>
                <a:spcPts val="300"/>
              </a:spcAft>
              <a:buClr>
                <a:srgbClr val="0D7FB2"/>
              </a:buClr>
              <a:buFont typeface="+mj-lt"/>
              <a:buAutoNum type="arabicPeriod"/>
            </a:pPr>
            <a:r>
              <a:rPr lang="ru-RU" sz="1500" dirty="0" smtClean="0">
                <a:ea typeface="Times New Roman" panose="02020603050405020304" pitchFamily="18" charset="0"/>
              </a:rPr>
              <a:t>Школьные </a:t>
            </a:r>
            <a:r>
              <a:rPr lang="ru-RU" sz="1500" dirty="0">
                <a:ea typeface="Times New Roman" panose="02020603050405020304" pitchFamily="18" charset="0"/>
              </a:rPr>
              <a:t>спортивные клубы: ранняя профориентация, формирование школьного спортивного актива, организация и проведение </a:t>
            </a:r>
            <a:r>
              <a:rPr lang="ru-RU" sz="1500" dirty="0" err="1">
                <a:ea typeface="Times New Roman" panose="02020603050405020304" pitchFamily="18" charset="0"/>
              </a:rPr>
              <a:t>физкультурнооздоровительных</a:t>
            </a:r>
            <a:r>
              <a:rPr lang="ru-RU" sz="1500" dirty="0">
                <a:ea typeface="Times New Roman" panose="02020603050405020304" pitchFamily="18" charset="0"/>
              </a:rPr>
              <a:t> и спортивно-массовых мероприятий; судейство спортивных соревнований по видам спорта </a:t>
            </a:r>
            <a:endParaRPr lang="ru-RU" sz="1500" dirty="0" smtClean="0">
              <a:ea typeface="Times New Roman" panose="02020603050405020304" pitchFamily="18" charset="0"/>
            </a:endParaRPr>
          </a:p>
        </p:txBody>
      </p:sp>
      <p:sp>
        <p:nvSpPr>
          <p:cNvPr id="19" name="Прямоугольник 18">
            <a:extLst>
              <a:ext uri="{FF2B5EF4-FFF2-40B4-BE49-F238E27FC236}">
                <a16:creationId xmlns:a16="http://schemas.microsoft.com/office/drawing/2014/main" xmlns="" id="{D7F9E138-9497-4332-990C-89AD80AD167D}"/>
              </a:ext>
            </a:extLst>
          </p:cNvPr>
          <p:cNvSpPr/>
          <p:nvPr/>
        </p:nvSpPr>
        <p:spPr>
          <a:xfrm>
            <a:off x="400047" y="628152"/>
            <a:ext cx="9853658" cy="369332"/>
          </a:xfrm>
          <a:prstGeom prst="rect">
            <a:avLst/>
          </a:prstGeom>
          <a:solidFill>
            <a:srgbClr val="0D7FB2"/>
          </a:solidFill>
        </p:spPr>
        <p:txBody>
          <a:bodyPr wrap="square">
            <a:spAutoFit/>
          </a:bodyPr>
          <a:lstStyle/>
          <a:p>
            <a:r>
              <a:rPr lang="ru-RU" b="1" dirty="0" smtClean="0">
                <a:solidFill>
                  <a:schemeClr val="bg1"/>
                </a:solidFill>
                <a:ea typeface="Calibri" panose="020F0502020204030204" pitchFamily="34" charset="0"/>
                <a:cs typeface="Times New Roman" panose="02020603050405020304" pitchFamily="18" charset="0"/>
              </a:rPr>
              <a:t>Дополнительные общеразвивающие </a:t>
            </a:r>
            <a:r>
              <a:rPr lang="ru-RU" b="1" dirty="0">
                <a:solidFill>
                  <a:schemeClr val="bg1"/>
                </a:solidFill>
                <a:ea typeface="Calibri" panose="020F0502020204030204" pitchFamily="34" charset="0"/>
                <a:cs typeface="Times New Roman" panose="02020603050405020304" pitchFamily="18" charset="0"/>
              </a:rPr>
              <a:t>программы физкультурно-спортивной направленности</a:t>
            </a:r>
          </a:p>
        </p:txBody>
      </p:sp>
      <p:sp>
        <p:nvSpPr>
          <p:cNvPr id="20" name="Прямоугольник 19"/>
          <p:cNvSpPr/>
          <p:nvPr/>
        </p:nvSpPr>
        <p:spPr>
          <a:xfrm>
            <a:off x="1051091" y="1195812"/>
            <a:ext cx="898003"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Задачи</a:t>
            </a:r>
            <a:endParaRPr lang="ru-RU" dirty="0">
              <a:solidFill>
                <a:srgbClr val="0D7FB2"/>
              </a:solidFill>
            </a:endParaRPr>
          </a:p>
        </p:txBody>
      </p:sp>
      <p:sp>
        <p:nvSpPr>
          <p:cNvPr id="21" name="Прямоугольник 20"/>
          <p:cNvSpPr/>
          <p:nvPr/>
        </p:nvSpPr>
        <p:spPr>
          <a:xfrm>
            <a:off x="5200650" y="1061238"/>
            <a:ext cx="3031279" cy="369332"/>
          </a:xfrm>
          <a:prstGeom prst="rect">
            <a:avLst/>
          </a:prstGeom>
        </p:spPr>
        <p:txBody>
          <a:bodyPr wrap="none">
            <a:spAutoFit/>
          </a:bodyPr>
          <a:lstStyle/>
          <a:p>
            <a:r>
              <a:rPr lang="ru-RU" b="1" dirty="0">
                <a:solidFill>
                  <a:srgbClr val="0D7FB2"/>
                </a:solidFill>
                <a:ea typeface="Calibri" panose="020F0502020204030204" pitchFamily="34" charset="0"/>
                <a:cs typeface="Times New Roman" panose="02020603050405020304" pitchFamily="18" charset="0"/>
              </a:rPr>
              <a:t>Приоритетные направления</a:t>
            </a:r>
          </a:p>
        </p:txBody>
      </p:sp>
    </p:spTree>
    <p:extLst>
      <p:ext uri="{BB962C8B-B14F-4D97-AF65-F5344CB8AC3E}">
        <p14:creationId xmlns:p14="http://schemas.microsoft.com/office/powerpoint/2010/main" val="293527462"/>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1914</TotalTime>
  <Words>2508</Words>
  <Application>Microsoft Office PowerPoint</Application>
  <PresentationFormat>Произвольный</PresentationFormat>
  <Paragraphs>203</Paragraphs>
  <Slides>14</Slides>
  <Notes>12</Notes>
  <HiddenSlides>0</HiddenSlides>
  <MMClips>0</MMClips>
  <ScaleCrop>false</ScaleCrop>
  <HeadingPairs>
    <vt:vector size="4" baseType="variant">
      <vt:variant>
        <vt:lpstr>Тема</vt:lpstr>
      </vt:variant>
      <vt:variant>
        <vt:i4>2</vt:i4>
      </vt:variant>
      <vt:variant>
        <vt:lpstr>Заголовки слайдов</vt:lpstr>
      </vt:variant>
      <vt:variant>
        <vt:i4>14</vt:i4>
      </vt:variant>
    </vt:vector>
  </HeadingPairs>
  <TitlesOfParts>
    <vt:vector size="16" baseType="lpstr">
      <vt:lpstr>Тема Office</vt:lpstr>
      <vt:lpstr>1_Тема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Тарова ЕВ</dc:creator>
  <cp:lastModifiedBy>Компьютер</cp:lastModifiedBy>
  <cp:revision>203</cp:revision>
  <cp:lastPrinted>2024-08-18T09:05:34Z</cp:lastPrinted>
  <dcterms:created xsi:type="dcterms:W3CDTF">2023-10-03T03:47:42Z</dcterms:created>
  <dcterms:modified xsi:type="dcterms:W3CDTF">2024-10-09T13:25:10Z</dcterms:modified>
</cp:coreProperties>
</file>