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2" r:id="rId1"/>
  </p:sldMasterIdLst>
  <p:sldIdLst>
    <p:sldId id="256" r:id="rId2"/>
    <p:sldId id="264" r:id="rId3"/>
    <p:sldId id="266" r:id="rId4"/>
    <p:sldId id="259" r:id="rId5"/>
    <p:sldId id="267" r:id="rId6"/>
    <p:sldId id="268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103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4A5C5-7C88-463C-8338-E22194D99236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1327A20A-685C-4D39-A85C-0FFB967957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445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4A5C5-7C88-463C-8338-E22194D99236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327A20A-685C-4D39-A85C-0FFB967957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598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4A5C5-7C88-463C-8338-E22194D99236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327A20A-685C-4D39-A85C-0FFB9679577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149448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4A5C5-7C88-463C-8338-E22194D99236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327A20A-685C-4D39-A85C-0FFB967957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9465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4A5C5-7C88-463C-8338-E22194D99236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327A20A-685C-4D39-A85C-0FFB9679577E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426717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4A5C5-7C88-463C-8338-E22194D99236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327A20A-685C-4D39-A85C-0FFB967957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7869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4A5C5-7C88-463C-8338-E22194D99236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7A20A-685C-4D39-A85C-0FFB967957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6613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4A5C5-7C88-463C-8338-E22194D99236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7A20A-685C-4D39-A85C-0FFB967957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859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4A5C5-7C88-463C-8338-E22194D99236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7A20A-685C-4D39-A85C-0FFB967957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126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4A5C5-7C88-463C-8338-E22194D99236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327A20A-685C-4D39-A85C-0FFB967957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408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4A5C5-7C88-463C-8338-E22194D99236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327A20A-685C-4D39-A85C-0FFB967957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0014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4A5C5-7C88-463C-8338-E22194D99236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327A20A-685C-4D39-A85C-0FFB967957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230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4A5C5-7C88-463C-8338-E22194D99236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7A20A-685C-4D39-A85C-0FFB967957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960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4A5C5-7C88-463C-8338-E22194D99236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7A20A-685C-4D39-A85C-0FFB967957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798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4A5C5-7C88-463C-8338-E22194D99236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7A20A-685C-4D39-A85C-0FFB967957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131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4A5C5-7C88-463C-8338-E22194D99236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327A20A-685C-4D39-A85C-0FFB967957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127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4A5C5-7C88-463C-8338-E22194D99236}" type="datetimeFigureOut">
              <a:rPr lang="ru-RU" smtClean="0"/>
              <a:t>24.10.2025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1327A20A-685C-4D39-A85C-0FFB967957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367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  <p:sldLayoutId id="2147483854" r:id="rId12"/>
    <p:sldLayoutId id="2147483855" r:id="rId13"/>
    <p:sldLayoutId id="2147483856" r:id="rId14"/>
    <p:sldLayoutId id="2147483857" r:id="rId15"/>
    <p:sldLayoutId id="214748385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&#1087;&#1089;&#1080;&#1093;&#1086;&#1083;&#1086;&#1075;&#1080;.&#1088;&#1092;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95857" y="768484"/>
            <a:ext cx="10227139" cy="3054485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Методики, методы в работе с детьми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 и ветеранов СВО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(группы риска)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64995" y="6303524"/>
            <a:ext cx="7437669" cy="326438"/>
          </a:xfrm>
        </p:spPr>
        <p:txBody>
          <a:bodyPr>
            <a:normAutofit lnSpcReduction="10000"/>
          </a:bodyPr>
          <a:lstStyle/>
          <a:p>
            <a:pPr algn="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 МАОУ Технический лицей № 128   Гаврилова Дарья Николаевна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1087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9996" y="151116"/>
            <a:ext cx="9674906" cy="1325563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Возможные нарушения в категориях семей участников и ветеранов СВО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79996" y="1476679"/>
            <a:ext cx="5248462" cy="4982486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Мобилизованные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повышенный уровень тревожности,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чувства бессилия и беспомощности,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конфликтные семейные взаимоотношения  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учебного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привыкание к жизни в экстремальных условиях</a:t>
            </a:r>
          </a:p>
          <a:p>
            <a:pPr marL="0" indent="0">
              <a:buNone/>
            </a:pP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Семьи со статусом «пропавшие без вести»: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непостоянство восприятия реальности 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завершения процесса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горевания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нарастание негативных чувств 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фиксация на поиске исчезнувшего 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возникновение сомнений в себе и окружающих 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дезадаптация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возможность отсроченных последствий 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изменения в ролевой структуре семьи 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аутоагрессия</a:t>
            </a:r>
            <a:endParaRPr lang="ru-RU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585266" y="1491270"/>
            <a:ext cx="5360300" cy="49533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Семьи ветеранов боевых действий :</a:t>
            </a:r>
            <a:r>
              <a:rPr lang="ru-RU" dirty="0" smtClean="0"/>
              <a:t> 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повышенная тревожность 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скрытые страхи и неуверенность 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ослабление доверия к взрослым 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трудности в установлении границ личного пространства 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накопленный опыт отрицательных переживаний </a:t>
            </a:r>
          </a:p>
          <a:p>
            <a:pPr marL="0" indent="0">
              <a:buFont typeface="Wingdings 3" charset="2"/>
              <a:buNone/>
            </a:pP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Семьи переживающие утрату :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эмоциональная нестабильность 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физические проявления стресса 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изменение поведения 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самообвинения и чувство вины 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проблемы в обучении и социальной адаптации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размышления о смысле жизни и смерти 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самоповреждающее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поведение, мысли о суициде</a:t>
            </a:r>
            <a:r>
              <a:rPr lang="ru-RU" dirty="0" smtClean="0"/>
              <a:t> 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806152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6685" y="217526"/>
            <a:ext cx="10144328" cy="1224412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кризисного состояния и нарушения адаптации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06685" y="1441938"/>
            <a:ext cx="10144328" cy="5125915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0"/>
              </a:spcBef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Регрессивное поведение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(Проявляется в невыполнении просьб, требований, на все отвечает: «Не хочу», «Не буду», не соблюдает правила)</a:t>
            </a:r>
          </a:p>
          <a:p>
            <a:pPr>
              <a:spcBef>
                <a:spcPts val="0"/>
              </a:spcBef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Негативизм, упрямство (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Проявляется «Все плохо», «Лучше уже ни когда не будет», «Мне это все равно не нужно»)</a:t>
            </a:r>
          </a:p>
          <a:p>
            <a:pPr>
              <a:spcBef>
                <a:spcPts val="0"/>
              </a:spcBef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Повышенная утомляемость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(Проявляется слабость, низкая активность в деятельности, апатичность.)</a:t>
            </a:r>
          </a:p>
          <a:p>
            <a:pPr>
              <a:spcBef>
                <a:spcPts val="0"/>
              </a:spcBef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Невротические нарушения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(Навязчивые тики, подергивания различными частями тела (плечо, голова, глаза, нос, кисти рук и т.д.)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изоляция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(Нежелание взаимодействовать с другими, отстраненность, держится на дистанции от коллектива)</a:t>
            </a:r>
          </a:p>
          <a:p>
            <a:pPr>
              <a:spcBef>
                <a:spcPts val="0"/>
              </a:spcBef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Когнитивные нарушения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(Нарушение устойчивости и концентрации внимания, памяти, речи, мышления)</a:t>
            </a:r>
          </a:p>
          <a:p>
            <a:pPr>
              <a:spcBef>
                <a:spcPts val="0"/>
              </a:spcBef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Бесперспективность будущего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(Нет планов на будущее, негативное описание своего будущего, отсутствие перспектив)</a:t>
            </a:r>
          </a:p>
          <a:p>
            <a:pPr>
              <a:spcBef>
                <a:spcPts val="0"/>
              </a:spcBef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Неадекватная реакция на прикосновения (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Прикосновения могут быть неприемлемыми, или наоборот, постоянно требует объятий)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Трудности в соблюдении дисциплины (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Опаздывает, забывает правила, делает противоположное тому, чем занят класс) 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834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4520" y="572063"/>
            <a:ext cx="5321029" cy="677942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 методы для работы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24520" y="1250005"/>
            <a:ext cx="839496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работ могут быть как индивидуальные так групповые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методы: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, арт- терапия, сказка-терапия и т.д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433045"/>
              </p:ext>
            </p:extLst>
          </p:nvPr>
        </p:nvGraphicFramePr>
        <p:xfrm>
          <a:off x="1624520" y="3176275"/>
          <a:ext cx="8112868" cy="2839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6434">
                  <a:extLst>
                    <a:ext uri="{9D8B030D-6E8A-4147-A177-3AD203B41FA5}">
                      <a16:colId xmlns:a16="http://schemas.microsoft.com/office/drawing/2014/main" val="2202945182"/>
                    </a:ext>
                  </a:extLst>
                </a:gridCol>
                <a:gridCol w="4056434">
                  <a:extLst>
                    <a:ext uri="{9D8B030D-6E8A-4147-A177-3AD203B41FA5}">
                      <a16:colId xmlns:a16="http://schemas.microsoft.com/office/drawing/2014/main" val="4222390781"/>
                    </a:ext>
                  </a:extLst>
                </a:gridCol>
              </a:tblGrid>
              <a:tr h="26402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Игры  и упражнения: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Арт- терапия: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247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«Вдохновляющая пустота»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«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Безопасное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место»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«Внутренний якорь»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т.д.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«Спонтанное рисование»</a:t>
                      </a:r>
                    </a:p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«Раненая птица»</a:t>
                      </a:r>
                    </a:p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«Дерево в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бурю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0095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Сказка-терапия: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Мак-карты: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0005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Сказка «Орленок»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упражнение  «Река времени»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упражнение «Превращение боли»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ru-RU" sz="18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«Дороги»</a:t>
                      </a:r>
                    </a:p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«Сила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рода»</a:t>
                      </a:r>
                      <a:endParaRPr lang="ru-RU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«Дерево жизни»</a:t>
                      </a:r>
                    </a:p>
                    <a:p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49241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251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7993" y="553221"/>
            <a:ext cx="7907760" cy="721497"/>
          </a:xfrm>
        </p:spPr>
        <p:txBody>
          <a:bodyPr>
            <a:normAutofit/>
          </a:bodyPr>
          <a:lstStyle/>
          <a:p>
            <a:r>
              <a:rPr lang="ru-RU" dirty="0"/>
              <a:t>Арт-упражнение </a:t>
            </a:r>
            <a:r>
              <a:rPr lang="ru-RU" dirty="0" smtClean="0"/>
              <a:t>«Я справлюсь!» </a:t>
            </a:r>
            <a:endParaRPr lang="ru-RU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87993" y="4490323"/>
            <a:ext cx="8636508" cy="2188724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: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 получает один белый лист </a:t>
            </a: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бумаги с черной точкой по середине.</a:t>
            </a:r>
            <a:endParaRPr lang="ru-RU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Запрещено </a:t>
            </a: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копировать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идеи других </a:t>
            </a: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участников.</a:t>
            </a:r>
            <a:endParaRPr lang="ru-RU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Любые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идеи сначала проговариваются про себя, и только потом реализуются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критиковать или оценивать работы других участников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действия с листом должны быть осознанными и </a:t>
            </a: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неспешными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течение первых 5 минут нужно просто созерцать пустой </a:t>
            </a: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</a:t>
            </a:r>
            <a:endParaRPr lang="ru-RU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5813" y="1345607"/>
            <a:ext cx="55804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</a:rPr>
              <a:t>Направлено 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</a:rPr>
              <a:t>на осмысление и интеграцию жизненного </a:t>
            </a: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</a:rPr>
              <a:t>опыта для восстановления и поиска  новых ресурсов. Трансформация прошлого негативного опыта в положительную энергию.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013644" y="1905000"/>
            <a:ext cx="463036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Необходимый реквизит: 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заготовленный шаблон лист А4 с черной точкой по середине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-карандаши простые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-карандаши цветные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-маркеры 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-краски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-кисти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-баночки для воды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5813" y="298071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группы: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оптимально для индивидуальной работы  или малые группы 5-6 человек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171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68" t="9698" r="19076" b="18727"/>
          <a:stretch/>
        </p:blipFill>
        <p:spPr>
          <a:xfrm>
            <a:off x="1284050" y="1566153"/>
            <a:ext cx="10214043" cy="4964169"/>
          </a:xfrm>
        </p:spPr>
      </p:pic>
    </p:spTree>
    <p:extLst>
      <p:ext uri="{BB962C8B-B14F-4D97-AF65-F5344CB8AC3E}">
        <p14:creationId xmlns:p14="http://schemas.microsoft.com/office/powerpoint/2010/main" val="674710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1646" y="508271"/>
            <a:ext cx="10569289" cy="989789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психолога по взаимодействию с обучающимся, находящемся в состоянии неизвестности (для учителей)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66741" y="1498060"/>
            <a:ext cx="9319098" cy="51184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Выстроить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доверительные отношения, дать понять, что вы рядом и готовы помочь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Уточнить желание ребенка об информированности о его семейных обстоятельствах.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Не форсировать события: не провоцировать тему без вести пропавшего, но и не уходить от обсуждения, если есть потребность поделиться информацией, переживанием.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Не давать надежды, не убеждать в благоприятном исходе, не поддерживать различные «интуитивные» версии.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Помнить, что знакомая, привычная обстановка является ресурсом, поэтому регламент школьной деятельности лучше сохранить. И дома лучше сохранить привычный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режим.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40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3702" y="447473"/>
            <a:ext cx="10204314" cy="1040860"/>
          </a:xfrm>
        </p:spPr>
        <p:txBody>
          <a:bodyPr>
            <a:normAutofit/>
          </a:bodyPr>
          <a:lstStyle/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психолога по взаимодействию с обучающимся, находящемся в состоянии горя (для учителей)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71408" y="1488333"/>
            <a:ext cx="8968902" cy="5184842"/>
          </a:xfrm>
        </p:spPr>
        <p:txBody>
          <a:bodyPr>
            <a:noAutofit/>
          </a:bodyPr>
          <a:lstStyle/>
          <a:p>
            <a:pPr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Выстроить доверительные отношения, дать понять, что вы рядом и готовы помочь. </a:t>
            </a:r>
          </a:p>
          <a:p>
            <a:pPr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Уточнить желание ребенка об информированности о его семейных обстоятельствах.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Проявление сочувствия может быть воспринято болезненно, но важно озвучить, что вы знаете о горе, что это действительно очень тяжело. </a:t>
            </a:r>
          </a:p>
          <a:p>
            <a:pPr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Осуществлять контроль состояния. </a:t>
            </a:r>
          </a:p>
          <a:p>
            <a:pPr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на связи с родителями. Обратить внимание, если появятся сильные эмоциональные реакции.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Поговорить с родителями, о том, что уже знает ребенок и что не знает, какие темы можно обсуждать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какие не  стоит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избегайте ответов на вопросы, которые задает ребенок. </a:t>
            </a:r>
          </a:p>
          <a:p>
            <a:pPr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ребенок начал плакать в школе, не пытайтесь переключить его, постарайтесь уединиться с ним и дать выплакаться.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94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6075" y="632297"/>
            <a:ext cx="7086096" cy="65175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Ресурсы методов и методик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0627" y="1549940"/>
            <a:ext cx="10919296" cy="3469532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психологи.рф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по результатам реализации проекта «Ключи к сердцу» Авторы-составители: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Крючкова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О.Ю., Ахметова Э.Ф.,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Загретдинова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А.Р., Тагирова Р.Р.,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Шарафутдинова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Л.Х., Карпова Е.Е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Учебное пособие «Работа психолога с детской травмой», авторы             Гурина Е.С.,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Кошенова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,  2020 г.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зд.: НГПУ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Сборник методических рекомендаций для специалистов, осуществляющих работу с детьми, проживающих психоэмоциональную травму «Утрата родителей. Детская травма» ,  составитель 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Исаевска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О.В. , Волгоград 2022г.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19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602</TotalTime>
  <Words>917</Words>
  <Application>Microsoft Office PowerPoint</Application>
  <PresentationFormat>Широкоэкранный</PresentationFormat>
  <Paragraphs>101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Century Gothic</vt:lpstr>
      <vt:lpstr>Times New Roman</vt:lpstr>
      <vt:lpstr>Wingdings 3</vt:lpstr>
      <vt:lpstr>Легкий дым</vt:lpstr>
      <vt:lpstr>Методики, методы в работе с детьми участников и ветеранов СВО (группы риска) </vt:lpstr>
      <vt:lpstr>Возможные нарушения в категориях семей участников и ветеранов СВО</vt:lpstr>
      <vt:lpstr>Признаки кризисного состояния и нарушения адаптации</vt:lpstr>
      <vt:lpstr>Методы и методы для работы </vt:lpstr>
      <vt:lpstr>Арт-упражнение «Я справлюсь!» </vt:lpstr>
      <vt:lpstr>Презентация PowerPoint</vt:lpstr>
      <vt:lpstr>Рекомендации психолога по взаимодействию с обучающимся, находящемся в состоянии неизвестности (для учителей)</vt:lpstr>
      <vt:lpstr>Рекомендации психолога по взаимодействию с обучающимся, находящемся в состоянии горя (для учителей)</vt:lpstr>
      <vt:lpstr>Ресурсы методов и методик 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Тренинги и сказка-терапия в работе с группой риска и детьми СВО</dc:title>
  <dc:creator>user</dc:creator>
  <cp:lastModifiedBy>Учитель</cp:lastModifiedBy>
  <cp:revision>39</cp:revision>
  <dcterms:created xsi:type="dcterms:W3CDTF">2025-10-23T05:27:07Z</dcterms:created>
  <dcterms:modified xsi:type="dcterms:W3CDTF">2025-10-24T08:31:18Z</dcterms:modified>
</cp:coreProperties>
</file>