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8" r:id="rId2"/>
    <p:sldId id="278" r:id="rId3"/>
    <p:sldId id="279" r:id="rId4"/>
    <p:sldId id="270" r:id="rId5"/>
    <p:sldId id="257" r:id="rId6"/>
    <p:sldId id="266" r:id="rId7"/>
    <p:sldId id="289" r:id="rId8"/>
    <p:sldId id="285" r:id="rId9"/>
    <p:sldId id="271" r:id="rId10"/>
    <p:sldId id="272" r:id="rId11"/>
    <p:sldId id="286" r:id="rId12"/>
    <p:sldId id="273" r:id="rId13"/>
    <p:sldId id="288" r:id="rId14"/>
    <p:sldId id="282" r:id="rId15"/>
    <p:sldId id="276" r:id="rId1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80"/>
    <a:srgbClr val="DDDDDD"/>
    <a:srgbClr val="006600"/>
    <a:srgbClr val="2967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24" y="14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D9154A-86B1-49C6-B7F0-44CB34C732A0}" type="datetimeFigureOut">
              <a:rPr lang="ru-RU" smtClean="0"/>
              <a:t>29.09.2025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6BB8D1-D475-472A-98CC-27D8932585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4416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BB8D1-D475-472A-98CC-27D893258527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0532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6BB8D1-D475-472A-98CC-27D893258527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701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4A86-1461-4967-9C91-8C4625C18FA6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A366-4217-40D8-B629-EEDAD62D6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4A86-1461-4967-9C91-8C4625C18FA6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A366-4217-40D8-B629-EEDAD62D6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4A86-1461-4967-9C91-8C4625C18FA6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A366-4217-40D8-B629-EEDAD62D6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4A86-1461-4967-9C91-8C4625C18FA6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A366-4217-40D8-B629-EEDAD62D6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4A86-1461-4967-9C91-8C4625C18FA6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A366-4217-40D8-B629-EEDAD62D6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4A86-1461-4967-9C91-8C4625C18FA6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A366-4217-40D8-B629-EEDAD62D6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4A86-1461-4967-9C91-8C4625C18FA6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A366-4217-40D8-B629-EEDAD62D6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4A86-1461-4967-9C91-8C4625C18FA6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A366-4217-40D8-B629-EEDAD62D6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4A86-1461-4967-9C91-8C4625C18FA6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A366-4217-40D8-B629-EEDAD62D6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4A86-1461-4967-9C91-8C4625C18FA6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A366-4217-40D8-B629-EEDAD62D6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054A86-1461-4967-9C91-8C4625C18FA6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B3A366-4217-40D8-B629-EEDAD62D6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054A86-1461-4967-9C91-8C4625C18FA6}" type="datetimeFigureOut">
              <a:rPr lang="ru-RU" smtClean="0"/>
              <a:pPr/>
              <a:t>29.09.2025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3A366-4217-40D8-B629-EEDAD62D640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l200.edusite.ru/magicpage.html?page=717569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gnezdo.live/course/1602/about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hyperlink" Target="mailto:l_200@edu54.ru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vk.com/l200nsk" TargetMode="External"/><Relationship Id="rId5" Type="http://schemas.openxmlformats.org/officeDocument/2006/relationships/hyperlink" Target="https://l200.edusite.ru/" TargetMode="External"/><Relationship Id="rId4" Type="http://schemas.openxmlformats.org/officeDocument/2006/relationships/hyperlink" Target="tel:(383)%20273-27-39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forms.yandex.ru/u/678a185eeb61468a9f23134b/" TargetMode="Externa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ученик\Downloads\Дизайн без названия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618" cy="51435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55576" y="2499742"/>
            <a:ext cx="7772400" cy="1102519"/>
          </a:xfrm>
        </p:spPr>
        <p:txBody>
          <a:bodyPr>
            <a:normAutofit fontScale="90000"/>
          </a:bodyPr>
          <a:lstStyle/>
          <a:p>
            <a:r>
              <a:rPr lang="ru-RU" sz="2200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Программа </a:t>
            </a: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2200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комплексного сопровождения и профилактических мероприятий по формированию благоприятного социально-психологического климата </a:t>
            </a:r>
            <a:r>
              <a:rPr lang="ru-RU" sz="2200" dirty="0" smtClean="0">
                <a:latin typeface="Bookman Old Style" panose="02050604050505020204" pitchFamily="18" charset="0"/>
                <a:ea typeface="Times New Roman" panose="02020603050405020304" pitchFamily="18" charset="0"/>
              </a:rPr>
              <a:t/>
            </a:r>
            <a:br>
              <a:rPr lang="ru-RU" sz="2200" dirty="0" smtClean="0">
                <a:latin typeface="Bookman Old Style" panose="02050604050505020204" pitchFamily="18" charset="0"/>
                <a:ea typeface="Times New Roman" panose="02020603050405020304" pitchFamily="18" charset="0"/>
              </a:rPr>
            </a:br>
            <a: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22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4000" b="1" dirty="0" smtClean="0">
                <a:solidFill>
                  <a:srgbClr val="006600"/>
                </a:solidFill>
                <a:latin typeface="Bookman Old Style" panose="02050604050505020204" pitchFamily="18" charset="0"/>
                <a:ea typeface="Times New Roman" panose="02020603050405020304" pitchFamily="18" charset="0"/>
              </a:rPr>
              <a:t>Вектор-СТОП</a:t>
            </a:r>
            <a:r>
              <a:rPr lang="ru-RU" sz="2000" b="1" dirty="0">
                <a:solidFill>
                  <a:srgbClr val="006600"/>
                </a:solidFill>
                <a:latin typeface="Bookman Old Style" panose="02050604050505020204" pitchFamily="18" charset="0"/>
                <a:ea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6600"/>
                </a:solidFill>
                <a:latin typeface="Bookman Old Style" panose="02050604050505020204" pitchFamily="18" charset="0"/>
                <a:ea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006600"/>
                </a:solidFill>
                <a:latin typeface="Bookman Old Style" panose="02050604050505020204" pitchFamily="18" charset="0"/>
                <a:ea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rgbClr val="006600"/>
                </a:solidFill>
                <a:latin typeface="Bookman Old Style" panose="02050604050505020204" pitchFamily="18" charset="0"/>
                <a:ea typeface="Times New Roman" panose="02020603050405020304" pitchFamily="18" charset="0"/>
              </a:rPr>
            </a:br>
            <a:r>
              <a:rPr lang="ru-RU" sz="2000" b="1" dirty="0">
                <a:solidFill>
                  <a:srgbClr val="006600"/>
                </a:solidFill>
                <a:latin typeface="Bookman Old Style" panose="02050604050505020204" pitchFamily="18" charset="0"/>
                <a:ea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6600"/>
                </a:solidFill>
                <a:latin typeface="Bookman Old Style" panose="02050604050505020204" pitchFamily="18" charset="0"/>
                <a:ea typeface="Times New Roman" panose="02020603050405020304" pitchFamily="18" charset="0"/>
              </a:rPr>
            </a:br>
            <a:endParaRPr lang="ru-RU" sz="1600" b="1" dirty="0">
              <a:solidFill>
                <a:srgbClr val="0066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7" name="Рисунок 6" descr="D:\логинова\проекты\приложения\программа\WhatsApp Image 2025-02-04 at 22.43.37.jpe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51470"/>
            <a:ext cx="2232248" cy="1872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79512" y="3723878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>
                <a:solidFill>
                  <a:prstClr val="black"/>
                </a:solidFill>
                <a:latin typeface="Bookman Old Style" panose="02050604050505020204" pitchFamily="18" charset="0"/>
              </a:rPr>
              <a:t>Составители:</a:t>
            </a:r>
            <a:br>
              <a:rPr lang="ru-RU" sz="1200" dirty="0">
                <a:solidFill>
                  <a:prstClr val="black"/>
                </a:solidFill>
                <a:latin typeface="Bookman Old Style" panose="02050604050505020204" pitchFamily="18" charset="0"/>
              </a:rPr>
            </a:br>
            <a:r>
              <a:rPr lang="ru-RU" sz="1200" dirty="0">
                <a:solidFill>
                  <a:prstClr val="black"/>
                </a:solidFill>
                <a:latin typeface="Bookman Old Style" panose="02050604050505020204" pitchFamily="18" charset="0"/>
              </a:rPr>
              <a:t>Логинова В.В. </a:t>
            </a:r>
            <a:r>
              <a:rPr lang="ru-RU" sz="1200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социальный педагог </a:t>
            </a:r>
            <a:r>
              <a:rPr lang="ru-RU" sz="1200" dirty="0">
                <a:solidFill>
                  <a:prstClr val="black"/>
                </a:solidFill>
                <a:latin typeface="Bookman Old Style" panose="02050604050505020204" pitchFamily="18" charset="0"/>
              </a:rPr>
              <a:t/>
            </a:r>
            <a:br>
              <a:rPr lang="ru-RU" sz="1200" dirty="0">
                <a:solidFill>
                  <a:prstClr val="black"/>
                </a:solidFill>
                <a:latin typeface="Bookman Old Style" panose="02050604050505020204" pitchFamily="18" charset="0"/>
              </a:rPr>
            </a:br>
            <a:r>
              <a:rPr lang="ru-RU" sz="1200" dirty="0" err="1">
                <a:solidFill>
                  <a:prstClr val="black"/>
                </a:solidFill>
                <a:latin typeface="Bookman Old Style" panose="02050604050505020204" pitchFamily="18" charset="0"/>
              </a:rPr>
              <a:t>Нестер</a:t>
            </a:r>
            <a:r>
              <a:rPr lang="ru-RU" sz="1200" dirty="0">
                <a:solidFill>
                  <a:prstClr val="black"/>
                </a:solidFill>
                <a:latin typeface="Bookman Old Style" panose="02050604050505020204" pitchFamily="18" charset="0"/>
              </a:rPr>
              <a:t> В.А. </a:t>
            </a:r>
            <a:r>
              <a:rPr lang="ru-RU" sz="1200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медиатор</a:t>
            </a:r>
            <a:r>
              <a:rPr lang="ru-RU" sz="1200" dirty="0">
                <a:solidFill>
                  <a:prstClr val="black"/>
                </a:solidFill>
                <a:latin typeface="Bookman Old Style" panose="02050604050505020204" pitchFamily="18" charset="0"/>
              </a:rPr>
              <a:t/>
            </a:r>
            <a:br>
              <a:rPr lang="ru-RU" sz="1200" dirty="0">
                <a:solidFill>
                  <a:prstClr val="black"/>
                </a:solidFill>
                <a:latin typeface="Bookman Old Style" panose="02050604050505020204" pitchFamily="18" charset="0"/>
              </a:rPr>
            </a:br>
            <a:r>
              <a:rPr lang="ru-RU" sz="1200" dirty="0">
                <a:solidFill>
                  <a:prstClr val="black"/>
                </a:solidFill>
                <a:latin typeface="Bookman Old Style" panose="02050604050505020204" pitchFamily="18" charset="0"/>
              </a:rPr>
              <a:t>Соколова Т.А. </a:t>
            </a:r>
            <a:r>
              <a:rPr lang="ru-RU" sz="1200" dirty="0" smtClean="0">
                <a:solidFill>
                  <a:prstClr val="black"/>
                </a:solidFill>
                <a:latin typeface="Bookman Old Style" panose="02050604050505020204" pitchFamily="18" charset="0"/>
              </a:rPr>
              <a:t>педагог-психолог</a:t>
            </a:r>
            <a:r>
              <a:rPr lang="ru-RU" sz="1200" dirty="0">
                <a:solidFill>
                  <a:prstClr val="black"/>
                </a:solidFill>
                <a:latin typeface="Bookman Old Style" panose="02050604050505020204" pitchFamily="18" charset="0"/>
              </a:rPr>
              <a:t/>
            </a:r>
            <a:br>
              <a:rPr lang="ru-RU" sz="1200" dirty="0">
                <a:solidFill>
                  <a:prstClr val="black"/>
                </a:solidFill>
                <a:latin typeface="Bookman Old Style" panose="02050604050505020204" pitchFamily="18" charset="0"/>
              </a:rPr>
            </a:br>
            <a:endParaRPr lang="ru-RU" sz="1200" dirty="0">
              <a:latin typeface="Bookman Old Style" panose="020506040505050202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793" cy="5145470"/>
          </a:xfrm>
          <a:prstGeom prst="rect">
            <a:avLst/>
          </a:prstGeom>
        </p:spPr>
      </p:pic>
      <p:sp>
        <p:nvSpPr>
          <p:cNvPr id="7" name="Текст 6"/>
          <p:cNvSpPr txBox="1">
            <a:spLocks/>
          </p:cNvSpPr>
          <p:nvPr/>
        </p:nvSpPr>
        <p:spPr>
          <a:xfrm>
            <a:off x="2000232" y="285734"/>
            <a:ext cx="7143768" cy="6036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800" b="1" spc="50" dirty="0" smtClean="0">
                <a:ln w="0"/>
                <a:solidFill>
                  <a:srgbClr val="4BACC6">
                    <a:lumMod val="75000"/>
                  </a:srgb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Консультативное  направление</a:t>
            </a:r>
            <a:r>
              <a:rPr lang="ru-RU" sz="2800" dirty="0" smtClean="0">
                <a:solidFill>
                  <a:prstClr val="black"/>
                </a:solidFill>
              </a:rPr>
              <a:t>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285984" y="785800"/>
            <a:ext cx="6572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4F81BD">
                    <a:lumMod val="75000"/>
                  </a:srgbClr>
                </a:solidFill>
              </a:rPr>
              <a:t>1.Интерактивное взаимодействие посредством использования новых информационных технологий, ресурсов Интернета</a:t>
            </a:r>
            <a:endParaRPr lang="ru-RU" b="1" spc="50" dirty="0">
              <a:ln w="0"/>
              <a:solidFill>
                <a:srgbClr val="4F81BD">
                  <a:lumMod val="75000"/>
                </a:srgb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0489" y="4121320"/>
            <a:ext cx="486213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hlinkClick r:id="rId3"/>
              </a:rPr>
              <a:t>https://</a:t>
            </a:r>
            <a:r>
              <a:rPr lang="ru-RU" sz="1600" dirty="0" smtClean="0">
                <a:hlinkClick r:id="rId3"/>
              </a:rPr>
              <a:t>l200.edusite.ru/magicpage.html?page=717569</a:t>
            </a:r>
            <a:endParaRPr lang="ru-RU" sz="1600" dirty="0" smtClean="0"/>
          </a:p>
          <a:p>
            <a:endParaRPr lang="ru-RU" sz="1600" dirty="0" smtClean="0"/>
          </a:p>
          <a:p>
            <a:endParaRPr lang="ru-RU" sz="1600" dirty="0"/>
          </a:p>
        </p:txBody>
      </p:sp>
      <p:pic>
        <p:nvPicPr>
          <p:cNvPr id="11" name="Объект 3"/>
          <p:cNvPicPr>
            <a:picLocks noChangeAspect="1"/>
          </p:cNvPicPr>
          <p:nvPr/>
        </p:nvPicPr>
        <p:blipFill rotWithShape="1">
          <a:blip r:embed="rId5"/>
          <a:srcRect l="44033" t="23438" r="32970" b="19279"/>
          <a:stretch/>
        </p:blipFill>
        <p:spPr>
          <a:xfrm>
            <a:off x="1475656" y="1615886"/>
            <a:ext cx="2448272" cy="3430369"/>
          </a:xfrm>
          <a:prstGeom prst="rect">
            <a:avLst/>
          </a:prstGeom>
        </p:spPr>
      </p:pic>
      <p:pic>
        <p:nvPicPr>
          <p:cNvPr id="12" name="Объект 3"/>
          <p:cNvPicPr>
            <a:picLocks noChangeAspect="1"/>
          </p:cNvPicPr>
          <p:nvPr/>
        </p:nvPicPr>
        <p:blipFill rotWithShape="1">
          <a:blip r:embed="rId6"/>
          <a:srcRect l="41822" t="43882" r="23745" b="19279"/>
          <a:stretch/>
        </p:blipFill>
        <p:spPr>
          <a:xfrm>
            <a:off x="4499992" y="1643003"/>
            <a:ext cx="3859734" cy="2322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21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793" cy="5145470"/>
          </a:xfrm>
          <a:prstGeom prst="rect">
            <a:avLst/>
          </a:prstGeom>
        </p:spPr>
      </p:pic>
      <p:sp>
        <p:nvSpPr>
          <p:cNvPr id="7" name="Текст 6"/>
          <p:cNvSpPr txBox="1">
            <a:spLocks/>
          </p:cNvSpPr>
          <p:nvPr/>
        </p:nvSpPr>
        <p:spPr>
          <a:xfrm>
            <a:off x="2051720" y="544188"/>
            <a:ext cx="7358082" cy="6036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spc="50" dirty="0" smtClean="0">
                <a:ln w="0"/>
                <a:solidFill>
                  <a:srgbClr val="4BACC6">
                    <a:lumMod val="75000"/>
                  </a:srgb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Коррекционно –развивающее направление</a:t>
            </a:r>
            <a:endParaRPr lang="ru-RU" sz="2400" dirty="0" smtClean="0">
              <a:solidFill>
                <a:prstClr val="black"/>
              </a:solidFill>
            </a:endParaRPr>
          </a:p>
          <a:p>
            <a:pPr algn="ctr"/>
            <a:endParaRPr lang="ru-RU" sz="2000" b="1" dirty="0" smtClean="0">
              <a:solidFill>
                <a:prstClr val="black"/>
              </a:solidFill>
            </a:endParaRPr>
          </a:p>
          <a:p>
            <a:pPr algn="ctr"/>
            <a:endParaRPr lang="ru-RU" sz="2000" b="1" dirty="0" smtClean="0">
              <a:solidFill>
                <a:prstClr val="black"/>
              </a:solidFill>
            </a:endParaRPr>
          </a:p>
        </p:txBody>
      </p:sp>
      <p:sp>
        <p:nvSpPr>
          <p:cNvPr id="11" name="Текст 6"/>
          <p:cNvSpPr txBox="1">
            <a:spLocks/>
          </p:cNvSpPr>
          <p:nvPr/>
        </p:nvSpPr>
        <p:spPr>
          <a:xfrm>
            <a:off x="3643306" y="1214428"/>
            <a:ext cx="2786082" cy="6036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endParaRPr lang="ru-RU" b="1" spc="50" dirty="0">
              <a:ln w="0"/>
              <a:solidFill>
                <a:srgbClr val="4BACC6">
                  <a:lumMod val="75000"/>
                </a:srgb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pic>
        <p:nvPicPr>
          <p:cNvPr id="20" name="Объект 7"/>
          <p:cNvPicPr>
            <a:picLocks noChangeAspect="1"/>
          </p:cNvPicPr>
          <p:nvPr/>
        </p:nvPicPr>
        <p:blipFill rotWithShape="1">
          <a:blip r:embed="rId3"/>
          <a:srcRect l="30784" t="21318" r="14199" b="36251"/>
          <a:stretch/>
        </p:blipFill>
        <p:spPr>
          <a:xfrm>
            <a:off x="287920" y="1347614"/>
            <a:ext cx="8568952" cy="3717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20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-985"/>
            <a:ext cx="9144793" cy="5145470"/>
          </a:xfrm>
          <a:prstGeom prst="rect">
            <a:avLst/>
          </a:prstGeom>
        </p:spPr>
      </p:pic>
      <p:sp>
        <p:nvSpPr>
          <p:cNvPr id="7" name="Текст 6"/>
          <p:cNvSpPr txBox="1">
            <a:spLocks/>
          </p:cNvSpPr>
          <p:nvPr/>
        </p:nvSpPr>
        <p:spPr>
          <a:xfrm>
            <a:off x="2000232" y="428610"/>
            <a:ext cx="7143768" cy="6036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800" b="1" spc="50" dirty="0" smtClean="0">
                <a:ln w="0"/>
                <a:solidFill>
                  <a:srgbClr val="4BACC6">
                    <a:lumMod val="75000"/>
                  </a:srgb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Консультативное  направление</a:t>
            </a:r>
            <a:r>
              <a:rPr lang="ru-RU" sz="2800" dirty="0" smtClean="0">
                <a:solidFill>
                  <a:prstClr val="black"/>
                </a:solidFill>
              </a:rPr>
              <a:t> </a:t>
            </a:r>
          </a:p>
          <a:p>
            <a:pPr algn="ctr"/>
            <a:endParaRPr lang="ru-RU" sz="2000" b="1" dirty="0" smtClean="0">
              <a:solidFill>
                <a:prstClr val="black"/>
              </a:solidFill>
            </a:endParaRPr>
          </a:p>
          <a:p>
            <a:pPr algn="ctr"/>
            <a:endParaRPr lang="ru-RU" sz="2000" b="1" dirty="0" smtClean="0">
              <a:solidFill>
                <a:prstClr val="black"/>
              </a:solidFill>
            </a:endParaRPr>
          </a:p>
        </p:txBody>
      </p:sp>
      <p:sp>
        <p:nvSpPr>
          <p:cNvPr id="11" name="Текст 6"/>
          <p:cNvSpPr txBox="1">
            <a:spLocks/>
          </p:cNvSpPr>
          <p:nvPr/>
        </p:nvSpPr>
        <p:spPr>
          <a:xfrm>
            <a:off x="3643306" y="1214428"/>
            <a:ext cx="2786082" cy="6036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endParaRPr lang="ru-RU" b="1" spc="50" dirty="0">
              <a:ln w="0"/>
              <a:solidFill>
                <a:srgbClr val="4BACC6">
                  <a:lumMod val="75000"/>
                </a:srgb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2071670" y="3214692"/>
            <a:ext cx="521497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4F81BD">
                    <a:lumMod val="75000"/>
                  </a:srgbClr>
                </a:solidFill>
              </a:rPr>
              <a:t>3.Индивидуальные консультации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prstClr val="black"/>
                </a:solidFill>
              </a:rPr>
              <a:t>Социально-психологическая поддержка, разрешение проблемных ситуации, дача рекомендаций.</a:t>
            </a:r>
            <a:endParaRPr lang="ru-RU" sz="2000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pic>
        <p:nvPicPr>
          <p:cNvPr id="13" name="Picture 2" descr="C:\Users\User\Downloads\WhatsApp Image 2025-04-21 at 11.48.1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1071552"/>
            <a:ext cx="1334028" cy="2894163"/>
          </a:xfrm>
          <a:prstGeom prst="rect">
            <a:avLst/>
          </a:prstGeom>
          <a:noFill/>
        </p:spPr>
      </p:pic>
      <p:pic>
        <p:nvPicPr>
          <p:cNvPr id="14" name="Picture 4" descr="Picture background"/>
          <p:cNvPicPr>
            <a:picLocks noChangeAspect="1" noChangeArrowheads="1"/>
          </p:cNvPicPr>
          <p:nvPr/>
        </p:nvPicPr>
        <p:blipFill>
          <a:blip r:embed="rId4" cstate="print"/>
          <a:srcRect l="7696" t="5000" r="6365" b="5000"/>
          <a:stretch>
            <a:fillRect/>
          </a:stretch>
        </p:blipFill>
        <p:spPr bwMode="auto">
          <a:xfrm>
            <a:off x="142844" y="3357568"/>
            <a:ext cx="2113376" cy="1383291"/>
          </a:xfrm>
          <a:prstGeom prst="rect">
            <a:avLst/>
          </a:prstGeom>
          <a:noFill/>
        </p:spPr>
      </p:pic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1000100" y="1500180"/>
            <a:ext cx="664373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4F81BD">
                    <a:lumMod val="75000"/>
                  </a:srgbClr>
                </a:solidFill>
                <a:ea typeface="Times New Roman" pitchFamily="18" charset="0"/>
                <a:cs typeface="Times New Roman" pitchFamily="18" charset="0"/>
              </a:rPr>
              <a:t>2.</a:t>
            </a:r>
            <a:r>
              <a:rPr lang="ru-RU" sz="2000" b="1" dirty="0" smtClean="0">
                <a:solidFill>
                  <a:srgbClr val="4F81BD">
                    <a:lumMod val="75000"/>
                  </a:srgbClr>
                </a:solidFill>
              </a:rPr>
              <a:t> Оперативная приемная «Вектор СТОП»</a:t>
            </a:r>
            <a:endParaRPr lang="ru-RU" sz="2000" b="1" spc="50" dirty="0" smtClean="0">
              <a:ln w="0"/>
              <a:solidFill>
                <a:srgbClr val="4F81BD">
                  <a:lumMod val="75000"/>
                </a:srgb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Консультации специалистов по формирование</a:t>
            </a:r>
            <a:endParaRPr lang="ru-RU" sz="2000" dirty="0" smtClean="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безопасной школьной среды, решение вопросов, возникающих в сфере прав и законных интересов детей. </a:t>
            </a:r>
          </a:p>
        </p:txBody>
      </p:sp>
    </p:spTree>
    <p:extLst>
      <p:ext uri="{BB962C8B-B14F-4D97-AF65-F5344CB8AC3E}">
        <p14:creationId xmlns:p14="http://schemas.microsoft.com/office/powerpoint/2010/main" val="3395465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793" cy="514547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205979"/>
            <a:ext cx="5987008" cy="85725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4BACC6">
                    <a:lumMod val="75000"/>
                  </a:srgbClr>
                </a:solidFill>
              </a:rPr>
              <a:t>Информационно-просветительское направление</a:t>
            </a:r>
            <a:r>
              <a:rPr lang="ru-RU" sz="1800" b="1" dirty="0">
                <a:solidFill>
                  <a:srgbClr val="4BACC6">
                    <a:lumMod val="75000"/>
                  </a:srgbClr>
                </a:solidFill>
              </a:rPr>
              <a:t/>
            </a:r>
            <a:br>
              <a:rPr lang="ru-RU" sz="1800" b="1" dirty="0">
                <a:solidFill>
                  <a:srgbClr val="4BACC6">
                    <a:lumMod val="75000"/>
                  </a:srgbClr>
                </a:solidFill>
              </a:rPr>
            </a:br>
            <a:endParaRPr lang="ru-RU" sz="2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28519" t="19196" r="14198" b="12913"/>
          <a:stretch/>
        </p:blipFill>
        <p:spPr>
          <a:xfrm>
            <a:off x="1619672" y="699542"/>
            <a:ext cx="6452870" cy="4301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8658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6552" y="-92546"/>
            <a:ext cx="9144793" cy="5145470"/>
          </a:xfrm>
          <a:prstGeom prst="rect">
            <a:avLst/>
          </a:prstGeom>
        </p:spPr>
      </p:pic>
      <p:sp>
        <p:nvSpPr>
          <p:cNvPr id="7" name="Текст 6"/>
          <p:cNvSpPr txBox="1">
            <a:spLocks/>
          </p:cNvSpPr>
          <p:nvPr/>
        </p:nvSpPr>
        <p:spPr>
          <a:xfrm>
            <a:off x="2051720" y="308958"/>
            <a:ext cx="6271329" cy="6036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400" b="1" dirty="0" smtClean="0">
                <a:solidFill>
                  <a:srgbClr val="4BACC6">
                    <a:lumMod val="75000"/>
                  </a:srgbClr>
                </a:solidFill>
              </a:rPr>
              <a:t>Информационно-просветительское направление</a:t>
            </a:r>
            <a:endParaRPr lang="ru-RU" sz="2000" b="1" dirty="0" smtClean="0">
              <a:solidFill>
                <a:srgbClr val="4BACC6">
                  <a:lumMod val="75000"/>
                </a:srgbClr>
              </a:solidFill>
            </a:endParaRPr>
          </a:p>
          <a:p>
            <a:pPr algn="ctr"/>
            <a:endParaRPr lang="ru-RU" sz="2000" b="1" dirty="0" smtClean="0">
              <a:solidFill>
                <a:prstClr val="black"/>
              </a:solidFill>
            </a:endParaRPr>
          </a:p>
        </p:txBody>
      </p:sp>
      <p:sp>
        <p:nvSpPr>
          <p:cNvPr id="11" name="Текст 6"/>
          <p:cNvSpPr txBox="1">
            <a:spLocks/>
          </p:cNvSpPr>
          <p:nvPr/>
        </p:nvSpPr>
        <p:spPr>
          <a:xfrm>
            <a:off x="3643306" y="1214428"/>
            <a:ext cx="2786082" cy="6036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endParaRPr lang="ru-RU" b="1" spc="50" dirty="0">
              <a:ln w="0"/>
              <a:solidFill>
                <a:srgbClr val="4BACC6">
                  <a:lumMod val="75000"/>
                </a:srgb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01999" y="1827558"/>
            <a:ext cx="4348970" cy="2322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Повышение грамотности родителей в вопросах </a:t>
            </a:r>
            <a:r>
              <a:rPr lang="ru-RU" dirty="0" smtClean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травли ,насилия</a:t>
            </a:r>
            <a:endParaRPr lang="ru-RU" sz="2400" dirty="0">
              <a:latin typeface="Aptos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 видео уроков по 20-30 мин с тестовыми заданиями и дополнительными материалами и расположен на платформе </a:t>
            </a:r>
            <a:r>
              <a:rPr lang="ru-RU" dirty="0" err="1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Skillspace</a:t>
            </a:r>
            <a:r>
              <a:rPr lang="ru-RU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 ссылке: </a:t>
            </a:r>
            <a:endParaRPr lang="ru-RU" dirty="0" smtClean="0">
              <a:solidFill>
                <a:srgbClr val="1A1A1A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u="sng" dirty="0" smtClean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</a:t>
            </a:r>
            <a:r>
              <a:rPr lang="ru-RU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://portal.gnezdo.live/course/1602/about</a:t>
            </a:r>
            <a:r>
              <a:rPr lang="ru-RU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.</a:t>
            </a:r>
            <a:endParaRPr lang="ru-RU" sz="2400" dirty="0">
              <a:effectLst/>
              <a:latin typeface="Aptos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" name="Объект 3"/>
          <p:cNvPicPr>
            <a:picLocks noChangeAspect="1"/>
          </p:cNvPicPr>
          <p:nvPr/>
        </p:nvPicPr>
        <p:blipFill rotWithShape="1">
          <a:blip r:embed="rId4"/>
          <a:srcRect l="15392" t="21229" r="54774" b="29001"/>
          <a:stretch/>
        </p:blipFill>
        <p:spPr>
          <a:xfrm>
            <a:off x="4674912" y="1191723"/>
            <a:ext cx="3857527" cy="3634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0111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ученик\Desktop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7"/>
            <a:ext cx="9144000" cy="5143153"/>
          </a:xfrm>
          <a:prstGeom prst="rect">
            <a:avLst/>
          </a:prstGeom>
          <a:noFill/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0"/>
            <a:ext cx="4286280" cy="39799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7652" name="AutoShape 4" descr="https://l200.edusite.ru/sveden/files/983e3defc676ee2494e7e8ec8f73a78e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357290" y="785800"/>
            <a:ext cx="37862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t"/>
            <a:r>
              <a:rPr lang="ru-RU" sz="2400" b="1" dirty="0" smtClean="0">
                <a:solidFill>
                  <a:prstClr val="black"/>
                </a:solidFill>
              </a:rPr>
              <a:t>Контактный </a:t>
            </a:r>
          </a:p>
          <a:p>
            <a:pPr algn="ctr" fontAlgn="t"/>
            <a:r>
              <a:rPr lang="ru-RU" sz="2400" b="1" dirty="0" smtClean="0">
                <a:solidFill>
                  <a:prstClr val="black"/>
                </a:solidFill>
              </a:rPr>
              <a:t>телефон:</a:t>
            </a:r>
            <a:br>
              <a:rPr lang="ru-RU" sz="2400" b="1" dirty="0" smtClean="0">
                <a:solidFill>
                  <a:prstClr val="black"/>
                </a:solidFill>
              </a:rPr>
            </a:br>
            <a:r>
              <a:rPr lang="ru-RU" sz="2400" b="1" dirty="0" smtClean="0">
                <a:solidFill>
                  <a:prstClr val="black"/>
                </a:solidFill>
                <a:hlinkClick r:id="rId4"/>
              </a:rPr>
              <a:t>(383) 273-27-39</a:t>
            </a:r>
            <a:r>
              <a:rPr lang="ru-RU" sz="2400" b="1" dirty="0" smtClean="0">
                <a:solidFill>
                  <a:prstClr val="black"/>
                </a:solidFill>
              </a:rPr>
              <a:t> 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214282" y="3429006"/>
            <a:ext cx="62865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sz="2400" b="1" dirty="0" smtClean="0">
                <a:solidFill>
                  <a:prstClr val="black"/>
                </a:solidFill>
              </a:rPr>
              <a:t>Адрес официального сайта:</a:t>
            </a:r>
          </a:p>
          <a:p>
            <a:pPr algn="ctr" fontAlgn="b"/>
            <a:r>
              <a:rPr lang="ru-RU" sz="2400" b="1" dirty="0" smtClean="0">
                <a:solidFill>
                  <a:prstClr val="black"/>
                </a:solidFill>
                <a:hlinkClick r:id="rId5"/>
              </a:rPr>
              <a:t>https://l200.edusite.ru</a:t>
            </a:r>
            <a:endParaRPr lang="ru-RU" sz="2400" b="1" dirty="0" smtClean="0">
              <a:solidFill>
                <a:prstClr val="black"/>
              </a:solidFill>
            </a:endParaRPr>
          </a:p>
          <a:p>
            <a:pPr fontAlgn="t"/>
            <a:r>
              <a:rPr lang="ru-RU" sz="2400" b="1" dirty="0" smtClean="0">
                <a:solidFill>
                  <a:prstClr val="black"/>
                </a:solidFill>
              </a:rPr>
              <a:t>Официальные страницы в социальных сетях:</a:t>
            </a:r>
          </a:p>
          <a:p>
            <a:pPr algn="ctr" fontAlgn="b"/>
            <a:r>
              <a:rPr lang="ru-RU" sz="2400" b="1" dirty="0" smtClean="0">
                <a:solidFill>
                  <a:prstClr val="black"/>
                </a:solidFill>
                <a:hlinkClick r:id="rId6"/>
              </a:rPr>
              <a:t>https://vk.com/l200nsk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14348" y="2357436"/>
            <a:ext cx="37862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t"/>
            <a:r>
              <a:rPr lang="ru-RU" sz="2400" b="1" dirty="0" smtClean="0">
                <a:solidFill>
                  <a:prstClr val="black"/>
                </a:solidFill>
              </a:rPr>
              <a:t>Адрес электронной почты:</a:t>
            </a:r>
          </a:p>
          <a:p>
            <a:pPr algn="ctr" fontAlgn="b"/>
            <a:r>
              <a:rPr lang="ru-RU" sz="2400" b="1" dirty="0" smtClean="0">
                <a:solidFill>
                  <a:prstClr val="black"/>
                </a:solidFill>
                <a:hlinkClick r:id="rId7"/>
              </a:rPr>
              <a:t>l_200@edu54.ru</a:t>
            </a:r>
            <a:endParaRPr lang="ru-RU" sz="2400" b="1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65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ученик\Desktop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7"/>
            <a:ext cx="9144000" cy="5143153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3021108" y="377721"/>
            <a:ext cx="47861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spc="50" dirty="0">
                <a:ln w="0"/>
                <a:solidFill>
                  <a:schemeClr val="accent5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Ассоциативный ряд</a:t>
            </a: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="" xmlns:a16="http://schemas.microsoft.com/office/drawing/2014/main" id="{10CC47BC-EB79-4A24-BC90-8EE7F7486952}"/>
              </a:ext>
            </a:extLst>
          </p:cNvPr>
          <p:cNvCxnSpPr>
            <a:cxnSpLocks/>
          </p:cNvCxnSpPr>
          <p:nvPr/>
        </p:nvCxnSpPr>
        <p:spPr>
          <a:xfrm>
            <a:off x="1979712" y="1275606"/>
            <a:ext cx="6768752" cy="0"/>
          </a:xfrm>
          <a:prstGeom prst="line">
            <a:avLst/>
          </a:prstGeom>
          <a:noFill/>
          <a:ln w="85725" cap="flat" cmpd="sng" algn="ctr">
            <a:solidFill>
              <a:srgbClr val="008080"/>
            </a:solidFill>
            <a:prstDash val="lgDash"/>
            <a:miter lim="800000"/>
          </a:ln>
          <a:effectLst/>
        </p:spPr>
      </p:cxnSp>
      <p:pic>
        <p:nvPicPr>
          <p:cNvPr id="7" name="Picture 1054"/>
          <p:cNvPicPr/>
          <p:nvPr/>
        </p:nvPicPr>
        <p:blipFill>
          <a:blip r:embed="rId3"/>
          <a:stretch/>
        </p:blipFill>
        <p:spPr>
          <a:xfrm>
            <a:off x="467544" y="2787774"/>
            <a:ext cx="1089902" cy="2265551"/>
          </a:xfrm>
          <a:prstGeom prst="rect">
            <a:avLst/>
          </a:prstGeom>
          <a:noFill/>
        </p:spPr>
      </p:pic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418828"/>
            <a:ext cx="3528392" cy="3528392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054"/>
          <p:cNvPicPr/>
          <p:nvPr/>
        </p:nvPicPr>
        <p:blipFill>
          <a:blip r:embed="rId3"/>
          <a:stretch/>
        </p:blipFill>
        <p:spPr>
          <a:xfrm rot="10800000">
            <a:off x="7668344" y="1356645"/>
            <a:ext cx="1080120" cy="226555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131840" y="1250985"/>
            <a:ext cx="31683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ТРАВЛЯ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29825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3" y="0"/>
            <a:ext cx="9144793" cy="5145470"/>
          </a:xfrm>
          <a:prstGeom prst="rect">
            <a:avLst/>
          </a:prstGeom>
        </p:spPr>
      </p:pic>
      <p:grpSp>
        <p:nvGrpSpPr>
          <p:cNvPr id="11" name="drawingObject3740"/>
          <p:cNvGrpSpPr/>
          <p:nvPr/>
        </p:nvGrpSpPr>
        <p:grpSpPr>
          <a:xfrm>
            <a:off x="3440741" y="291082"/>
            <a:ext cx="1902473" cy="460374"/>
            <a:chOff x="0" y="0"/>
            <a:chExt cx="1902473" cy="460950"/>
          </a:xfrm>
          <a:noFill/>
        </p:grpSpPr>
        <p:sp>
          <p:nvSpPr>
            <p:cNvPr id="12" name="Shape 3741"/>
            <p:cNvSpPr/>
            <p:nvPr/>
          </p:nvSpPr>
          <p:spPr>
            <a:xfrm>
              <a:off x="140016" y="324091"/>
              <a:ext cx="67054" cy="59232"/>
            </a:xfrm>
            <a:custGeom>
              <a:avLst/>
              <a:gdLst/>
              <a:ahLst/>
              <a:cxnLst/>
              <a:rect l="0" t="0" r="0" b="0"/>
              <a:pathLst>
                <a:path w="67054" h="59232">
                  <a:moveTo>
                    <a:pt x="67054" y="0"/>
                  </a:moveTo>
                  <a:lnTo>
                    <a:pt x="0" y="25744"/>
                  </a:lnTo>
                  <a:lnTo>
                    <a:pt x="41922" y="59232"/>
                  </a:lnTo>
                  <a:lnTo>
                    <a:pt x="55333" y="54090"/>
                  </a:lnTo>
                  <a:lnTo>
                    <a:pt x="67054" y="0"/>
                  </a:lnTo>
                  <a:close/>
                </a:path>
              </a:pathLst>
            </a:custGeom>
            <a:solidFill>
              <a:srgbClr val="B09AD4"/>
            </a:solidFill>
          </p:spPr>
          <p:txBody>
            <a:bodyPr vert="horz" lIns="91440" tIns="45720" rIns="91440" bIns="45720" anchor="t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pic>
          <p:nvPicPr>
            <p:cNvPr id="13" name="Picture 3742"/>
            <p:cNvPicPr/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/>
          </p:blipFill>
          <p:spPr>
            <a:xfrm>
              <a:off x="0" y="0"/>
              <a:ext cx="1902473" cy="460950"/>
            </a:xfrm>
            <a:prstGeom prst="rect">
              <a:avLst/>
            </a:prstGeom>
            <a:noFill/>
          </p:spPr>
        </p:pic>
      </p:grpSp>
      <p:grpSp>
        <p:nvGrpSpPr>
          <p:cNvPr id="14" name="drawingObject3740"/>
          <p:cNvGrpSpPr/>
          <p:nvPr/>
        </p:nvGrpSpPr>
        <p:grpSpPr>
          <a:xfrm>
            <a:off x="6753752" y="261147"/>
            <a:ext cx="1902473" cy="460374"/>
            <a:chOff x="0" y="0"/>
            <a:chExt cx="1902473" cy="460950"/>
          </a:xfrm>
          <a:noFill/>
        </p:grpSpPr>
        <p:sp>
          <p:nvSpPr>
            <p:cNvPr id="15" name="Shape 3741"/>
            <p:cNvSpPr/>
            <p:nvPr/>
          </p:nvSpPr>
          <p:spPr>
            <a:xfrm>
              <a:off x="140016" y="324091"/>
              <a:ext cx="67054" cy="59232"/>
            </a:xfrm>
            <a:custGeom>
              <a:avLst/>
              <a:gdLst/>
              <a:ahLst/>
              <a:cxnLst/>
              <a:rect l="0" t="0" r="0" b="0"/>
              <a:pathLst>
                <a:path w="67054" h="59232">
                  <a:moveTo>
                    <a:pt x="67054" y="0"/>
                  </a:moveTo>
                  <a:lnTo>
                    <a:pt x="0" y="25744"/>
                  </a:lnTo>
                  <a:lnTo>
                    <a:pt x="41922" y="59232"/>
                  </a:lnTo>
                  <a:lnTo>
                    <a:pt x="55333" y="54090"/>
                  </a:lnTo>
                  <a:lnTo>
                    <a:pt x="67054" y="0"/>
                  </a:lnTo>
                  <a:close/>
                </a:path>
              </a:pathLst>
            </a:custGeom>
            <a:solidFill>
              <a:srgbClr val="B09AD4"/>
            </a:solidFill>
          </p:spPr>
          <p:txBody>
            <a:bodyPr vert="horz" lIns="91440" tIns="45720" rIns="91440" bIns="45720" anchor="t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pic>
          <p:nvPicPr>
            <p:cNvPr id="16" name="Picture 3742"/>
            <p:cNvPicPr/>
            <p:nvPr/>
          </p:nvPicPr>
          <p:blipFill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tretch/>
          </p:blipFill>
          <p:spPr>
            <a:xfrm>
              <a:off x="0" y="0"/>
              <a:ext cx="1902473" cy="460950"/>
            </a:xfrm>
            <a:prstGeom prst="rect">
              <a:avLst/>
            </a:prstGeom>
            <a:noFill/>
          </p:spPr>
        </p:pic>
      </p:grpSp>
      <p:sp>
        <p:nvSpPr>
          <p:cNvPr id="3" name="Прямоугольник 2"/>
          <p:cNvSpPr/>
          <p:nvPr/>
        </p:nvSpPr>
        <p:spPr>
          <a:xfrm>
            <a:off x="2079483" y="912969"/>
            <a:ext cx="1087157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dirty="0" smtClean="0">
                <a:ln w="0"/>
                <a:solidFill>
                  <a:srgbClr val="4F81B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Причины</a:t>
            </a:r>
            <a:endParaRPr lang="ru-RU" dirty="0">
              <a:ln w="0"/>
              <a:solidFill>
                <a:srgbClr val="4F81B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79635" y="211008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dirty="0">
              <a:ln w="0"/>
              <a:solidFill>
                <a:srgbClr val="4F81B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38523" y="1469458"/>
            <a:ext cx="1576072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dirty="0" smtClean="0">
                <a:ln w="0"/>
                <a:solidFill>
                  <a:srgbClr val="4F81B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Равенство сил</a:t>
            </a:r>
            <a:endParaRPr lang="ru-RU" dirty="0">
              <a:ln w="0"/>
              <a:solidFill>
                <a:srgbClr val="4F81B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75473" y="2137972"/>
            <a:ext cx="963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n w="0"/>
                <a:solidFill>
                  <a:srgbClr val="4F81B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Эмоции</a:t>
            </a:r>
            <a:endParaRPr lang="ru-RU" dirty="0">
              <a:ln w="0"/>
              <a:solidFill>
                <a:srgbClr val="4F81B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62641" y="2806486"/>
            <a:ext cx="720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n w="0"/>
                <a:solidFill>
                  <a:srgbClr val="4F81B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Цель </a:t>
            </a:r>
            <a:endParaRPr lang="ru-RU" dirty="0">
              <a:ln w="0"/>
              <a:solidFill>
                <a:srgbClr val="4F81B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73362" y="3412885"/>
            <a:ext cx="223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n w="0"/>
                <a:solidFill>
                  <a:srgbClr val="4F81B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Продолжительность </a:t>
            </a:r>
            <a:endParaRPr lang="ru-RU" dirty="0">
              <a:ln w="0"/>
              <a:solidFill>
                <a:srgbClr val="4F81B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538523" y="3944076"/>
            <a:ext cx="14889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n w="0"/>
                <a:solidFill>
                  <a:srgbClr val="4F81B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Последствия </a:t>
            </a:r>
            <a:endParaRPr lang="ru-RU" dirty="0">
              <a:ln w="0"/>
              <a:solidFill>
                <a:srgbClr val="4F81B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627723" y="4582170"/>
            <a:ext cx="12698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n w="0"/>
                <a:solidFill>
                  <a:srgbClr val="4F81B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Окончание</a:t>
            </a:r>
            <a:endParaRPr lang="ru-RU" dirty="0">
              <a:ln w="0"/>
              <a:solidFill>
                <a:srgbClr val="4F81B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190593" y="872570"/>
            <a:ext cx="2461527" cy="5045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0"/>
                <a:solidFill>
                  <a:prstClr val="black">
                    <a:lumMod val="95000"/>
                    <a:lumOff val="5000"/>
                  </a:prst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Обычно есть причина </a:t>
            </a:r>
            <a:endParaRPr lang="ru-RU" dirty="0">
              <a:ln w="0"/>
              <a:solidFill>
                <a:prstClr val="black">
                  <a:lumMod val="95000"/>
                  <a:lumOff val="5000"/>
                </a:prst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203847" y="1495623"/>
            <a:ext cx="2448273" cy="5045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>
                    <a:lumMod val="95000"/>
                    <a:lumOff val="5000"/>
                  </a:prstClr>
                </a:solidFill>
              </a:rPr>
              <a:t>Участвует две </a:t>
            </a:r>
            <a:r>
              <a:rPr lang="ru-RU" sz="1400" b="1" dirty="0" smtClean="0">
                <a:solidFill>
                  <a:prstClr val="black">
                    <a:lumMod val="95000"/>
                    <a:lumOff val="5000"/>
                  </a:prstClr>
                </a:solidFill>
              </a:rPr>
              <a:t>равные </a:t>
            </a:r>
            <a:r>
              <a:rPr lang="ru-RU" sz="1400" b="1" dirty="0">
                <a:solidFill>
                  <a:prstClr val="black">
                    <a:lumMod val="95000"/>
                    <a:lumOff val="5000"/>
                  </a:prstClr>
                </a:solidFill>
              </a:rPr>
              <a:t>стороны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203846" y="2133091"/>
            <a:ext cx="2376266" cy="5045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prstClr val="black">
                    <a:lumMod val="95000"/>
                    <a:lumOff val="5000"/>
                  </a:prstClr>
                </a:solidFill>
              </a:rPr>
              <a:t>Обе стороны испытывают примерно одинаковые эмоции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3203845" y="2720273"/>
            <a:ext cx="2376267" cy="5045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</a:rPr>
              <a:t>Цель </a:t>
            </a:r>
            <a:r>
              <a:rPr lang="ru-RU" sz="1400" b="1" dirty="0" smtClean="0">
                <a:solidFill>
                  <a:prstClr val="black"/>
                </a:solidFill>
              </a:rPr>
              <a:t>–разрешение</a:t>
            </a:r>
            <a:endParaRPr lang="ru-RU" sz="1400" b="1" dirty="0">
              <a:solidFill>
                <a:prstClr val="black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203844" y="3307455"/>
            <a:ext cx="2376268" cy="5045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</a:rPr>
              <a:t>Чаще всего длится недолго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203844" y="3894284"/>
            <a:ext cx="2376268" cy="5045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prstClr val="black"/>
                </a:solidFill>
              </a:rPr>
              <a:t>Чаще всего не несёт серьёзных негативных последствий для психики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3190593" y="4514577"/>
            <a:ext cx="2389519" cy="50451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prstClr val="black"/>
                </a:solidFill>
              </a:rPr>
              <a:t>можно </a:t>
            </a:r>
            <a:r>
              <a:rPr lang="ru-RU" sz="1600" b="1" dirty="0">
                <a:solidFill>
                  <a:prstClr val="black"/>
                </a:solidFill>
              </a:rPr>
              <a:t>решить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5940149" y="814522"/>
            <a:ext cx="3017859" cy="58265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prstClr val="black"/>
                </a:solidFill>
              </a:rPr>
              <a:t>Причины не нужны </a:t>
            </a:r>
            <a:r>
              <a:rPr lang="ru-RU" sz="1200" dirty="0">
                <a:solidFill>
                  <a:prstClr val="black"/>
                </a:solidFill>
              </a:rPr>
              <a:t>обидчики получают удовольствие от самого процесса,  поэтому жертвой травли может стать любой</a:t>
            </a:r>
            <a:endParaRPr lang="ru-RU" sz="1200" dirty="0">
              <a:ln w="0"/>
              <a:solidFill>
                <a:srgbClr val="1F497D">
                  <a:lumMod val="75000"/>
                </a:srgb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940148" y="1474994"/>
            <a:ext cx="3017859" cy="58265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</a:rPr>
              <a:t>Силы неравны </a:t>
            </a:r>
            <a:r>
              <a:rPr lang="ru-RU" sz="1400" dirty="0">
                <a:solidFill>
                  <a:prstClr val="black"/>
                </a:solidFill>
              </a:rPr>
              <a:t>отношения складываются по типу «охотник - жертва»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5910696" y="2118985"/>
            <a:ext cx="3017859" cy="58265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prstClr val="black"/>
                </a:solidFill>
              </a:rPr>
              <a:t>Эмоции сильно различаются: </a:t>
            </a:r>
            <a:r>
              <a:rPr lang="ru-RU" sz="1200" dirty="0">
                <a:solidFill>
                  <a:prstClr val="black"/>
                </a:solidFill>
              </a:rPr>
              <a:t/>
            </a:r>
            <a:br>
              <a:rPr lang="ru-RU" sz="1200" dirty="0">
                <a:solidFill>
                  <a:prstClr val="black"/>
                </a:solidFill>
              </a:rPr>
            </a:br>
            <a:r>
              <a:rPr lang="ru-RU" sz="1200" dirty="0">
                <a:solidFill>
                  <a:prstClr val="black"/>
                </a:solidFill>
              </a:rPr>
              <a:t>с одной стороны агрессия и веселье, с другой – боль, страх, бессилие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5940149" y="2780598"/>
            <a:ext cx="3017859" cy="58265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prstClr val="black"/>
                </a:solidFill>
              </a:rPr>
              <a:t>Цель </a:t>
            </a:r>
            <a:r>
              <a:rPr lang="ru-RU" sz="1200" dirty="0" smtClean="0">
                <a:solidFill>
                  <a:prstClr val="black"/>
                </a:solidFill>
              </a:rPr>
              <a:t>– </a:t>
            </a:r>
            <a:r>
              <a:rPr lang="ru-RU" sz="1200" dirty="0">
                <a:solidFill>
                  <a:prstClr val="black"/>
                </a:solidFill>
              </a:rPr>
              <a:t>психологическое насилие, которое может перерасти в физическое</a:t>
            </a:r>
          </a:p>
        </p:txBody>
      </p:sp>
      <p:sp>
        <p:nvSpPr>
          <p:cNvPr id="51" name="Прямоугольник 50"/>
          <p:cNvSpPr/>
          <p:nvPr/>
        </p:nvSpPr>
        <p:spPr>
          <a:xfrm>
            <a:off x="5940148" y="3436094"/>
            <a:ext cx="3017859" cy="390342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</a:rPr>
              <a:t>Продолжается месяцами </a:t>
            </a:r>
            <a:r>
              <a:rPr lang="ru-RU" sz="1400" dirty="0">
                <a:solidFill>
                  <a:prstClr val="black"/>
                </a:solidFill>
              </a:rPr>
              <a:t/>
            </a:r>
            <a:br>
              <a:rPr lang="ru-RU" sz="1400" dirty="0">
                <a:solidFill>
                  <a:prstClr val="black"/>
                </a:solidFill>
              </a:rPr>
            </a:br>
            <a:r>
              <a:rPr lang="ru-RU" sz="1400" dirty="0">
                <a:solidFill>
                  <a:prstClr val="black"/>
                </a:solidFill>
              </a:rPr>
              <a:t>(иногда годами)</a:t>
            </a:r>
          </a:p>
        </p:txBody>
      </p:sp>
      <p:sp>
        <p:nvSpPr>
          <p:cNvPr id="52" name="Прямоугольник 51"/>
          <p:cNvSpPr/>
          <p:nvPr/>
        </p:nvSpPr>
        <p:spPr>
          <a:xfrm>
            <a:off x="5940147" y="3984814"/>
            <a:ext cx="3017859" cy="413989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prstClr val="black"/>
                </a:solidFill>
              </a:rPr>
              <a:t>Причиняет существенный психологический вред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5940148" y="4534178"/>
            <a:ext cx="3017859" cy="4504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только </a:t>
            </a:r>
            <a:r>
              <a:rPr lang="ru-RU" b="1" dirty="0">
                <a:solidFill>
                  <a:prstClr val="black"/>
                </a:solidFill>
              </a:rPr>
              <a:t>прекратить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729601" y="231949"/>
            <a:ext cx="11836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Конфликт </a:t>
            </a:r>
            <a:endParaRPr lang="ru-RU" dirty="0">
              <a:ln w="0"/>
              <a:solidFill>
                <a:srgbClr val="C0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7103921" y="308201"/>
            <a:ext cx="9472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dirty="0" smtClean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Травля</a:t>
            </a:r>
            <a:r>
              <a:rPr lang="ru-RU" dirty="0" smtClean="0">
                <a:ln w="0"/>
                <a:solidFill>
                  <a:srgbClr val="4F81B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 </a:t>
            </a:r>
            <a:endParaRPr lang="ru-RU" dirty="0">
              <a:ln w="0"/>
              <a:solidFill>
                <a:srgbClr val="4F81BD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6145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1" grpId="0" animBg="1"/>
      <p:bldP spid="52" grpId="0" animBg="1"/>
      <p:bldP spid="5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6" y="-4094"/>
            <a:ext cx="9144793" cy="5145470"/>
          </a:xfrm>
          <a:prstGeom prst="rect">
            <a:avLst/>
          </a:prstGeom>
        </p:spPr>
      </p:pic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xmlns="" id="{10CC47BC-EB79-4A24-BC90-8EE7F7486952}"/>
              </a:ext>
            </a:extLst>
          </p:cNvPr>
          <p:cNvCxnSpPr>
            <a:cxnSpLocks/>
          </p:cNvCxnSpPr>
          <p:nvPr/>
        </p:nvCxnSpPr>
        <p:spPr>
          <a:xfrm>
            <a:off x="2195736" y="1275606"/>
            <a:ext cx="6768752" cy="0"/>
          </a:xfrm>
          <a:prstGeom prst="line">
            <a:avLst/>
          </a:prstGeom>
          <a:noFill/>
          <a:ln w="85725" cap="flat" cmpd="sng" algn="ctr">
            <a:solidFill>
              <a:srgbClr val="008080"/>
            </a:solidFill>
            <a:prstDash val="lgDash"/>
            <a:miter lim="800000"/>
          </a:ln>
          <a:effectLst/>
        </p:spPr>
      </p:cxnSp>
      <p:sp>
        <p:nvSpPr>
          <p:cNvPr id="9" name="Прямоугольник 8"/>
          <p:cNvSpPr/>
          <p:nvPr/>
        </p:nvSpPr>
        <p:spPr>
          <a:xfrm>
            <a:off x="4112799" y="325657"/>
            <a:ext cx="267252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ookman Old Style" panose="02050604050505020204" pitchFamily="18" charset="0"/>
              </a:rPr>
              <a:t>Вектор</a:t>
            </a:r>
            <a:endParaRPr lang="ru-RU" sz="5400" b="0" cap="none" spc="0" dirty="0">
              <a:ln w="0"/>
              <a:solidFill>
                <a:schemeClr val="accent5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11960" y="1460694"/>
            <a:ext cx="2228495" cy="923330"/>
          </a:xfrm>
          <a:prstGeom prst="rect">
            <a:avLst/>
          </a:prstGeom>
          <a:noFill/>
          <a:ln>
            <a:solidFill>
              <a:srgbClr val="00808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accent5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ookman Old Style" panose="02050604050505020204" pitchFamily="18" charset="0"/>
              </a:rPr>
              <a:t>СТОП</a:t>
            </a:r>
            <a:endParaRPr lang="ru-RU" sz="5400" b="0" cap="none" spc="0" dirty="0">
              <a:ln w="0"/>
              <a:solidFill>
                <a:schemeClr val="accent5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120091" y="3089048"/>
            <a:ext cx="2304256" cy="1211777"/>
            <a:chOff x="2210173" y="227780"/>
            <a:chExt cx="2645316" cy="1374266"/>
          </a:xfrm>
        </p:grpSpPr>
        <p:sp>
          <p:nvSpPr>
            <p:cNvPr id="12" name="Нашивка 11"/>
            <p:cNvSpPr/>
            <p:nvPr/>
          </p:nvSpPr>
          <p:spPr>
            <a:xfrm>
              <a:off x="2210173" y="227780"/>
              <a:ext cx="2645316" cy="1374266"/>
            </a:xfrm>
            <a:prstGeom prst="chevron">
              <a:avLst/>
            </a:prstGeom>
            <a:solidFill>
              <a:srgbClr val="DDDDDD"/>
            </a:solidFill>
            <a:ln w="63500">
              <a:solidFill>
                <a:srgbClr val="00808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Нашивка 4"/>
            <p:cNvSpPr/>
            <p:nvPr/>
          </p:nvSpPr>
          <p:spPr>
            <a:xfrm>
              <a:off x="2897306" y="227780"/>
              <a:ext cx="1271050" cy="13742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6007" tIns="18669" rIns="18669" bIns="18669" numCol="1" spcCol="1270" anchor="ctr" anchorCtr="0">
              <a:noAutofit/>
            </a:bodyPr>
            <a:lstStyle/>
            <a:p>
              <a:pPr lvl="0" algn="ctr" defTabSz="622300">
                <a:lnSpc>
                  <a:spcPct val="8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kern="1200" dirty="0">
                <a:solidFill>
                  <a:srgbClr val="31356E"/>
                </a:solidFill>
              </a:endParaRPr>
            </a:p>
          </p:txBody>
        </p:sp>
      </p:grp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1877" y="3064546"/>
            <a:ext cx="2430741" cy="1260780"/>
          </a:xfrm>
          <a:prstGeom prst="rect">
            <a:avLst/>
          </a:prstGeom>
        </p:spPr>
      </p:pic>
      <p:grpSp>
        <p:nvGrpSpPr>
          <p:cNvPr id="15" name="Группа 14"/>
          <p:cNvGrpSpPr/>
          <p:nvPr/>
        </p:nvGrpSpPr>
        <p:grpSpPr>
          <a:xfrm>
            <a:off x="4112799" y="3069974"/>
            <a:ext cx="2365619" cy="1219262"/>
            <a:chOff x="2210173" y="227780"/>
            <a:chExt cx="2645316" cy="1374266"/>
          </a:xfrm>
        </p:grpSpPr>
        <p:sp>
          <p:nvSpPr>
            <p:cNvPr id="16" name="Нашивка 15"/>
            <p:cNvSpPr/>
            <p:nvPr/>
          </p:nvSpPr>
          <p:spPr>
            <a:xfrm>
              <a:off x="2210173" y="227780"/>
              <a:ext cx="2645316" cy="1374266"/>
            </a:xfrm>
            <a:prstGeom prst="chevron">
              <a:avLst/>
            </a:prstGeom>
            <a:solidFill>
              <a:srgbClr val="DDDDDD"/>
            </a:solidFill>
            <a:ln w="63500">
              <a:solidFill>
                <a:srgbClr val="00808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Нашивка 4"/>
            <p:cNvSpPr/>
            <p:nvPr/>
          </p:nvSpPr>
          <p:spPr>
            <a:xfrm>
              <a:off x="2897306" y="227780"/>
              <a:ext cx="1271050" cy="13742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6007" tIns="18669" rIns="18669" bIns="18669" numCol="1" spcCol="1270" anchor="ctr" anchorCtr="0">
              <a:noAutofit/>
            </a:bodyPr>
            <a:lstStyle/>
            <a:p>
              <a:pPr lvl="0" algn="ctr" defTabSz="622300">
                <a:lnSpc>
                  <a:spcPct val="8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kern="1200" dirty="0">
                <a:solidFill>
                  <a:srgbClr val="31356E"/>
                </a:solidFill>
              </a:endParaRP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6183061" y="3059806"/>
            <a:ext cx="2767824" cy="1219262"/>
            <a:chOff x="2210173" y="227780"/>
            <a:chExt cx="2645316" cy="1374266"/>
          </a:xfrm>
        </p:grpSpPr>
        <p:sp>
          <p:nvSpPr>
            <p:cNvPr id="19" name="Нашивка 18"/>
            <p:cNvSpPr/>
            <p:nvPr/>
          </p:nvSpPr>
          <p:spPr>
            <a:xfrm>
              <a:off x="2210173" y="227780"/>
              <a:ext cx="2645316" cy="1374266"/>
            </a:xfrm>
            <a:prstGeom prst="chevron">
              <a:avLst/>
            </a:prstGeom>
            <a:solidFill>
              <a:srgbClr val="DDDDDD"/>
            </a:solidFill>
            <a:ln w="63500">
              <a:solidFill>
                <a:srgbClr val="008080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Нашивка 4"/>
            <p:cNvSpPr/>
            <p:nvPr/>
          </p:nvSpPr>
          <p:spPr>
            <a:xfrm>
              <a:off x="2897306" y="227780"/>
              <a:ext cx="1271050" cy="137426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6007" tIns="18669" rIns="18669" bIns="18669" numCol="1" spcCol="1270" anchor="ctr" anchorCtr="0">
              <a:noAutofit/>
            </a:bodyPr>
            <a:lstStyle/>
            <a:p>
              <a:pPr lvl="0" algn="ctr" defTabSz="622300">
                <a:lnSpc>
                  <a:spcPct val="8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400" b="1" kern="1200" dirty="0">
                <a:solidFill>
                  <a:srgbClr val="31356E"/>
                </a:solidFill>
              </a:endParaRPr>
            </a:p>
          </p:txBody>
        </p:sp>
      </p:grpSp>
      <p:sp>
        <p:nvSpPr>
          <p:cNvPr id="21" name="Прямоугольник 20"/>
          <p:cNvSpPr/>
          <p:nvPr/>
        </p:nvSpPr>
        <p:spPr>
          <a:xfrm>
            <a:off x="576141" y="3336718"/>
            <a:ext cx="163312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</a:t>
            </a:r>
            <a:r>
              <a:rPr lang="ru-RU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соры</a:t>
            </a:r>
            <a:endParaRPr lang="ru-RU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665313" y="3374334"/>
            <a:ext cx="163312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0" cap="none" spc="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т</a:t>
            </a:r>
            <a:r>
              <a:rPr lang="ru-RU" sz="36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равля</a:t>
            </a:r>
            <a:endParaRPr lang="ru-RU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586683" y="3383727"/>
            <a:ext cx="163312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о</a:t>
            </a:r>
            <a:r>
              <a:rPr lang="ru-RU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биды</a:t>
            </a:r>
            <a:endParaRPr lang="ru-RU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693455" y="3315059"/>
            <a:ext cx="2237989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п</a:t>
            </a:r>
            <a:r>
              <a:rPr lang="ru-RU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роблемы</a:t>
            </a:r>
            <a:endParaRPr lang="ru-RU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01161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ученик\Desktop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449" y="0"/>
            <a:ext cx="9144000" cy="5143153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95736" y="54056"/>
            <a:ext cx="6336704" cy="1576947"/>
          </a:xfrm>
        </p:spPr>
        <p:txBody>
          <a:bodyPr>
            <a:normAutofit/>
          </a:bodyPr>
          <a:lstStyle/>
          <a:p>
            <a:pPr algn="ctr"/>
            <a:endParaRPr lang="ru-RU" sz="1600" dirty="0" smtClean="0">
              <a:latin typeface="Bookman Old Style" panose="02050604050505020204" pitchFamily="18" charset="0"/>
            </a:endParaRPr>
          </a:p>
          <a:p>
            <a:pPr marL="0" indent="0" algn="ctr">
              <a:buNone/>
            </a:pPr>
            <a:r>
              <a:rPr lang="ru-RU" sz="1200" dirty="0" smtClean="0"/>
              <a:t>                              </a:t>
            </a:r>
            <a:r>
              <a:rPr lang="ru-RU" sz="1400" dirty="0" smtClean="0"/>
              <a:t>создание </a:t>
            </a:r>
            <a:r>
              <a:rPr lang="ru-RU" sz="1400" dirty="0"/>
              <a:t>в образовательном учреждении комфортных условий для активизации совместной деятельности всех участников педагогического процесса, повышение уровня их образовательной компетентности в вопросах профилактики </a:t>
            </a:r>
            <a:r>
              <a:rPr lang="ru-RU" sz="1400" dirty="0" smtClean="0"/>
              <a:t>травли</a:t>
            </a:r>
            <a:r>
              <a:rPr lang="ru-RU" sz="1400" dirty="0"/>
              <a:t>, активизации навыков коммуникативной компетентности, рефлексии, стабилизации и улучшения общего психоэмоционального климата.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699792" y="267494"/>
            <a:ext cx="77899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b="1" spc="50" dirty="0" smtClean="0">
                <a:ln w="0"/>
                <a:solidFill>
                  <a:schemeClr val="accent5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Цель:</a:t>
            </a:r>
            <a:endParaRPr lang="ru-RU" b="1" spc="50" dirty="0">
              <a:ln w="0"/>
              <a:solidFill>
                <a:schemeClr val="accent5">
                  <a:lumMod val="75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7308" y="2221512"/>
            <a:ext cx="763284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marR="79375" lvl="0" indent="-228600" algn="just">
              <a:spcAft>
                <a:spcPts val="0"/>
              </a:spcAft>
              <a:buSzPts val="1200"/>
              <a:buFont typeface="Arial" panose="020B0604020202020204" pitchFamily="34" charset="0"/>
              <a:buChar char="•"/>
              <a:tabLst>
                <a:tab pos="352425" algn="l"/>
              </a:tabLst>
            </a:pPr>
            <a:r>
              <a:rPr lang="ru-RU" sz="1600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Укрепление межличностных и межгрупповых отношений в школьной среде;</a:t>
            </a:r>
          </a:p>
          <a:p>
            <a:pPr marL="228600" marR="79375" lvl="0" indent="-228600" algn="just">
              <a:spcAft>
                <a:spcPts val="0"/>
              </a:spcAft>
              <a:buSzPts val="1200"/>
              <a:buFont typeface="Arial" panose="020B0604020202020204" pitchFamily="34" charset="0"/>
              <a:buChar char="•"/>
              <a:tabLst>
                <a:tab pos="352425" algn="l"/>
              </a:tabLst>
            </a:pPr>
            <a:r>
              <a:rPr lang="ru-RU" sz="1600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Правовое воспитание обучающихся;</a:t>
            </a:r>
          </a:p>
          <a:p>
            <a:pPr marL="228600" marR="79375" lvl="0" indent="-228600" algn="just">
              <a:spcAft>
                <a:spcPts val="0"/>
              </a:spcAft>
              <a:buSzPts val="1200"/>
              <a:buFont typeface="Arial" panose="020B0604020202020204" pitchFamily="34" charset="0"/>
              <a:buChar char="•"/>
              <a:tabLst>
                <a:tab pos="352425" algn="l"/>
              </a:tabLst>
            </a:pPr>
            <a:r>
              <a:rPr lang="ru-RU" sz="1600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Формирование навыков конструктивного реагирования в конфликте и оценки социальной ситуации, принятия ответственности за поведение в ней</a:t>
            </a:r>
          </a:p>
          <a:p>
            <a:pPr marL="228600" marR="79375" lvl="0" indent="-228600" algn="just">
              <a:spcAft>
                <a:spcPts val="0"/>
              </a:spcAft>
              <a:buSzPts val="1200"/>
              <a:buFont typeface="Arial" panose="020B0604020202020204" pitchFamily="34" charset="0"/>
              <a:buChar char="•"/>
              <a:tabLst>
                <a:tab pos="352425" algn="l"/>
              </a:tabLst>
            </a:pPr>
            <a:r>
              <a:rPr lang="ru-RU" sz="1600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Снижение агрессивных и враждебных реакций, психотравмирующих и социально опасных </a:t>
            </a:r>
            <a:r>
              <a:rPr lang="ru-RU" sz="1600" dirty="0" smtClean="0">
                <a:latin typeface="Bookman Old Style" panose="02050604050505020204" pitchFamily="18" charset="0"/>
                <a:ea typeface="Times New Roman" panose="02020603050405020304" pitchFamily="18" charset="0"/>
              </a:rPr>
              <a:t>ситуаций;</a:t>
            </a:r>
          </a:p>
          <a:p>
            <a:pPr marL="228600" marR="79375" lvl="0" indent="-228600" algn="just">
              <a:spcAft>
                <a:spcPts val="0"/>
              </a:spcAft>
              <a:buSzPts val="1200"/>
              <a:buFont typeface="Arial" panose="020B0604020202020204" pitchFamily="34" charset="0"/>
              <a:buChar char="•"/>
              <a:tabLst>
                <a:tab pos="352425" algn="l"/>
              </a:tabLst>
            </a:pPr>
            <a:r>
              <a:rPr lang="ru-RU" sz="1600" dirty="0" smtClean="0">
                <a:latin typeface="Bookman Old Style" panose="02050604050505020204" pitchFamily="18" charset="0"/>
                <a:ea typeface="Times New Roman" panose="02020603050405020304" pitchFamily="18" charset="0"/>
              </a:rPr>
              <a:t>Предоставление </a:t>
            </a:r>
            <a:r>
              <a:rPr lang="ru-RU" sz="1600" dirty="0">
                <a:latin typeface="Bookman Old Style" panose="02050604050505020204" pitchFamily="18" charset="0"/>
                <a:ea typeface="Times New Roman" panose="02020603050405020304" pitchFamily="18" charset="0"/>
              </a:rPr>
              <a:t>квалифицированной психологической помощи участникам образовательного процесса в кризисных ситуациях, связанных с насилием и травлей.</a:t>
            </a:r>
            <a:endParaRPr lang="ru-RU" sz="1600" dirty="0">
              <a:latin typeface="Bookman Old Style" panose="02050604050505020204" pitchFamily="18" charset="0"/>
            </a:endParaRPr>
          </a:p>
        </p:txBody>
      </p:sp>
      <p:pic>
        <p:nvPicPr>
          <p:cNvPr id="7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44" t="2745"/>
          <a:stretch>
            <a:fillRect/>
          </a:stretch>
        </p:blipFill>
        <p:spPr bwMode="auto">
          <a:xfrm>
            <a:off x="8216004" y="267494"/>
            <a:ext cx="1128305" cy="1335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xmlns="" id="{10CC47BC-EB79-4A24-BC90-8EE7F7486952}"/>
              </a:ext>
            </a:extLst>
          </p:cNvPr>
          <p:cNvCxnSpPr>
            <a:cxnSpLocks/>
          </p:cNvCxnSpPr>
          <p:nvPr/>
        </p:nvCxnSpPr>
        <p:spPr>
          <a:xfrm>
            <a:off x="1691680" y="1779662"/>
            <a:ext cx="6768752" cy="0"/>
          </a:xfrm>
          <a:prstGeom prst="line">
            <a:avLst/>
          </a:prstGeom>
          <a:noFill/>
          <a:ln w="85725" cap="flat" cmpd="sng" algn="ctr">
            <a:solidFill>
              <a:srgbClr val="008080"/>
            </a:solidFill>
            <a:prstDash val="lgDash"/>
            <a:miter lim="800000"/>
          </a:ln>
          <a:effectLst/>
        </p:spPr>
      </p:cxnSp>
      <p:sp>
        <p:nvSpPr>
          <p:cNvPr id="5" name="Прямоугольник 4"/>
          <p:cNvSpPr/>
          <p:nvPr/>
        </p:nvSpPr>
        <p:spPr>
          <a:xfrm>
            <a:off x="1224719" y="1874266"/>
            <a:ext cx="23679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spc="50" dirty="0" smtClean="0">
                <a:ln w="0"/>
                <a:solidFill>
                  <a:schemeClr val="accent5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Задачи  программы:</a:t>
            </a:r>
            <a:endParaRPr lang="ru-RU" b="1" spc="50" dirty="0">
              <a:ln w="0"/>
              <a:solidFill>
                <a:schemeClr val="accent5">
                  <a:lumMod val="75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ученик\Desktop\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666"/>
            <a:ext cx="9144000" cy="5143153"/>
          </a:xfrm>
          <a:prstGeom prst="rect">
            <a:avLst/>
          </a:prstGeom>
          <a:noFill/>
        </p:spPr>
      </p:pic>
      <p:sp>
        <p:nvSpPr>
          <p:cNvPr id="17" name="Прямоугольник: скругленные углы 6">
            <a:extLst>
              <a:ext uri="{FF2B5EF4-FFF2-40B4-BE49-F238E27FC236}">
                <a16:creationId xmlns:a16="http://schemas.microsoft.com/office/drawing/2014/main" xmlns="" id="{FB084DD6-2853-47B4-9849-75A2ED07D50E}"/>
              </a:ext>
            </a:extLst>
          </p:cNvPr>
          <p:cNvSpPr/>
          <p:nvPr/>
        </p:nvSpPr>
        <p:spPr>
          <a:xfrm rot="18900000">
            <a:off x="1053592" y="2665925"/>
            <a:ext cx="1069264" cy="1069265"/>
          </a:xfrm>
          <a:prstGeom prst="roundRect">
            <a:avLst>
              <a:gd name="adj" fmla="val 26591"/>
            </a:avLst>
          </a:prstGeom>
          <a:noFill/>
          <a:ln w="127000">
            <a:solidFill>
              <a:srgbClr val="3AAB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xmlns="" id="{D642CA83-79D6-4482-A1B2-A856FDEF6C96}"/>
              </a:ext>
            </a:extLst>
          </p:cNvPr>
          <p:cNvCxnSpPr>
            <a:cxnSpLocks/>
          </p:cNvCxnSpPr>
          <p:nvPr/>
        </p:nvCxnSpPr>
        <p:spPr>
          <a:xfrm flipH="1">
            <a:off x="251522" y="4769535"/>
            <a:ext cx="6264694" cy="35505"/>
          </a:xfrm>
          <a:prstGeom prst="line">
            <a:avLst/>
          </a:prstGeom>
          <a:ln w="25400">
            <a:solidFill>
              <a:srgbClr val="3AABCE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513486" y="1330428"/>
            <a:ext cx="16303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Диагностическое </a:t>
            </a:r>
          </a:p>
          <a:p>
            <a:pPr algn="ctr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направление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23" name="Прямая соединительная линия 22">
            <a:extLst>
              <a:ext uri="{FF2B5EF4-FFF2-40B4-BE49-F238E27FC236}">
                <a16:creationId xmlns:a16="http://schemas.microsoft.com/office/drawing/2014/main" xmlns="" id="{FA3AEF93-6F5B-45BA-AAD7-6AEB92881092}"/>
              </a:ext>
            </a:extLst>
          </p:cNvPr>
          <p:cNvCxnSpPr>
            <a:cxnSpLocks/>
          </p:cNvCxnSpPr>
          <p:nvPr/>
        </p:nvCxnSpPr>
        <p:spPr>
          <a:xfrm flipV="1">
            <a:off x="3843422" y="1764928"/>
            <a:ext cx="0" cy="833307"/>
          </a:xfrm>
          <a:prstGeom prst="line">
            <a:avLst/>
          </a:prstGeom>
          <a:ln w="25400">
            <a:solidFill>
              <a:srgbClr val="3AABCE"/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xmlns="" id="{D642CA83-79D6-4482-A1B2-A856FDEF6C96}"/>
              </a:ext>
            </a:extLst>
          </p:cNvPr>
          <p:cNvCxnSpPr>
            <a:cxnSpLocks/>
          </p:cNvCxnSpPr>
          <p:nvPr/>
        </p:nvCxnSpPr>
        <p:spPr>
          <a:xfrm>
            <a:off x="2670728" y="3259008"/>
            <a:ext cx="2039" cy="743406"/>
          </a:xfrm>
          <a:prstGeom prst="line">
            <a:avLst/>
          </a:prstGeom>
          <a:noFill/>
          <a:ln w="25400" cap="flat" cmpd="sng" algn="ctr">
            <a:solidFill>
              <a:srgbClr val="3AABCE"/>
            </a:solidFill>
            <a:prstDash val="sysDot"/>
            <a:tailEnd type="oval" w="lg" len="lg"/>
          </a:ln>
          <a:effectLst/>
        </p:spPr>
      </p:cxnSp>
      <p:sp>
        <p:nvSpPr>
          <p:cNvPr id="26" name="Прямоугольник: скругленные углы 6">
            <a:extLst>
              <a:ext uri="{FF2B5EF4-FFF2-40B4-BE49-F238E27FC236}">
                <a16:creationId xmlns:a16="http://schemas.microsoft.com/office/drawing/2014/main" xmlns="" id="{FB084DD6-2853-47B4-9849-75A2ED07D50E}"/>
              </a:ext>
            </a:extLst>
          </p:cNvPr>
          <p:cNvSpPr/>
          <p:nvPr/>
        </p:nvSpPr>
        <p:spPr>
          <a:xfrm rot="18900000">
            <a:off x="2231195" y="1921898"/>
            <a:ext cx="1069264" cy="1069265"/>
          </a:xfrm>
          <a:prstGeom prst="roundRect">
            <a:avLst>
              <a:gd name="adj" fmla="val 26591"/>
            </a:avLst>
          </a:prstGeom>
          <a:noFill/>
          <a:ln w="127000">
            <a:solidFill>
              <a:srgbClr val="3AAB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7" name="Прямоугольник: скругленные углы 6">
            <a:extLst>
              <a:ext uri="{FF2B5EF4-FFF2-40B4-BE49-F238E27FC236}">
                <a16:creationId xmlns:a16="http://schemas.microsoft.com/office/drawing/2014/main" xmlns="" id="{FB084DD6-2853-47B4-9849-75A2ED07D50E}"/>
              </a:ext>
            </a:extLst>
          </p:cNvPr>
          <p:cNvSpPr/>
          <p:nvPr/>
        </p:nvSpPr>
        <p:spPr>
          <a:xfrm rot="18900000">
            <a:off x="4296151" y="1875713"/>
            <a:ext cx="1069264" cy="1069265"/>
          </a:xfrm>
          <a:prstGeom prst="roundRect">
            <a:avLst>
              <a:gd name="adj" fmla="val 26591"/>
            </a:avLst>
          </a:prstGeom>
          <a:noFill/>
          <a:ln w="127000">
            <a:solidFill>
              <a:srgbClr val="3AAB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9" name="Прямоугольник: скругленные углы 6">
            <a:extLst>
              <a:ext uri="{FF2B5EF4-FFF2-40B4-BE49-F238E27FC236}">
                <a16:creationId xmlns:a16="http://schemas.microsoft.com/office/drawing/2014/main" xmlns="" id="{FB084DD6-2853-47B4-9849-75A2ED07D50E}"/>
              </a:ext>
            </a:extLst>
          </p:cNvPr>
          <p:cNvSpPr/>
          <p:nvPr/>
        </p:nvSpPr>
        <p:spPr>
          <a:xfrm rot="18900000">
            <a:off x="3291479" y="2776803"/>
            <a:ext cx="1103886" cy="1069265"/>
          </a:xfrm>
          <a:prstGeom prst="roundRect">
            <a:avLst>
              <a:gd name="adj" fmla="val 26591"/>
            </a:avLst>
          </a:prstGeom>
          <a:noFill/>
          <a:ln w="127000">
            <a:solidFill>
              <a:srgbClr val="3AAB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0" name="Прямоугольник: скругленные углы 6">
            <a:extLst>
              <a:ext uri="{FF2B5EF4-FFF2-40B4-BE49-F238E27FC236}">
                <a16:creationId xmlns:a16="http://schemas.microsoft.com/office/drawing/2014/main" xmlns="" id="{FB084DD6-2853-47B4-9849-75A2ED07D50E}"/>
              </a:ext>
            </a:extLst>
          </p:cNvPr>
          <p:cNvSpPr/>
          <p:nvPr/>
        </p:nvSpPr>
        <p:spPr>
          <a:xfrm rot="18900000">
            <a:off x="5341814" y="2863503"/>
            <a:ext cx="1069264" cy="1069265"/>
          </a:xfrm>
          <a:prstGeom prst="roundRect">
            <a:avLst>
              <a:gd name="adj" fmla="val 26591"/>
            </a:avLst>
          </a:prstGeom>
          <a:noFill/>
          <a:ln w="127000">
            <a:solidFill>
              <a:srgbClr val="3AAB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xmlns="" id="{FA3AEF93-6F5B-45BA-AAD7-6AEB92881092}"/>
              </a:ext>
            </a:extLst>
          </p:cNvPr>
          <p:cNvCxnSpPr>
            <a:cxnSpLocks/>
          </p:cNvCxnSpPr>
          <p:nvPr/>
        </p:nvCxnSpPr>
        <p:spPr>
          <a:xfrm flipV="1">
            <a:off x="5876446" y="1852900"/>
            <a:ext cx="0" cy="833307"/>
          </a:xfrm>
          <a:prstGeom prst="line">
            <a:avLst/>
          </a:prstGeom>
          <a:ln w="25400">
            <a:solidFill>
              <a:srgbClr val="3AABCE"/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xmlns="" id="{FA3AEF93-6F5B-45BA-AAD7-6AEB92881092}"/>
              </a:ext>
            </a:extLst>
          </p:cNvPr>
          <p:cNvCxnSpPr>
            <a:cxnSpLocks/>
          </p:cNvCxnSpPr>
          <p:nvPr/>
        </p:nvCxnSpPr>
        <p:spPr>
          <a:xfrm flipV="1">
            <a:off x="8129942" y="1951108"/>
            <a:ext cx="0" cy="833308"/>
          </a:xfrm>
          <a:prstGeom prst="line">
            <a:avLst/>
          </a:prstGeom>
          <a:ln w="25400">
            <a:solidFill>
              <a:srgbClr val="3AABCE"/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xmlns="" id="{FA3AEF93-6F5B-45BA-AAD7-6AEB92881092}"/>
              </a:ext>
            </a:extLst>
          </p:cNvPr>
          <p:cNvCxnSpPr>
            <a:cxnSpLocks/>
          </p:cNvCxnSpPr>
          <p:nvPr/>
        </p:nvCxnSpPr>
        <p:spPr>
          <a:xfrm flipV="1">
            <a:off x="1606805" y="1668936"/>
            <a:ext cx="0" cy="833307"/>
          </a:xfrm>
          <a:prstGeom prst="line">
            <a:avLst/>
          </a:prstGeom>
          <a:ln w="25400">
            <a:solidFill>
              <a:srgbClr val="3AABCE"/>
            </a:solidFill>
            <a:prstDash val="sysDot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xmlns="" id="{D642CA83-79D6-4482-A1B2-A856FDEF6C96}"/>
              </a:ext>
            </a:extLst>
          </p:cNvPr>
          <p:cNvCxnSpPr>
            <a:cxnSpLocks/>
          </p:cNvCxnSpPr>
          <p:nvPr/>
        </p:nvCxnSpPr>
        <p:spPr>
          <a:xfrm>
            <a:off x="4849101" y="3236687"/>
            <a:ext cx="2039" cy="743406"/>
          </a:xfrm>
          <a:prstGeom prst="line">
            <a:avLst/>
          </a:prstGeom>
          <a:noFill/>
          <a:ln w="25400" cap="flat" cmpd="sng" algn="ctr">
            <a:solidFill>
              <a:srgbClr val="3AABCE"/>
            </a:solidFill>
            <a:prstDash val="sysDot"/>
            <a:tailEnd type="oval" w="lg" len="lg"/>
          </a:ln>
          <a:effectLst/>
        </p:spPr>
      </p:cxn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xmlns="" id="{D642CA83-79D6-4482-A1B2-A856FDEF6C96}"/>
              </a:ext>
            </a:extLst>
          </p:cNvPr>
          <p:cNvCxnSpPr>
            <a:cxnSpLocks/>
          </p:cNvCxnSpPr>
          <p:nvPr/>
        </p:nvCxnSpPr>
        <p:spPr>
          <a:xfrm>
            <a:off x="6964742" y="3311435"/>
            <a:ext cx="2039" cy="743406"/>
          </a:xfrm>
          <a:prstGeom prst="line">
            <a:avLst/>
          </a:prstGeom>
          <a:noFill/>
          <a:ln w="25400" cap="flat" cmpd="sng" algn="ctr">
            <a:solidFill>
              <a:srgbClr val="3AABCE"/>
            </a:solidFill>
            <a:prstDash val="sysDot"/>
            <a:tailEnd type="oval" w="lg" len="lg"/>
          </a:ln>
          <a:effectLst/>
        </p:spPr>
      </p:cxnSp>
      <p:sp>
        <p:nvSpPr>
          <p:cNvPr id="37" name="Прямоугольник: скругленные углы 6">
            <a:extLst>
              <a:ext uri="{FF2B5EF4-FFF2-40B4-BE49-F238E27FC236}">
                <a16:creationId xmlns:a16="http://schemas.microsoft.com/office/drawing/2014/main" xmlns="" id="{FB084DD6-2853-47B4-9849-75A2ED07D50E}"/>
              </a:ext>
            </a:extLst>
          </p:cNvPr>
          <p:cNvSpPr/>
          <p:nvPr/>
        </p:nvSpPr>
        <p:spPr>
          <a:xfrm rot="18900000">
            <a:off x="6447927" y="1986380"/>
            <a:ext cx="1069264" cy="1069265"/>
          </a:xfrm>
          <a:prstGeom prst="roundRect">
            <a:avLst>
              <a:gd name="adj" fmla="val 26591"/>
            </a:avLst>
          </a:prstGeom>
          <a:noFill/>
          <a:ln w="127000">
            <a:solidFill>
              <a:srgbClr val="3AAB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8" name="Прямоугольник: скругленные углы 6">
            <a:extLst>
              <a:ext uri="{FF2B5EF4-FFF2-40B4-BE49-F238E27FC236}">
                <a16:creationId xmlns:a16="http://schemas.microsoft.com/office/drawing/2014/main" xmlns="" id="{FB084DD6-2853-47B4-9849-75A2ED07D50E}"/>
              </a:ext>
            </a:extLst>
          </p:cNvPr>
          <p:cNvSpPr/>
          <p:nvPr/>
        </p:nvSpPr>
        <p:spPr>
          <a:xfrm rot="18900000">
            <a:off x="7595310" y="2863034"/>
            <a:ext cx="1069264" cy="1069265"/>
          </a:xfrm>
          <a:prstGeom prst="roundRect">
            <a:avLst>
              <a:gd name="adj" fmla="val 26591"/>
            </a:avLst>
          </a:prstGeom>
          <a:noFill/>
          <a:ln w="127000">
            <a:solidFill>
              <a:srgbClr val="3AAB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1" rIns="91440" bIns="45721" rtlCol="0" anchor="ctr"/>
          <a:lstStyle/>
          <a:p>
            <a:pPr algn="ctr">
              <a:defRPr/>
            </a:pPr>
            <a:endParaRPr lang="ru-RU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503445" y="4112859"/>
            <a:ext cx="26732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89965" marR="228600" algn="just">
              <a:spcAft>
                <a:spcPts val="0"/>
              </a:spcAft>
            </a:pP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Аналитическое</a:t>
            </a:r>
          </a:p>
          <a:p>
            <a:pPr marL="989965" marR="228600" algn="just">
              <a:spcAft>
                <a:spcPts val="0"/>
              </a:spcAft>
            </a:pPr>
            <a:r>
              <a:rPr lang="ru-RU" sz="1400" spc="-35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b="1" spc="-1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направление</a:t>
            </a:r>
            <a:endParaRPr lang="ru-RU" sz="1400" b="1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48" name="Прямоугольник 2047"/>
          <p:cNvSpPr/>
          <p:nvPr/>
        </p:nvSpPr>
        <p:spPr>
          <a:xfrm>
            <a:off x="1156168" y="4091570"/>
            <a:ext cx="26056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89965" marR="228600" algn="just">
              <a:spcAft>
                <a:spcPts val="0"/>
              </a:spcAft>
            </a:pPr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Методическое</a:t>
            </a:r>
            <a:r>
              <a:rPr lang="ru-RU" sz="1400" spc="-25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400" spc="-25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89965" marR="228600" algn="just">
              <a:spcAft>
                <a:spcPts val="0"/>
              </a:spcAft>
            </a:pPr>
            <a:r>
              <a:rPr lang="ru-RU" sz="1400" b="1" spc="-1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направление</a:t>
            </a:r>
            <a:endParaRPr lang="ru-RU" sz="1400" b="1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54" name="Прямоугольник 2053"/>
          <p:cNvSpPr/>
          <p:nvPr/>
        </p:nvSpPr>
        <p:spPr>
          <a:xfrm>
            <a:off x="6324061" y="1278065"/>
            <a:ext cx="28199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89965" marR="228600"/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Консультативное</a:t>
            </a:r>
            <a:endParaRPr lang="ru-RU" sz="1400" spc="-6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989965" marR="228600" algn="ctr"/>
            <a:r>
              <a:rPr lang="ru-RU" sz="1400" b="1" spc="-1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направление </a:t>
            </a:r>
            <a:endParaRPr lang="ru-RU" sz="1400" b="1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55" name="Прямоугольник 2054"/>
          <p:cNvSpPr/>
          <p:nvPr/>
        </p:nvSpPr>
        <p:spPr>
          <a:xfrm>
            <a:off x="3074684" y="1192920"/>
            <a:ext cx="17993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Профилактическое</a:t>
            </a:r>
            <a:r>
              <a:rPr lang="ru-RU" sz="1400" b="1" spc="-7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400" b="1" spc="-70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400" b="1" spc="-1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направление </a:t>
            </a:r>
            <a:endParaRPr lang="ru-RU" sz="1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56" name="Прямоугольник 2055"/>
          <p:cNvSpPr/>
          <p:nvPr/>
        </p:nvSpPr>
        <p:spPr>
          <a:xfrm>
            <a:off x="4611747" y="929166"/>
            <a:ext cx="302371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spc="-1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Информационно-просветительское</a:t>
            </a:r>
          </a:p>
          <a:p>
            <a:pPr algn="ctr"/>
            <a:r>
              <a:rPr lang="ru-RU" sz="1400" b="1" spc="195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b="1" spc="-1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направление </a:t>
            </a:r>
            <a:endParaRPr lang="ru-RU" sz="1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057" name="Прямоугольник 2056"/>
          <p:cNvSpPr/>
          <p:nvPr/>
        </p:nvSpPr>
        <p:spPr>
          <a:xfrm>
            <a:off x="3822671" y="4144681"/>
            <a:ext cx="25013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spc="-1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Коррекционно-развивающее</a:t>
            </a:r>
          </a:p>
          <a:p>
            <a:pPr algn="ctr"/>
            <a:r>
              <a:rPr lang="ru-RU" sz="1400" b="1" spc="-1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направление </a:t>
            </a:r>
            <a:endParaRPr lang="ru-RU" sz="1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9" name="Рисунок 205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762574">
            <a:off x="1057693" y="2689141"/>
            <a:ext cx="1020450" cy="1064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0" name="Рисунок 205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8475" y="2993715"/>
            <a:ext cx="995941" cy="720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1" name="Рисунок 206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17014" y="2883815"/>
            <a:ext cx="1103679" cy="8789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2" name="Рисунок 206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38727" y="2108429"/>
            <a:ext cx="878938" cy="831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3" name="Рисунок 206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78549" y="2008283"/>
            <a:ext cx="817593" cy="8964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5" name="Рисунок 206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35460" y="2914266"/>
            <a:ext cx="1023850" cy="8735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68" name="Рисунок 206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80767" y="2010144"/>
            <a:ext cx="1047750" cy="1000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8066" t="19196" r="24939" b="15035"/>
          <a:stretch/>
        </p:blipFill>
        <p:spPr>
          <a:xfrm>
            <a:off x="4092058" y="0"/>
            <a:ext cx="4803998" cy="4803998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254" y="2766905"/>
            <a:ext cx="1085850" cy="114236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282067"/>
            <a:ext cx="1275080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79512" y="339502"/>
            <a:ext cx="3816424" cy="1877437"/>
          </a:xfrm>
          <a:prstGeom prst="rect">
            <a:avLst/>
          </a:prstGeom>
          <a:solidFill>
            <a:srgbClr val="DAEEF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Целевая аудитория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Педагогические работники лицея;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Обучающиеся начального, основного, среднего уровня лицея;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1212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Родители (законные представители) обучающихся;</a:t>
            </a:r>
            <a:endParaRPr lang="ru-RU" sz="600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ru-RU" sz="1400" dirty="0" smtClean="0">
                <a:solidFill>
                  <a:srgbClr val="21212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Администрация </a:t>
            </a:r>
            <a:r>
              <a:rPr lang="ru-RU" sz="1400" dirty="0">
                <a:solidFill>
                  <a:srgbClr val="212121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лицея;</a:t>
            </a:r>
            <a:endParaRPr lang="ru-RU" sz="600" dirty="0"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3303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3" y="-33281"/>
            <a:ext cx="9144793" cy="5145470"/>
          </a:xfrm>
          <a:prstGeom prst="rect">
            <a:avLst/>
          </a:prstGeom>
        </p:spPr>
      </p:pic>
      <p:sp>
        <p:nvSpPr>
          <p:cNvPr id="7" name="Текст 6"/>
          <p:cNvSpPr txBox="1">
            <a:spLocks/>
          </p:cNvSpPr>
          <p:nvPr/>
        </p:nvSpPr>
        <p:spPr>
          <a:xfrm>
            <a:off x="2771800" y="185141"/>
            <a:ext cx="5857884" cy="6036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800" b="1" spc="50" dirty="0" smtClean="0">
                <a:ln w="0"/>
                <a:solidFill>
                  <a:srgbClr val="4BACC6">
                    <a:lumMod val="75000"/>
                  </a:srgb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Диагностическое направление</a:t>
            </a:r>
            <a:endParaRPr lang="ru-RU" sz="2800" b="1" spc="50" dirty="0">
              <a:ln w="0"/>
              <a:solidFill>
                <a:srgbClr val="4BACC6">
                  <a:lumMod val="75000"/>
                </a:srgb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pic>
        <p:nvPicPr>
          <p:cNvPr id="15" name="Объект 5"/>
          <p:cNvPicPr>
            <a:picLocks noChangeAspect="1"/>
          </p:cNvPicPr>
          <p:nvPr/>
        </p:nvPicPr>
        <p:blipFill rotWithShape="1">
          <a:blip r:embed="rId3"/>
          <a:srcRect l="30822" t="17703" r="14754" b="25035"/>
          <a:stretch/>
        </p:blipFill>
        <p:spPr>
          <a:xfrm>
            <a:off x="1619672" y="699542"/>
            <a:ext cx="7455852" cy="4412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88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793" cy="5145470"/>
          </a:xfrm>
          <a:prstGeom prst="rect">
            <a:avLst/>
          </a:prstGeom>
        </p:spPr>
      </p:pic>
      <p:pic>
        <p:nvPicPr>
          <p:cNvPr id="6" name="Объект 4">
            <a:extLst>
              <a:ext uri="{FF2B5EF4-FFF2-40B4-BE49-F238E27FC236}">
                <a16:creationId xmlns:a16="http://schemas.microsoft.com/office/drawing/2014/main" xmlns="" id="{0B883723-F1BC-DC90-1BC0-E7E10A2EBFF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l="28500" t="9684" r="30289" b="11861"/>
          <a:stretch/>
        </p:blipFill>
        <p:spPr>
          <a:xfrm>
            <a:off x="6648134" y="1176100"/>
            <a:ext cx="2147867" cy="2300051"/>
          </a:xfrm>
          <a:prstGeom prst="rect">
            <a:avLst/>
          </a:prstGeom>
        </p:spPr>
      </p:pic>
      <p:sp>
        <p:nvSpPr>
          <p:cNvPr id="7" name="Текст 6"/>
          <p:cNvSpPr txBox="1">
            <a:spLocks/>
          </p:cNvSpPr>
          <p:nvPr/>
        </p:nvSpPr>
        <p:spPr>
          <a:xfrm>
            <a:off x="2857488" y="285734"/>
            <a:ext cx="5857884" cy="6036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ctr"/>
            <a:r>
              <a:rPr lang="ru-RU" sz="2800" b="1" spc="50" dirty="0" smtClean="0">
                <a:ln w="0"/>
                <a:solidFill>
                  <a:srgbClr val="4BACC6">
                    <a:lumMod val="75000"/>
                  </a:srgb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Диагностическое направление</a:t>
            </a:r>
            <a:endParaRPr lang="ru-RU" sz="2800" b="1" spc="50" dirty="0">
              <a:ln w="0"/>
              <a:solidFill>
                <a:srgbClr val="4BACC6">
                  <a:lumMod val="75000"/>
                </a:srgb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000200" y="714362"/>
            <a:ext cx="7143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88900" algn="ctr" fontAlgn="base">
              <a:spcBef>
                <a:spcPct val="0"/>
              </a:spcBef>
              <a:spcAft>
                <a:spcPct val="0"/>
              </a:spcAft>
              <a:tabLst>
                <a:tab pos="180975" algn="l"/>
                <a:tab pos="269875" algn="l"/>
              </a:tabLst>
            </a:pPr>
            <a:r>
              <a:rPr lang="ru-RU" b="1" spc="50" dirty="0" smtClean="0">
                <a:ln w="0"/>
                <a:solidFill>
                  <a:srgbClr val="4BACC6">
                    <a:lumMod val="75000"/>
                  </a:srgb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Исследование образовательной среды на предмет безопасности и комфортности</a:t>
            </a:r>
            <a:endParaRPr lang="ru-RU" sz="28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4" cstate="print"/>
          <a:srcRect l="28702" t="4008" r="6520" b="6012"/>
          <a:stretch>
            <a:fillRect/>
          </a:stretch>
        </p:blipFill>
        <p:spPr bwMode="auto">
          <a:xfrm>
            <a:off x="274975" y="2850465"/>
            <a:ext cx="1928826" cy="213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Picture background"/>
          <p:cNvPicPr>
            <a:picLocks noChangeAspect="1" noChangeArrowheads="1"/>
          </p:cNvPicPr>
          <p:nvPr/>
        </p:nvPicPr>
        <p:blipFill>
          <a:blip r:embed="rId5" cstate="print"/>
          <a:srcRect l="16022" t="17578" r="23895" b="3319"/>
          <a:stretch>
            <a:fillRect/>
          </a:stretch>
        </p:blipFill>
        <p:spPr bwMode="auto">
          <a:xfrm>
            <a:off x="1276084" y="1821259"/>
            <a:ext cx="963435" cy="867092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393919" y="1371874"/>
            <a:ext cx="442915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889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sz="1600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1.1. Исследования безопасности образовательной среды</a:t>
            </a:r>
            <a:endParaRPr lang="ru-RU" sz="1600" dirty="0" smtClean="0">
              <a:solidFill>
                <a:prstClr val="black"/>
              </a:solidFill>
              <a:ea typeface="Times New Roman" pitchFamily="18" charset="0"/>
              <a:cs typeface="Arial" pitchFamily="34" charset="0"/>
            </a:endParaRPr>
          </a:p>
          <a:p>
            <a:pPr indent="889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sz="16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1.2.Изучение психологической защищенности, психологической комфортности и психологической удовлетворенности образовательной средой.</a:t>
            </a:r>
            <a:endParaRPr lang="ru-RU" sz="1600" dirty="0" smtClean="0">
              <a:solidFill>
                <a:prstClr val="black"/>
              </a:solidFill>
              <a:ea typeface="Times New Roman" pitchFamily="18" charset="0"/>
              <a:cs typeface="Arial" pitchFamily="34" charset="0"/>
            </a:endParaRPr>
          </a:p>
          <a:p>
            <a:pPr indent="889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sz="16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1.3.Выявление детей, склонных к проявлению жестокости к другим обучающимся;</a:t>
            </a:r>
            <a:endParaRPr lang="ru-RU" sz="1600" dirty="0" smtClean="0">
              <a:solidFill>
                <a:prstClr val="black"/>
              </a:solidFill>
              <a:ea typeface="Times New Roman" pitchFamily="18" charset="0"/>
              <a:cs typeface="Arial" pitchFamily="34" charset="0"/>
            </a:endParaRPr>
          </a:p>
          <a:p>
            <a:pPr indent="889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sz="16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2.Мониторинг актуального психоэмоционального состояния ребенка, </a:t>
            </a:r>
            <a:r>
              <a:rPr lang="ru-RU" sz="1600" dirty="0" smtClean="0">
                <a:solidFill>
                  <a:srgbClr val="000000"/>
                </a:solidFill>
                <a:ea typeface="Calibri" pitchFamily="34" charset="0"/>
                <a:cs typeface="Arial" pitchFamily="34" charset="0"/>
              </a:rPr>
              <a:t>анализ потенциальных факторов риска</a:t>
            </a:r>
            <a:r>
              <a:rPr lang="ru-RU" sz="16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;</a:t>
            </a:r>
            <a:endParaRPr lang="ru-RU" sz="1600" dirty="0" smtClean="0">
              <a:solidFill>
                <a:prstClr val="black"/>
              </a:solidFill>
              <a:ea typeface="Times New Roman" pitchFamily="18" charset="0"/>
              <a:cs typeface="Arial" pitchFamily="34" charset="0"/>
            </a:endParaRPr>
          </a:p>
          <a:p>
            <a:pPr indent="88900" eaLnBrk="0" fontAlgn="base" hangingPunct="0">
              <a:spcBef>
                <a:spcPct val="0"/>
              </a:spcBef>
              <a:spcAft>
                <a:spcPct val="0"/>
              </a:spcAft>
              <a:tabLst>
                <a:tab pos="269875" algn="l"/>
              </a:tabLst>
            </a:pPr>
            <a:r>
              <a:rPr lang="ru-RU" sz="1600" dirty="0" smtClean="0">
                <a:solidFill>
                  <a:srgbClr val="000000"/>
                </a:solidFill>
                <a:ea typeface="Calibri" pitchFamily="34" charset="0"/>
                <a:cs typeface="Arial" pitchFamily="34" charset="0"/>
              </a:rPr>
              <a:t>3. </a:t>
            </a:r>
            <a:r>
              <a:rPr lang="ru-RU" sz="1600" dirty="0" smtClean="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Диагностика эмоциональной сферы ребенка, личностных предпочтений, межличностных взаимоотношений.</a:t>
            </a:r>
            <a:endParaRPr lang="ru-RU" sz="2400" dirty="0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41689" y="3526310"/>
            <a:ext cx="206524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hlinkClick r:id="rId6"/>
              </a:rPr>
              <a:t>https://forms.yandex.ru/u/678a185eeb61468a9f23134b</a:t>
            </a:r>
            <a:r>
              <a:rPr lang="ru-RU" u="sng" dirty="0" smtClean="0">
                <a:hlinkClick r:id="rId6"/>
              </a:rPr>
              <a:t>/</a:t>
            </a:r>
            <a:endParaRPr lang="ru-RU" u="sng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60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1068</TotalTime>
  <Words>436</Words>
  <Application>Microsoft Office PowerPoint</Application>
  <PresentationFormat>Экран (16:9)</PresentationFormat>
  <Paragraphs>95</Paragraphs>
  <Slides>15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Aptos</vt:lpstr>
      <vt:lpstr>Arial</vt:lpstr>
      <vt:lpstr>Bookman Old Style</vt:lpstr>
      <vt:lpstr>Calibri</vt:lpstr>
      <vt:lpstr>Times New Roman</vt:lpstr>
      <vt:lpstr>Тема Office</vt:lpstr>
      <vt:lpstr>Программа  комплексного сопровождения и профилактических мероприятий по формированию благоприятного социально-психологического климата   Вектор-СТОП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Информационно-просветительское направление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ученик</dc:creator>
  <cp:lastModifiedBy>Учитель</cp:lastModifiedBy>
  <cp:revision>47</cp:revision>
  <dcterms:created xsi:type="dcterms:W3CDTF">2023-01-20T07:05:07Z</dcterms:created>
  <dcterms:modified xsi:type="dcterms:W3CDTF">2025-09-29T08:32:37Z</dcterms:modified>
</cp:coreProperties>
</file>