
<file path=[Content_Types].xml><?xml version="1.0" encoding="utf-8"?>
<Types xmlns="http://schemas.openxmlformats.org/package/2006/content-types">
  <Default Extension="bin" ContentType="application/vnd.openxmlformats-officedocument.oleObject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vml" ContentType="application/vnd.openxmlformats-officedocument.vmlDrawing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56" r:id="rId2"/>
    <p:sldId id="257" r:id="rId3"/>
    <p:sldId id="258" r:id="rId4"/>
    <p:sldId id="263" r:id="rId5"/>
    <p:sldId id="259" r:id="rId6"/>
    <p:sldId id="261" r:id="rId7"/>
    <p:sldId id="260" r:id="rId8"/>
    <p:sldId id="264" r:id="rId9"/>
    <p:sldId id="265" r:id="rId10"/>
    <p:sldId id="262" r:id="rId11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70" d="100"/>
          <a:sy n="70" d="100"/>
        </p:scale>
        <p:origin x="1386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.e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3.e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66442" y="1447801"/>
            <a:ext cx="6620968" cy="3329581"/>
          </a:xfrm>
        </p:spPr>
        <p:txBody>
          <a:bodyPr anchor="b"/>
          <a:lstStyle>
            <a:lvl1pPr>
              <a:defRPr sz="72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66442" y="4777380"/>
            <a:ext cx="6620968" cy="861420"/>
          </a:xfrm>
        </p:spPr>
        <p:txBody>
          <a:bodyPr anchor="t"/>
          <a:lstStyle>
            <a:lvl1pPr marL="0" indent="0" algn="l">
              <a:buNone/>
              <a:defRPr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2450802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1266989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66443" y="2861734"/>
            <a:ext cx="6620967" cy="1915647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66442" y="4777381"/>
            <a:ext cx="6620968" cy="860400"/>
          </a:xfrm>
        </p:spPr>
        <p:txBody>
          <a:bodyPr anchor="t"/>
          <a:lstStyle>
            <a:lvl1pPr marL="0" indent="0" algn="l">
              <a:buNone/>
              <a:defRPr sz="2000"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4889167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27700" y="2060576"/>
            <a:ext cx="3298113" cy="4195763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241975" y="2056093"/>
            <a:ext cx="3298115" cy="4200245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55893948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27700" y="1905000"/>
            <a:ext cx="329811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27700" y="2514600"/>
            <a:ext cx="3298113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241976" y="1905000"/>
            <a:ext cx="329811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241976" y="2514600"/>
            <a:ext cx="3298113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64793383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7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2557781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5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47905037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66441" y="1447800"/>
            <a:ext cx="2551462" cy="1447800"/>
          </a:xfrm>
        </p:spPr>
        <p:txBody>
          <a:bodyPr anchor="b"/>
          <a:lstStyle>
            <a:lvl1pPr algn="l">
              <a:defRPr sz="2400" b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89397" y="1447800"/>
            <a:ext cx="3898013" cy="4572000"/>
          </a:xfrm>
        </p:spPr>
        <p:txBody>
          <a:bodyPr anchor="ctr"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66441" y="3129281"/>
            <a:ext cx="2551462" cy="289559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7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5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24815894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65656" y="1854192"/>
            <a:ext cx="3820674" cy="1574808"/>
          </a:xfrm>
        </p:spPr>
        <p:txBody>
          <a:bodyPr anchor="b">
            <a:normAutofit/>
          </a:bodyPr>
          <a:lstStyle>
            <a:lvl1pPr algn="l">
              <a:defRPr sz="3600" b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213517" y="1143000"/>
            <a:ext cx="2400925" cy="4572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66441" y="3657600"/>
            <a:ext cx="3814728" cy="1371600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5160051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Панорамная фотография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66443" y="4800587"/>
            <a:ext cx="66209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866442" y="685800"/>
            <a:ext cx="6620968" cy="3640666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66443" y="5367325"/>
            <a:ext cx="6620966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5206208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Заголовок и подпись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66442" y="1447800"/>
            <a:ext cx="6620968" cy="1981200"/>
          </a:xfrm>
        </p:spPr>
        <p:txBody>
          <a:bodyPr/>
          <a:lstStyle>
            <a:lvl1pPr>
              <a:defRPr sz="48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2"/>
          </p:nvPr>
        </p:nvSpPr>
        <p:spPr>
          <a:xfrm>
            <a:off x="866442" y="3657600"/>
            <a:ext cx="6620968" cy="23622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4877287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Цитата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81409" y="1447800"/>
            <a:ext cx="6001049" cy="2323374"/>
          </a:xfrm>
        </p:spPr>
        <p:txBody>
          <a:bodyPr/>
          <a:lstStyle>
            <a:lvl1pPr>
              <a:defRPr sz="48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11" name="Text Placeholder 3"/>
          <p:cNvSpPr>
            <a:spLocks noGrp="1"/>
          </p:cNvSpPr>
          <p:nvPr>
            <p:ph type="body" sz="half" idx="14"/>
          </p:nvPr>
        </p:nvSpPr>
        <p:spPr>
          <a:xfrm>
            <a:off x="1448177" y="3771174"/>
            <a:ext cx="5461159" cy="342174"/>
          </a:xfrm>
        </p:spPr>
        <p:txBody>
          <a:bodyPr vert="horz" lIns="91440" tIns="45720" rIns="91440" bIns="45720" rtlCol="0" anchor="t">
            <a:normAutofit/>
          </a:bodyPr>
          <a:lstStyle>
            <a:lvl1pPr marL="0" indent="0">
              <a:buNone/>
              <a:defRPr lang="en-US" sz="1400" b="0" i="0" kern="1200" cap="small" dirty="0">
                <a:solidFill>
                  <a:schemeClr val="bg2">
                    <a:lumMod val="40000"/>
                    <a:lumOff val="60000"/>
                  </a:schemeClr>
                </a:solidFill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marL="0" lvl="0" indent="0">
              <a:buNone/>
            </a:pPr>
            <a:r>
              <a:rPr lang="ru-RU" smtClean="0"/>
              <a:t>Образец текста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2"/>
          </p:nvPr>
        </p:nvSpPr>
        <p:spPr>
          <a:xfrm>
            <a:off x="866442" y="4350657"/>
            <a:ext cx="6620968" cy="16764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  <p:sp>
        <p:nvSpPr>
          <p:cNvPr id="12" name="TextBox 11"/>
          <p:cNvSpPr txBox="1"/>
          <p:nvPr/>
        </p:nvSpPr>
        <p:spPr>
          <a:xfrm>
            <a:off x="673897" y="971253"/>
            <a:ext cx="601591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sz="12200" dirty="0"/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6999690" y="2613787"/>
            <a:ext cx="601591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sz="12200" dirty="0"/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22900206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Карточка имен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66441" y="3124201"/>
            <a:ext cx="6620969" cy="165318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66442" y="4777381"/>
            <a:ext cx="6620968" cy="860400"/>
          </a:xfrm>
        </p:spPr>
        <p:txBody>
          <a:bodyPr anchor="t"/>
          <a:lstStyle>
            <a:lvl1pPr marL="0" indent="0" algn="l">
              <a:buNone/>
              <a:defRPr sz="2000" cap="none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17011249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Три колонк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74834" y="1981200"/>
            <a:ext cx="221072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half" idx="15"/>
          </p:nvPr>
        </p:nvSpPr>
        <p:spPr>
          <a:xfrm>
            <a:off x="489475" y="2667000"/>
            <a:ext cx="2196084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2913504" y="1981200"/>
            <a:ext cx="2202754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19" name="Text Placeholder 3"/>
          <p:cNvSpPr>
            <a:spLocks noGrp="1"/>
          </p:cNvSpPr>
          <p:nvPr>
            <p:ph type="body" sz="half" idx="16"/>
          </p:nvPr>
        </p:nvSpPr>
        <p:spPr>
          <a:xfrm>
            <a:off x="2905586" y="2667000"/>
            <a:ext cx="2210671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5344917" y="1981200"/>
            <a:ext cx="219965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half" idx="17"/>
          </p:nvPr>
        </p:nvSpPr>
        <p:spPr>
          <a:xfrm>
            <a:off x="5344917" y="2667000"/>
            <a:ext cx="2199658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cxnSp>
        <p:nvCxnSpPr>
          <p:cNvPr id="17" name="Straight Connector 16"/>
          <p:cNvCxnSpPr/>
          <p:nvPr/>
        </p:nvCxnSpPr>
        <p:spPr>
          <a:xfrm>
            <a:off x="2795334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>
            <a:off x="5223030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72542408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Столбец с тремя рисунками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89475" y="4250949"/>
            <a:ext cx="220561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29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489475" y="2209800"/>
            <a:ext cx="2205612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  <p:sp>
        <p:nvSpPr>
          <p:cNvPr id="22" name="Text Placeholder 3"/>
          <p:cNvSpPr>
            <a:spLocks noGrp="1"/>
          </p:cNvSpPr>
          <p:nvPr>
            <p:ph type="body" sz="half" idx="18"/>
          </p:nvPr>
        </p:nvSpPr>
        <p:spPr>
          <a:xfrm>
            <a:off x="489475" y="4827212"/>
            <a:ext cx="2205612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2917792" y="4250949"/>
            <a:ext cx="2198466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30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2917791" y="2209800"/>
            <a:ext cx="2198466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  <p:sp>
        <p:nvSpPr>
          <p:cNvPr id="23" name="Text Placeholder 3"/>
          <p:cNvSpPr>
            <a:spLocks noGrp="1"/>
          </p:cNvSpPr>
          <p:nvPr>
            <p:ph type="body" sz="half" idx="19"/>
          </p:nvPr>
        </p:nvSpPr>
        <p:spPr>
          <a:xfrm>
            <a:off x="2916776" y="4827211"/>
            <a:ext cx="2201378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5344917" y="4250949"/>
            <a:ext cx="219965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31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5344916" y="2209800"/>
            <a:ext cx="2199658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ru-RU" smtClean="0"/>
              <a:t>Вставка рисунка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20"/>
          </p:nvPr>
        </p:nvSpPr>
        <p:spPr>
          <a:xfrm>
            <a:off x="5344824" y="4827209"/>
            <a:ext cx="2202571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cxnSp>
        <p:nvCxnSpPr>
          <p:cNvPr id="19" name="Straight Connector 18"/>
          <p:cNvCxnSpPr/>
          <p:nvPr/>
        </p:nvCxnSpPr>
        <p:spPr>
          <a:xfrm>
            <a:off x="2795334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/>
        </p:nvCxnSpPr>
        <p:spPr>
          <a:xfrm>
            <a:off x="5223030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10405527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 anchorCtr="0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442165402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229782" y="430214"/>
            <a:ext cx="1314793" cy="5826125"/>
          </a:xfrm>
        </p:spPr>
        <p:txBody>
          <a:bodyPr vert="eaVert" anchor="b" anchorCtr="0"/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89475" y="773205"/>
            <a:ext cx="5568812" cy="5483134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05927768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Oval 21"/>
          <p:cNvSpPr/>
          <p:nvPr/>
        </p:nvSpPr>
        <p:spPr>
          <a:xfrm>
            <a:off x="6299432" y="1676400"/>
            <a:ext cx="2819400" cy="2819400"/>
          </a:xfrm>
          <a:prstGeom prst="ellipse">
            <a:avLst/>
          </a:prstGeom>
          <a:gradFill flip="none" rotWithShape="1">
            <a:gsLst>
              <a:gs pos="0">
                <a:schemeClr val="bg2">
                  <a:lumMod val="60000"/>
                  <a:lumOff val="40000"/>
                  <a:alpha val="7000"/>
                </a:schemeClr>
              </a:gs>
              <a:gs pos="69000">
                <a:schemeClr val="bg2">
                  <a:lumMod val="60000"/>
                  <a:lumOff val="40000"/>
                  <a:alpha val="0"/>
                </a:schemeClr>
              </a:gs>
              <a:gs pos="36000">
                <a:schemeClr val="bg2">
                  <a:lumMod val="60000"/>
                  <a:lumOff val="40000"/>
                  <a:alpha val="6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3" name="Oval 22"/>
          <p:cNvSpPr/>
          <p:nvPr/>
        </p:nvSpPr>
        <p:spPr>
          <a:xfrm>
            <a:off x="5689832" y="-457200"/>
            <a:ext cx="1600200" cy="1600200"/>
          </a:xfrm>
          <a:prstGeom prst="ellipse">
            <a:avLst/>
          </a:prstGeom>
          <a:gradFill flip="none" rotWithShape="1">
            <a:gsLst>
              <a:gs pos="0">
                <a:schemeClr val="bg2">
                  <a:lumMod val="60000"/>
                  <a:lumOff val="40000"/>
                  <a:alpha val="14000"/>
                </a:schemeClr>
              </a:gs>
              <a:gs pos="73000">
                <a:schemeClr val="bg2">
                  <a:lumMod val="60000"/>
                  <a:lumOff val="40000"/>
                  <a:alpha val="0"/>
                </a:schemeClr>
              </a:gs>
              <a:gs pos="36000">
                <a:schemeClr val="bg2">
                  <a:lumMod val="60000"/>
                  <a:lumOff val="40000"/>
                  <a:alpha val="7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4" name="Oval 23"/>
          <p:cNvSpPr/>
          <p:nvPr/>
        </p:nvSpPr>
        <p:spPr>
          <a:xfrm>
            <a:off x="6299432" y="6096000"/>
            <a:ext cx="990600" cy="990600"/>
          </a:xfrm>
          <a:prstGeom prst="ellipse">
            <a:avLst/>
          </a:prstGeom>
          <a:gradFill flip="none" rotWithShape="1">
            <a:gsLst>
              <a:gs pos="0">
                <a:schemeClr val="bg2">
                  <a:lumMod val="60000"/>
                  <a:lumOff val="40000"/>
                  <a:alpha val="9000"/>
                </a:schemeClr>
              </a:gs>
              <a:gs pos="66000">
                <a:schemeClr val="bg2">
                  <a:lumMod val="60000"/>
                  <a:lumOff val="40000"/>
                  <a:alpha val="0"/>
                </a:schemeClr>
              </a:gs>
              <a:gs pos="36000">
                <a:schemeClr val="bg2">
                  <a:lumMod val="60000"/>
                  <a:lumOff val="40000"/>
                  <a:alpha val="5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0" name="Oval 19"/>
          <p:cNvSpPr/>
          <p:nvPr/>
        </p:nvSpPr>
        <p:spPr>
          <a:xfrm>
            <a:off x="-153988" y="2667000"/>
            <a:ext cx="4191000" cy="4191000"/>
          </a:xfrm>
          <a:prstGeom prst="ellipse">
            <a:avLst/>
          </a:prstGeom>
          <a:gradFill flip="none" rotWithShape="1">
            <a:gsLst>
              <a:gs pos="0">
                <a:schemeClr val="bg2">
                  <a:lumMod val="60000"/>
                  <a:lumOff val="40000"/>
                  <a:alpha val="11000"/>
                </a:schemeClr>
              </a:gs>
              <a:gs pos="75000">
                <a:schemeClr val="bg2">
                  <a:lumMod val="60000"/>
                  <a:lumOff val="40000"/>
                  <a:alpha val="0"/>
                </a:schemeClr>
              </a:gs>
              <a:gs pos="36000">
                <a:schemeClr val="bg2">
                  <a:lumMod val="60000"/>
                  <a:lumOff val="40000"/>
                  <a:alpha val="10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1" name="Oval 20"/>
          <p:cNvSpPr/>
          <p:nvPr/>
        </p:nvSpPr>
        <p:spPr>
          <a:xfrm>
            <a:off x="-839788" y="2895600"/>
            <a:ext cx="2362200" cy="2362200"/>
          </a:xfrm>
          <a:prstGeom prst="ellipse">
            <a:avLst/>
          </a:prstGeom>
          <a:gradFill flip="none" rotWithShape="1">
            <a:gsLst>
              <a:gs pos="0">
                <a:schemeClr val="bg2">
                  <a:lumMod val="60000"/>
                  <a:lumOff val="40000"/>
                  <a:alpha val="8000"/>
                </a:schemeClr>
              </a:gs>
              <a:gs pos="72000">
                <a:schemeClr val="bg2">
                  <a:lumMod val="60000"/>
                  <a:lumOff val="40000"/>
                  <a:alpha val="0"/>
                </a:schemeClr>
              </a:gs>
              <a:gs pos="36000">
                <a:schemeClr val="bg2">
                  <a:lumMod val="60000"/>
                  <a:lumOff val="40000"/>
                  <a:alpha val="8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19" name="Rectangle 18"/>
          <p:cNvSpPr/>
          <p:nvPr/>
        </p:nvSpPr>
        <p:spPr>
          <a:xfrm>
            <a:off x="7745644" y="0"/>
            <a:ext cx="685800" cy="109945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84710" y="452718"/>
            <a:ext cx="7055380" cy="1400530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/>
          <a:p>
            <a:r>
              <a:rPr lang="ru-RU" smtClean="0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27700" y="2052925"/>
            <a:ext cx="6711654" cy="419548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 rot="5400000">
            <a:off x="7494989" y="1828771"/>
            <a:ext cx="990599" cy="228659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fld id="{CDB2707B-5329-48AB-A2C9-2C52B07D3A6F}" type="datetimeFigureOut">
              <a:rPr lang="ru-RU" smtClean="0"/>
              <a:t>19.11.2024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 rot="5400000">
            <a:off x="6233335" y="3263371"/>
            <a:ext cx="3859795" cy="22866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7766431" y="295736"/>
            <a:ext cx="628813" cy="7676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ctr">
              <a:defRPr sz="2801" b="0" i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0F3644B-E158-444E-B4B7-F5C45942C058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100252360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  <p:sldLayoutId id="2147483684" r:id="rId12"/>
    <p:sldLayoutId id="2147483685" r:id="rId13"/>
    <p:sldLayoutId id="2147483686" r:id="rId14"/>
    <p:sldLayoutId id="2147483687" r:id="rId15"/>
    <p:sldLayoutId id="2147483688" r:id="rId16"/>
    <p:sldLayoutId id="2147483689" r:id="rId17"/>
  </p:sldLayoutIdLst>
  <p:txStyles>
    <p:titleStyle>
      <a:lvl1pPr algn="l" defTabSz="457207" rtl="0" eaLnBrk="1" latinLnBrk="0" hangingPunct="1">
        <a:spcBef>
          <a:spcPct val="0"/>
        </a:spcBef>
        <a:buNone/>
        <a:defRPr sz="4200" b="0" i="0" kern="1200">
          <a:solidFill>
            <a:schemeClr val="tx2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6" indent="-342906" algn="l" defTabSz="457207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2000" b="0" i="0" kern="1200">
          <a:solidFill>
            <a:schemeClr val="tx1"/>
          </a:solidFill>
          <a:latin typeface="+mj-lt"/>
          <a:ea typeface="+mj-ea"/>
          <a:cs typeface="+mj-cs"/>
        </a:defRPr>
      </a:lvl1pPr>
      <a:lvl2pPr marL="742962" indent="-285755" algn="l" defTabSz="457207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800" b="0" i="0" kern="1200">
          <a:solidFill>
            <a:schemeClr val="tx1"/>
          </a:solidFill>
          <a:latin typeface="+mj-lt"/>
          <a:ea typeface="+mj-ea"/>
          <a:cs typeface="+mj-cs"/>
        </a:defRPr>
      </a:lvl2pPr>
      <a:lvl3pPr marL="1143020" indent="-228604" algn="l" defTabSz="457207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600" b="0" i="0" kern="1200">
          <a:solidFill>
            <a:schemeClr val="tx1"/>
          </a:solidFill>
          <a:latin typeface="+mj-lt"/>
          <a:ea typeface="+mj-ea"/>
          <a:cs typeface="+mj-cs"/>
        </a:defRPr>
      </a:lvl3pPr>
      <a:lvl4pPr marL="1600227" indent="-228604" algn="l" defTabSz="457207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4pPr>
      <a:lvl5pPr marL="2057434" indent="-228604" algn="l" defTabSz="457207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5pPr>
      <a:lvl6pPr marL="2514642" indent="-228604" algn="l" defTabSz="457207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6pPr>
      <a:lvl7pPr marL="2971849" indent="-228604" algn="l" defTabSz="457207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7pPr>
      <a:lvl8pPr marL="3429057" indent="-228604" algn="l" defTabSz="457207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8pPr>
      <a:lvl9pPr marL="3886264" indent="-228604" algn="l" defTabSz="457207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9pPr>
    </p:bodyStyle>
    <p:otherStyle>
      <a:defPPr>
        <a:defRPr lang="en-US"/>
      </a:defPPr>
      <a:lvl1pPr marL="0" algn="l" defTabSz="45720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7" algn="l" defTabSz="45720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15" algn="l" defTabSz="45720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22" algn="l" defTabSz="45720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31" algn="l" defTabSz="45720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38" algn="l" defTabSz="45720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46" algn="l" defTabSz="45720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53" algn="l" defTabSz="45720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61" algn="l" defTabSz="45720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2.emf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2.vml"/><Relationship Id="rId4" Type="http://schemas.openxmlformats.org/officeDocument/2006/relationships/image" Target="../media/image3.emf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6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6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555173" y="3255963"/>
            <a:ext cx="7772400" cy="2387600"/>
          </a:xfrm>
        </p:spPr>
        <p:txBody>
          <a:bodyPr>
            <a:noAutofit/>
          </a:bodyPr>
          <a:lstStyle/>
          <a:p>
            <a:pPr algn="ctr"/>
            <a:r>
              <a:rPr lang="ru-RU" sz="4800" b="1" i="1" dirty="0" smtClean="0">
                <a:latin typeface="Georgia" panose="02040502050405020303" pitchFamily="18" charset="0"/>
              </a:rPr>
              <a:t>Слушание  музыки как форма взаимодействия музыкального руководителя с родителями.</a:t>
            </a:r>
            <a:endParaRPr lang="ru-RU" sz="4800" b="1" i="1" dirty="0">
              <a:latin typeface="Georgia" panose="020405020504050203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0241200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195910" y="641404"/>
            <a:ext cx="7055380" cy="1400530"/>
          </a:xfrm>
        </p:spPr>
        <p:txBody>
          <a:bodyPr/>
          <a:lstStyle/>
          <a:p>
            <a:pPr algn="ctr"/>
            <a:r>
              <a:rPr lang="ru-RU" b="1" i="1" dirty="0" smtClean="0">
                <a:latin typeface="Georgia" panose="02040502050405020303" pitchFamily="18" charset="0"/>
              </a:rPr>
              <a:t>2024 год –Год семьи.</a:t>
            </a:r>
            <a:br>
              <a:rPr lang="ru-RU" b="1" i="1" dirty="0" smtClean="0">
                <a:latin typeface="Georgia" panose="02040502050405020303" pitchFamily="18" charset="0"/>
              </a:rPr>
            </a:br>
            <a:r>
              <a:rPr lang="ru-RU" b="1" i="1" dirty="0" smtClean="0">
                <a:latin typeface="Georgia" panose="02040502050405020303" pitchFamily="18" charset="0"/>
              </a:rPr>
              <a:t/>
            </a:r>
            <a:br>
              <a:rPr lang="ru-RU" b="1" i="1" dirty="0" smtClean="0">
                <a:latin typeface="Georgia" panose="02040502050405020303" pitchFamily="18" charset="0"/>
              </a:rPr>
            </a:br>
            <a:r>
              <a:rPr lang="ru-RU" b="1" i="1" dirty="0" smtClean="0">
                <a:latin typeface="Georgia" panose="02040502050405020303" pitchFamily="18" charset="0"/>
              </a:rPr>
              <a:t>Время поиск новых форм взаимодействия музыкального руководителя с семьями воспитанников.</a:t>
            </a:r>
            <a:endParaRPr lang="ru-RU" b="1" i="1" dirty="0">
              <a:latin typeface="Georgia" panose="020405020504050203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150824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920139" y="481747"/>
            <a:ext cx="7055380" cy="1400530"/>
          </a:xfrm>
        </p:spPr>
        <p:txBody>
          <a:bodyPr/>
          <a:lstStyle/>
          <a:p>
            <a:pPr algn="ctr"/>
            <a:r>
              <a:rPr lang="ru-RU" b="1" i="1" dirty="0" smtClean="0">
                <a:latin typeface="Georgia" panose="02040502050405020303" pitchFamily="18" charset="0"/>
              </a:rPr>
              <a:t>Предлагаю новую форму взаимодействия с родителями – </a:t>
            </a:r>
            <a:r>
              <a:rPr lang="ru-RU" sz="5400" b="1" i="1" dirty="0">
                <a:latin typeface="Georgia" panose="02040502050405020303" pitchFamily="18" charset="0"/>
              </a:rPr>
              <a:t>К</a:t>
            </a:r>
            <a:r>
              <a:rPr lang="ru-RU" sz="5400" b="1" i="1" dirty="0" smtClean="0">
                <a:latin typeface="Georgia" panose="02040502050405020303" pitchFamily="18" charset="0"/>
              </a:rPr>
              <a:t>онсультации по слушанию музыки</a:t>
            </a:r>
            <a:r>
              <a:rPr lang="ru-RU" dirty="0" smtClean="0"/>
              <a:t>.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352202900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рямоугольник 2"/>
          <p:cNvSpPr/>
          <p:nvPr/>
        </p:nvSpPr>
        <p:spPr>
          <a:xfrm>
            <a:off x="539300" y="309164"/>
            <a:ext cx="8167971" cy="60631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ru-RU" sz="3600" dirty="0" smtClean="0">
                <a:latin typeface="Georgia" panose="02040502050405020303" pitchFamily="18" charset="0"/>
              </a:rPr>
              <a:t>      </a:t>
            </a:r>
            <a:r>
              <a:rPr lang="ru-RU" sz="3200" b="1" i="1" dirty="0" smtClean="0">
                <a:latin typeface="Georgia" panose="02040502050405020303" pitchFamily="18" charset="0"/>
              </a:rPr>
              <a:t>Слушание </a:t>
            </a:r>
            <a:r>
              <a:rPr lang="ru-RU" sz="3200" b="1" i="1" dirty="0">
                <a:latin typeface="Georgia" panose="02040502050405020303" pitchFamily="18" charset="0"/>
              </a:rPr>
              <a:t>музыки — это не только </a:t>
            </a:r>
            <a:r>
              <a:rPr lang="ru-RU" sz="3200" b="1" i="1" dirty="0" smtClean="0">
                <a:latin typeface="Georgia" panose="02040502050405020303" pitchFamily="18" charset="0"/>
              </a:rPr>
              <a:t>возможность </a:t>
            </a:r>
            <a:r>
              <a:rPr lang="ru-RU" sz="3200" b="1" i="1" dirty="0">
                <a:latin typeface="Georgia" panose="02040502050405020303" pitchFamily="18" charset="0"/>
              </a:rPr>
              <a:t>насладиться красотой и гармонией музыкальных произведений. Такая форма общения помогает установить доверительные отношения между музыкальным руководителем и родителями, а </a:t>
            </a:r>
            <a:r>
              <a:rPr lang="ru-RU" sz="3200" b="1" i="1" dirty="0" smtClean="0">
                <a:latin typeface="Georgia" panose="02040502050405020303" pitchFamily="18" charset="0"/>
              </a:rPr>
              <a:t>так же </a:t>
            </a:r>
            <a:r>
              <a:rPr lang="ru-RU" sz="3200" b="1" i="1" dirty="0">
                <a:latin typeface="Georgia" panose="02040502050405020303" pitchFamily="18" charset="0"/>
              </a:rPr>
              <a:t>поддержать интерес к музыкальному </a:t>
            </a:r>
            <a:r>
              <a:rPr lang="ru-RU" sz="3200" b="1" i="1" dirty="0" smtClean="0">
                <a:latin typeface="Georgia" panose="02040502050405020303" pitchFamily="18" charset="0"/>
              </a:rPr>
              <a:t>развитию</a:t>
            </a:r>
          </a:p>
          <a:p>
            <a:pPr algn="ctr"/>
            <a:r>
              <a:rPr lang="ru-RU" sz="3200" b="1" i="1" dirty="0" smtClean="0">
                <a:latin typeface="Georgia" panose="02040502050405020303" pitchFamily="18" charset="0"/>
              </a:rPr>
              <a:t> </a:t>
            </a:r>
            <a:r>
              <a:rPr lang="ru-RU" sz="3200" b="1" i="1" dirty="0">
                <a:latin typeface="Georgia" panose="02040502050405020303" pitchFamily="18" charset="0"/>
              </a:rPr>
              <a:t>детей.</a:t>
            </a:r>
          </a:p>
        </p:txBody>
      </p:sp>
    </p:spTree>
    <p:extLst>
      <p:ext uri="{BB962C8B-B14F-4D97-AF65-F5344CB8AC3E}">
        <p14:creationId xmlns:p14="http://schemas.microsoft.com/office/powerpoint/2010/main" val="204056019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992711" y="626890"/>
            <a:ext cx="7055380" cy="1400530"/>
          </a:xfrm>
        </p:spPr>
        <p:txBody>
          <a:bodyPr/>
          <a:lstStyle/>
          <a:p>
            <a:pPr algn="ctr"/>
            <a:r>
              <a:rPr lang="ru-RU" b="1" i="1" dirty="0" smtClean="0">
                <a:latin typeface="Georgia" panose="02040502050405020303" pitchFamily="18" charset="0"/>
              </a:rPr>
              <a:t>Это </a:t>
            </a:r>
            <a:r>
              <a:rPr lang="ru-RU" b="1" i="1" dirty="0" smtClean="0">
                <a:latin typeface="Georgia" panose="02040502050405020303" pitchFamily="18" charset="0"/>
              </a:rPr>
              <a:t>мои «сказочки</a:t>
            </a:r>
            <a:r>
              <a:rPr lang="ru-RU" b="1" i="1" dirty="0" smtClean="0">
                <a:latin typeface="Georgia" panose="02040502050405020303" pitchFamily="18" charset="0"/>
              </a:rPr>
              <a:t>» о музыкальных произведениях, которые мы слушаем на занятиях. </a:t>
            </a:r>
            <a:br>
              <a:rPr lang="ru-RU" b="1" i="1" dirty="0" smtClean="0">
                <a:latin typeface="Georgia" panose="02040502050405020303" pitchFamily="18" charset="0"/>
              </a:rPr>
            </a:br>
            <a:r>
              <a:rPr lang="ru-RU" b="1" i="1" dirty="0" smtClean="0">
                <a:latin typeface="Georgia" panose="02040502050405020303" pitchFamily="18" charset="0"/>
              </a:rPr>
              <a:t>С </a:t>
            </a:r>
            <a:r>
              <a:rPr lang="ru-RU" b="1" i="1" dirty="0" err="1" smtClean="0">
                <a:latin typeface="Georgia" panose="02040502050405020303" pitchFamily="18" charset="0"/>
              </a:rPr>
              <a:t>кьюар</a:t>
            </a:r>
            <a:r>
              <a:rPr lang="ru-RU" b="1" i="1" dirty="0" smtClean="0">
                <a:latin typeface="Georgia" panose="02040502050405020303" pitchFamily="18" charset="0"/>
              </a:rPr>
              <a:t> </a:t>
            </a:r>
            <a:r>
              <a:rPr lang="ru-RU" b="1" i="1" dirty="0" smtClean="0">
                <a:latin typeface="Georgia" panose="02040502050405020303" pitchFamily="18" charset="0"/>
              </a:rPr>
              <a:t>– кодом, за которым спрятана музыка, видео или мультфильм.</a:t>
            </a:r>
            <a:br>
              <a:rPr lang="ru-RU" b="1" i="1" dirty="0" smtClean="0">
                <a:latin typeface="Georgia" panose="02040502050405020303" pitchFamily="18" charset="0"/>
              </a:rPr>
            </a:br>
            <a:endParaRPr lang="ru-RU" b="1" i="1" dirty="0">
              <a:latin typeface="Georgia" panose="020405020504050203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8830183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Объект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127145376"/>
              </p:ext>
            </p:extLst>
          </p:nvPr>
        </p:nvGraphicFramePr>
        <p:xfrm>
          <a:off x="2237592" y="206477"/>
          <a:ext cx="4533900" cy="64150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57" name="Acrobat Document" r:id="rId3" imgW="4533723" imgH="6415677" progId="AcroExch.Document.DC">
                  <p:embed/>
                </p:oleObj>
              </mc:Choice>
              <mc:Fallback>
                <p:oleObj name="Acrobat Document" r:id="rId3" imgW="4533723" imgH="6415677" progId="AcroExch.Document.DC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237592" y="206477"/>
                        <a:ext cx="4533900" cy="64150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0369280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Объект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792544022"/>
              </p:ext>
            </p:extLst>
          </p:nvPr>
        </p:nvGraphicFramePr>
        <p:xfrm>
          <a:off x="2207491" y="121269"/>
          <a:ext cx="4793673" cy="678264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34" name="Acrobat Document" r:id="rId3" imgW="4533723" imgH="6415677" progId="AcroExch.Document.DC">
                  <p:embed/>
                </p:oleObj>
              </mc:Choice>
              <mc:Fallback>
                <p:oleObj name="Acrobat Document" r:id="rId3" imgW="4533723" imgH="6415677" progId="AcroExch.Document.DC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207491" y="121269"/>
                        <a:ext cx="4793673" cy="6782645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70579362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Рисунок 11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47217" y="0"/>
            <a:ext cx="484956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6459567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Рисунок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47217" y="0"/>
            <a:ext cx="484956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08777934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Прямоугольник 4"/>
          <p:cNvSpPr/>
          <p:nvPr/>
        </p:nvSpPr>
        <p:spPr>
          <a:xfrm>
            <a:off x="552735" y="363647"/>
            <a:ext cx="7499444" cy="63709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2400" b="1" i="1" dirty="0" smtClean="0">
                <a:latin typeface="Georgia" panose="02040502050405020303" pitchFamily="18" charset="0"/>
              </a:rPr>
              <a:t>Результаты:</a:t>
            </a:r>
            <a:endParaRPr lang="ru-RU" sz="2400" b="1" i="1" dirty="0">
              <a:latin typeface="Georgia" panose="02040502050405020303" pitchFamily="18" charset="0"/>
            </a:endParaRPr>
          </a:p>
          <a:p>
            <a:endParaRPr lang="ru-RU" sz="2400" b="1" i="1" dirty="0">
              <a:latin typeface="Georgia" panose="02040502050405020303" pitchFamily="18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ru-RU" sz="2400" b="1" i="1" dirty="0">
                <a:latin typeface="Georgia" panose="02040502050405020303" pitchFamily="18" charset="0"/>
              </a:rPr>
              <a:t>Родители узнают о музыкальных произведениях, используемых в работе с детьми.</a:t>
            </a:r>
          </a:p>
          <a:p>
            <a:endParaRPr lang="ru-RU" sz="2400" b="1" i="1" dirty="0">
              <a:latin typeface="Georgia" panose="02040502050405020303" pitchFamily="18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ru-RU" sz="2400" b="1" i="1" dirty="0" smtClean="0">
                <a:latin typeface="Georgia" panose="02040502050405020303" pitchFamily="18" charset="0"/>
              </a:rPr>
              <a:t> Помогают </a:t>
            </a:r>
            <a:r>
              <a:rPr lang="ru-RU" sz="2400" b="1" i="1" dirty="0">
                <a:latin typeface="Georgia" panose="02040502050405020303" pitchFamily="18" charset="0"/>
              </a:rPr>
              <a:t>родителям лучше понять, как музыкальный руководитель </a:t>
            </a:r>
            <a:r>
              <a:rPr lang="ru-RU" sz="2400" b="1" i="1" dirty="0" smtClean="0">
                <a:latin typeface="Georgia" panose="02040502050405020303" pitchFamily="18" charset="0"/>
              </a:rPr>
              <a:t>общается с детьми.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ru-RU" sz="2400" b="1" i="1" dirty="0">
              <a:latin typeface="Georgia" panose="02040502050405020303" pitchFamily="18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ru-RU" sz="2400" b="1" i="1" dirty="0" smtClean="0">
                <a:latin typeface="Georgia" panose="02040502050405020303" pitchFamily="18" charset="0"/>
              </a:rPr>
              <a:t>Обогащают словарный запас </a:t>
            </a:r>
            <a:r>
              <a:rPr lang="ru-RU" sz="2400" b="1" i="1" dirty="0">
                <a:latin typeface="Georgia" panose="02040502050405020303" pitchFamily="18" charset="0"/>
              </a:rPr>
              <a:t>детей и </a:t>
            </a:r>
            <a:r>
              <a:rPr lang="ru-RU" sz="2400" b="1" i="1" dirty="0" smtClean="0">
                <a:latin typeface="Georgia" panose="02040502050405020303" pitchFamily="18" charset="0"/>
              </a:rPr>
              <a:t>родителей музыкальными терминами.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endParaRPr lang="ru-RU" sz="2400" b="1" i="1" dirty="0">
              <a:latin typeface="Georgia" panose="02040502050405020303" pitchFamily="18" charset="0"/>
            </a:endParaRP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ru-RU" sz="2400" b="1" i="1" dirty="0" smtClean="0">
                <a:latin typeface="Georgia" panose="02040502050405020303" pitchFamily="18" charset="0"/>
              </a:rPr>
              <a:t>Совместное прослушивание музыки, способствует полноценному, насыщенному взаимодействию  детей и родителей.</a:t>
            </a:r>
            <a:endParaRPr lang="ru-RU" sz="2400" b="1" i="1" dirty="0">
              <a:latin typeface="Georgia" panose="02040502050405020303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67765995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Ион">
  <a:themeElements>
    <a:clrScheme name="Ион">
      <a:dk1>
        <a:sysClr val="windowText" lastClr="000000"/>
      </a:dk1>
      <a:lt1>
        <a:sysClr val="window" lastClr="FFFFFF"/>
      </a:lt1>
      <a:dk2>
        <a:srgbClr val="1E5155"/>
      </a:dk2>
      <a:lt2>
        <a:srgbClr val="EBEBEB"/>
      </a:lt2>
      <a:accent1>
        <a:srgbClr val="B01513"/>
      </a:accent1>
      <a:accent2>
        <a:srgbClr val="EA6312"/>
      </a:accent2>
      <a:accent3>
        <a:srgbClr val="E6B729"/>
      </a:accent3>
      <a:accent4>
        <a:srgbClr val="6AAC90"/>
      </a:accent4>
      <a:accent5>
        <a:srgbClr val="5F9C9D"/>
      </a:accent5>
      <a:accent6>
        <a:srgbClr val="9E5E9B"/>
      </a:accent6>
      <a:hlink>
        <a:srgbClr val="58C1BA"/>
      </a:hlink>
      <a:folHlink>
        <a:srgbClr val="9DD0CB"/>
      </a:folHlink>
    </a:clrScheme>
    <a:fontScheme name="Ион">
      <a:maj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Ион">
      <a:fillStyleLst>
        <a:solidFill>
          <a:schemeClr val="phClr"/>
        </a:solidFill>
        <a:gradFill rotWithShape="1">
          <a:gsLst>
            <a:gs pos="0">
              <a:schemeClr val="phClr">
                <a:tint val="64000"/>
                <a:lumMod val="118000"/>
              </a:schemeClr>
            </a:gs>
            <a:gs pos="100000">
              <a:schemeClr val="phClr">
                <a:tint val="92000"/>
                <a:alpha val="100000"/>
                <a:lumMod val="11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lumMod val="114000"/>
              </a:schemeClr>
            </a:gs>
            <a:gs pos="100000">
              <a:schemeClr val="phClr">
                <a:shade val="90000"/>
                <a:lumMod val="8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7000"/>
                <a:hueMod val="88000"/>
                <a:satMod val="130000"/>
                <a:lumMod val="124000"/>
              </a:schemeClr>
            </a:gs>
            <a:gs pos="100000">
              <a:schemeClr val="phClr">
                <a:tint val="96000"/>
                <a:shade val="88000"/>
                <a:hueMod val="108000"/>
                <a:satMod val="164000"/>
                <a:lumMod val="76000"/>
              </a:schemeClr>
            </a:gs>
          </a:gsLst>
          <a:path path="circle">
            <a:fillToRect l="45000" t="65000" r="125000" b="10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shade val="69000"/>
                <a:hueMod val="108000"/>
                <a:satMod val="164000"/>
                <a:lumMod val="74000"/>
              </a:schemeClr>
              <a:schemeClr val="phClr">
                <a:tint val="96000"/>
                <a:hueMod val="88000"/>
                <a:satMod val="140000"/>
                <a:lumMod val="132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on" id="{B8441ADB-2E43-4AF7-B97A-BD870242C6A8}" vid="{292E63A9-BB86-4E3D-B92A-7223C6510D2E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Ion</Template>
  <TotalTime>85</TotalTime>
  <Words>131</Words>
  <Application>Microsoft Office PowerPoint</Application>
  <PresentationFormat>Экран (4:3)</PresentationFormat>
  <Paragraphs>15</Paragraphs>
  <Slides>10</Slides>
  <Notes>0</Notes>
  <HiddenSlides>0</HiddenSlides>
  <MMClips>0</MMClips>
  <ScaleCrop>false</ScaleCrop>
  <HeadingPairs>
    <vt:vector size="8" baseType="variant">
      <vt:variant>
        <vt:lpstr>Использованные шрифты</vt:lpstr>
      </vt:variant>
      <vt:variant>
        <vt:i4>4</vt:i4>
      </vt:variant>
      <vt:variant>
        <vt:lpstr>Тема</vt:lpstr>
      </vt:variant>
      <vt:variant>
        <vt:i4>1</vt:i4>
      </vt:variant>
      <vt:variant>
        <vt:lpstr>Внедренные серверы OLE</vt:lpstr>
      </vt:variant>
      <vt:variant>
        <vt:i4>1</vt:i4>
      </vt:variant>
      <vt:variant>
        <vt:lpstr>Заголовки слайдов</vt:lpstr>
      </vt:variant>
      <vt:variant>
        <vt:i4>10</vt:i4>
      </vt:variant>
    </vt:vector>
  </HeadingPairs>
  <TitlesOfParts>
    <vt:vector size="16" baseType="lpstr">
      <vt:lpstr>Arial</vt:lpstr>
      <vt:lpstr>Century Gothic</vt:lpstr>
      <vt:lpstr>Georgia</vt:lpstr>
      <vt:lpstr>Wingdings 3</vt:lpstr>
      <vt:lpstr>Ион</vt:lpstr>
      <vt:lpstr>Acrobat Document</vt:lpstr>
      <vt:lpstr>Слушание  музыки как форма взаимодействия музыкального руководителя с родителями.</vt:lpstr>
      <vt:lpstr>2024 год –Год семьи.  Время поиск новых форм взаимодействия музыкального руководителя с семьями воспитанников.</vt:lpstr>
      <vt:lpstr>Предлагаю новую форму взаимодействия с родителями – Консультации по слушанию музыки.</vt:lpstr>
      <vt:lpstr>Презентация PowerPoint</vt:lpstr>
      <vt:lpstr>Это мои «сказочки» о музыкальных произведениях, которые мы слушаем на занятиях.  С кьюар – кодом, за которым спрятана музыка, видео или мультфильм. 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Слушание  музыки как форма взаимодействия музыкального руководителя с родителями.</dc:title>
  <dc:creator>Пользователь</dc:creator>
  <cp:lastModifiedBy>роман</cp:lastModifiedBy>
  <cp:revision>11</cp:revision>
  <dcterms:created xsi:type="dcterms:W3CDTF">2024-11-01T07:08:35Z</dcterms:created>
  <dcterms:modified xsi:type="dcterms:W3CDTF">2024-11-19T14:58:49Z</dcterms:modified>
</cp:coreProperties>
</file>