
<file path=[Content_Types].xml><?xml version="1.0" encoding="utf-8"?>
<Types xmlns="http://schemas.openxmlformats.org/package/2006/content-types">
  <Default Extension="bin" ContentType="application/vnd.openxmlformats-officedocument.oleObject"/>
  <Default Extension="docx" ContentType="application/vnd.openxmlformats-officedocument.wordprocessingml.document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6" r:id="rId2"/>
    <p:sldId id="264" r:id="rId3"/>
    <p:sldId id="269" r:id="rId4"/>
    <p:sldId id="270" r:id="rId5"/>
    <p:sldId id="267" r:id="rId6"/>
    <p:sldId id="258" r:id="rId7"/>
    <p:sldId id="257" r:id="rId8"/>
    <p:sldId id="261" r:id="rId9"/>
    <p:sldId id="260" r:id="rId10"/>
    <p:sldId id="262" r:id="rId11"/>
    <p:sldId id="259" r:id="rId12"/>
    <p:sldId id="263" r:id="rId13"/>
    <p:sldId id="265" r:id="rId14"/>
    <p:sldId id="271" r:id="rId15"/>
    <p:sldId id="272" r:id="rId16"/>
    <p:sldId id="273" r:id="rId17"/>
  </p:sldIdLst>
  <p:sldSz cx="9144000" cy="6858000" type="screen4x3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70" d="100"/>
          <a:sy n="70" d="100"/>
        </p:scale>
        <p:origin x="1386" y="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68.emf"/><Relationship Id="rId1" Type="http://schemas.openxmlformats.org/officeDocument/2006/relationships/image" Target="../media/image67.png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/>
              <a:t>Образец подзаголовка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Содержимое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Содержимое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/>
              <a:t>Образец заголовка</a:t>
            </a:r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C9526F5-0087-44C4-8943-9EE527ECA0FA}" type="datetimeFigureOut">
              <a:rPr lang="ru-RU" smtClean="0"/>
              <a:pPr/>
              <a:t>19.11.2024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D38956F-6B5D-41D5-97C6-6E2CDD7A052E}" type="slidenum">
              <a:rPr lang="ru-RU" smtClean="0"/>
              <a:pPr/>
              <a:t>‹#›</a:t>
            </a:fld>
            <a:endParaRPr lang="ru-RU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eg"/><Relationship Id="rId7" Type="http://schemas.openxmlformats.org/officeDocument/2006/relationships/image" Target="../media/image7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.jpeg"/><Relationship Id="rId5" Type="http://schemas.openxmlformats.org/officeDocument/2006/relationships/image" Target="../media/image5.jpeg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.jpeg"/><Relationship Id="rId5" Type="http://schemas.openxmlformats.org/officeDocument/2006/relationships/image" Target="../media/image10.png"/><Relationship Id="rId4" Type="http://schemas.openxmlformats.org/officeDocument/2006/relationships/image" Target="../media/image9.jpe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png"/><Relationship Id="rId3" Type="http://schemas.openxmlformats.org/officeDocument/2006/relationships/image" Target="../media/image12.jpeg"/><Relationship Id="rId7" Type="http://schemas.openxmlformats.org/officeDocument/2006/relationships/image" Target="../media/image16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5.png"/><Relationship Id="rId5" Type="http://schemas.openxmlformats.org/officeDocument/2006/relationships/image" Target="../media/image14.jpeg"/><Relationship Id="rId4" Type="http://schemas.openxmlformats.org/officeDocument/2006/relationships/image" Target="../media/image13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jpeg"/><Relationship Id="rId7" Type="http://schemas.openxmlformats.org/officeDocument/2006/relationships/image" Target="../media/image22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1.jpeg"/><Relationship Id="rId5" Type="http://schemas.openxmlformats.org/officeDocument/2006/relationships/image" Target="../media/image20.jpeg"/><Relationship Id="rId4" Type="http://schemas.openxmlformats.org/officeDocument/2006/relationships/image" Target="../media/image19.jpe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.jpeg"/><Relationship Id="rId3" Type="http://schemas.openxmlformats.org/officeDocument/2006/relationships/image" Target="../media/image24.jpeg"/><Relationship Id="rId7" Type="http://schemas.openxmlformats.org/officeDocument/2006/relationships/image" Target="../media/image28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7.jpeg"/><Relationship Id="rId5" Type="http://schemas.openxmlformats.org/officeDocument/2006/relationships/image" Target="../media/image26.jpeg"/><Relationship Id="rId4" Type="http://schemas.openxmlformats.org/officeDocument/2006/relationships/image" Target="../media/image25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3.jpeg"/><Relationship Id="rId5" Type="http://schemas.openxmlformats.org/officeDocument/2006/relationships/image" Target="../media/image32.jpeg"/><Relationship Id="rId4" Type="http://schemas.openxmlformats.org/officeDocument/2006/relationships/image" Target="../media/image31.jpe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9.png"/><Relationship Id="rId3" Type="http://schemas.openxmlformats.org/officeDocument/2006/relationships/image" Target="../media/image34.png"/><Relationship Id="rId7" Type="http://schemas.openxmlformats.org/officeDocument/2006/relationships/image" Target="../media/image38.pn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7.png"/><Relationship Id="rId5" Type="http://schemas.openxmlformats.org/officeDocument/2006/relationships/image" Target="../media/image36.png"/><Relationship Id="rId10" Type="http://schemas.openxmlformats.org/officeDocument/2006/relationships/image" Target="../media/image41.png"/><Relationship Id="rId4" Type="http://schemas.openxmlformats.org/officeDocument/2006/relationships/image" Target="../media/image35.png"/><Relationship Id="rId9" Type="http://schemas.openxmlformats.org/officeDocument/2006/relationships/image" Target="../media/image40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47.jpeg"/><Relationship Id="rId3" Type="http://schemas.openxmlformats.org/officeDocument/2006/relationships/image" Target="../media/image42.jpeg"/><Relationship Id="rId7" Type="http://schemas.openxmlformats.org/officeDocument/2006/relationships/image" Target="../media/image46.pn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45.png"/><Relationship Id="rId5" Type="http://schemas.openxmlformats.org/officeDocument/2006/relationships/image" Target="../media/image44.png"/><Relationship Id="rId4" Type="http://schemas.openxmlformats.org/officeDocument/2006/relationships/image" Target="../media/image43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50.jpeg"/><Relationship Id="rId4" Type="http://schemas.openxmlformats.org/officeDocument/2006/relationships/image" Target="../media/image49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1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4.jpeg"/><Relationship Id="rId5" Type="http://schemas.openxmlformats.org/officeDocument/2006/relationships/image" Target="../media/image53.jpeg"/><Relationship Id="rId4" Type="http://schemas.openxmlformats.org/officeDocument/2006/relationships/image" Target="../media/image52.jpeg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0.jpeg"/><Relationship Id="rId3" Type="http://schemas.openxmlformats.org/officeDocument/2006/relationships/image" Target="../media/image55.jpeg"/><Relationship Id="rId7" Type="http://schemas.openxmlformats.org/officeDocument/2006/relationships/image" Target="../media/image59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8.jpeg"/><Relationship Id="rId5" Type="http://schemas.openxmlformats.org/officeDocument/2006/relationships/image" Target="../media/image57.jpeg"/><Relationship Id="rId4" Type="http://schemas.openxmlformats.org/officeDocument/2006/relationships/image" Target="../media/image56.jpe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1.jpeg"/><Relationship Id="rId7" Type="http://schemas.openxmlformats.org/officeDocument/2006/relationships/image" Target="../media/image65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4.jpeg"/><Relationship Id="rId5" Type="http://schemas.openxmlformats.org/officeDocument/2006/relationships/image" Target="../media/image63.jpeg"/><Relationship Id="rId4" Type="http://schemas.openxmlformats.org/officeDocument/2006/relationships/image" Target="../media/image62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jpe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package" Target="../embeddings/Microsoft_Word_Document.docx"/><Relationship Id="rId3" Type="http://schemas.openxmlformats.org/officeDocument/2006/relationships/image" Target="../media/image23.jpeg"/><Relationship Id="rId7" Type="http://schemas.openxmlformats.org/officeDocument/2006/relationships/image" Target="../media/image70.jpeg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69.jpeg"/><Relationship Id="rId5" Type="http://schemas.openxmlformats.org/officeDocument/2006/relationships/image" Target="../media/image67.png"/><Relationship Id="rId4" Type="http://schemas.openxmlformats.org/officeDocument/2006/relationships/oleObject" Target="../embeddings/oleObject1.bin"/><Relationship Id="rId9" Type="http://schemas.openxmlformats.org/officeDocument/2006/relationships/image" Target="../media/image68.emf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71.pn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D:\001. света\преза для мо\1671640204_kalix-club-p-fon-dlya-prezentatsii-semya-vkontakte-10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1" r="11111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-180528" y="274638"/>
            <a:ext cx="5688632" cy="490066"/>
          </a:xfrm>
        </p:spPr>
        <p:txBody>
          <a:bodyPr>
            <a:normAutofit fontScale="90000"/>
          </a:bodyPr>
          <a:lstStyle/>
          <a:p>
            <a:br>
              <a:rPr lang="ru-RU" b="1" dirty="0">
                <a:ln w="12700">
                  <a:solidFill>
                    <a:schemeClr val="tx2">
                      <a:satMod val="155000"/>
                    </a:schemeClr>
                  </a:solidFill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</a:rPr>
            </a:br>
            <a:endParaRPr lang="ru-RU" dirty="0"/>
          </a:p>
        </p:txBody>
      </p:sp>
      <p:sp>
        <p:nvSpPr>
          <p:cNvPr id="5" name="Прямоугольник 4"/>
          <p:cNvSpPr/>
          <p:nvPr/>
        </p:nvSpPr>
        <p:spPr>
          <a:xfrm>
            <a:off x="-1016" y="0"/>
            <a:ext cx="9145016" cy="6740307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ru-RU" sz="3200" b="1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</a:t>
            </a:r>
            <a:r>
              <a:rPr lang="ru-RU" sz="3200" b="1" cap="none" spc="0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Вовлечение родительской общественности </a:t>
            </a:r>
          </a:p>
          <a:p>
            <a:pPr algn="ctr"/>
            <a:r>
              <a:rPr lang="ru-RU" sz="3200" b="1" cap="none" spc="0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 неформальные </a:t>
            </a:r>
          </a:p>
          <a:p>
            <a:pPr algn="ctr"/>
            <a:r>
              <a:rPr lang="ru-RU" sz="3200" b="1" cap="none" spc="0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мероприятия ДОУ»</a:t>
            </a:r>
          </a:p>
          <a:p>
            <a:pPr algn="ctr"/>
            <a:endParaRPr lang="ru-RU" sz="3600" b="1" cap="none" spc="0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  <a:p>
            <a:pPr algn="ctr"/>
            <a:endParaRPr lang="ru-RU" sz="3600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  <a:p>
            <a:pPr algn="ctr"/>
            <a:endParaRPr lang="ru-RU" sz="3600" b="1" cap="none" spc="0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  <a:p>
            <a:pPr algn="ctr"/>
            <a:endParaRPr lang="ru-RU" sz="3600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  <a:p>
            <a:pPr algn="ctr"/>
            <a:endParaRPr lang="ru-RU" sz="3600" b="1" cap="none" spc="0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  <a:p>
            <a:pPr algn="ctr"/>
            <a:endParaRPr lang="ru-RU" sz="3600" b="1" dirty="0">
              <a:ln w="12700">
                <a:solidFill>
                  <a:schemeClr val="tx2">
                    <a:satMod val="155000"/>
                  </a:schemeClr>
                </a:solidFill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</a:endParaRPr>
          </a:p>
          <a:p>
            <a:pPr algn="r"/>
            <a:endParaRPr lang="ru-RU" sz="2000" b="1" dirty="0">
              <a:ln w="12700">
                <a:noFill/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pPr algn="r"/>
            <a:endParaRPr lang="ru-RU" sz="2000" b="1" dirty="0">
              <a:ln w="12700">
                <a:noFill/>
                <a:prstDash val="solid"/>
              </a:ln>
              <a:solidFill>
                <a:schemeClr val="bg2">
                  <a:tint val="85000"/>
                  <a:satMod val="155000"/>
                </a:schemeClr>
              </a:solidFill>
              <a:effectLst>
                <a:outerShdw blurRad="41275" dist="20320" dir="1800000" algn="tl" rotWithShape="0">
                  <a:srgbClr val="000000">
                    <a:alpha val="40000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pPr algn="r"/>
            <a:r>
              <a:rPr lang="ru-RU" sz="2000" b="1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Музыкальный руководитель </a:t>
            </a:r>
          </a:p>
          <a:p>
            <a:pPr algn="r"/>
            <a:r>
              <a:rPr lang="ru-RU" sz="2000" b="1" cap="none" spc="0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Высшей </a:t>
            </a:r>
            <a:r>
              <a:rPr lang="ru-RU" sz="2000" b="1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к</a:t>
            </a:r>
            <a:r>
              <a:rPr lang="ru-RU" sz="2000" b="1" cap="none" spc="0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валификационной категории</a:t>
            </a:r>
          </a:p>
          <a:p>
            <a:pPr algn="r"/>
            <a:r>
              <a:rPr lang="ru-RU" sz="2000" b="1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МАДОУ </a:t>
            </a:r>
            <a:r>
              <a:rPr lang="ru-RU" sz="2000" b="1" dirty="0" err="1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д</a:t>
            </a:r>
            <a:r>
              <a:rPr lang="en-US" sz="2000" b="1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/</a:t>
            </a:r>
            <a:r>
              <a:rPr lang="ru-RU" sz="2000" b="1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 № 451 «Теремок»</a:t>
            </a:r>
          </a:p>
          <a:p>
            <a:pPr algn="r"/>
            <a:r>
              <a:rPr lang="ru-RU" sz="2000" b="1" cap="none" spc="0" dirty="0">
                <a:ln w="12700">
                  <a:noFill/>
                  <a:prstDash val="solid"/>
                </a:ln>
                <a:solidFill>
                  <a:schemeClr val="bg2">
                    <a:tint val="85000"/>
                    <a:satMod val="155000"/>
                  </a:schemeClr>
                </a:solidFill>
                <a:effectLst>
                  <a:outerShdw blurRad="41275" dist="20320" dir="1800000" algn="tl" rotWithShape="0">
                    <a:srgbClr val="000000">
                      <a:alpha val="4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Куликова Светлана Владимировна</a:t>
            </a: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Семья для ребенка</a:t>
            </a:r>
          </a:p>
        </p:txBody>
      </p:sp>
      <p:pic>
        <p:nvPicPr>
          <p:cNvPr id="2053" name="Picture 5" descr="Защита семьи, материнства, отцовства, детства | Электронная газета  &quot;Кабардино-Балкарская правда&quot;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1520" y="4725144"/>
            <a:ext cx="2206174" cy="1656184"/>
          </a:xfrm>
          <a:prstGeom prst="rect">
            <a:avLst/>
          </a:prstGeom>
          <a:noFill/>
        </p:spPr>
      </p:pic>
      <p:pic>
        <p:nvPicPr>
          <p:cNvPr id="2055" name="Picture 7" descr="Здоровая семья – счастливая семья!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 rot="21387211">
            <a:off x="2431421" y="2881101"/>
            <a:ext cx="3333750" cy="3067050"/>
          </a:xfrm>
          <a:prstGeom prst="rect">
            <a:avLst/>
          </a:prstGeom>
          <a:noFill/>
        </p:spPr>
      </p:pic>
      <p:sp>
        <p:nvSpPr>
          <p:cNvPr id="20" name="Содержимое 19"/>
          <p:cNvSpPr>
            <a:spLocks noGrp="1"/>
          </p:cNvSpPr>
          <p:nvPr>
            <p:ph idx="1"/>
          </p:nvPr>
        </p:nvSpPr>
        <p:spPr>
          <a:xfrm>
            <a:off x="1475656" y="1600201"/>
            <a:ext cx="7211144" cy="1612775"/>
          </a:xfrm>
          <a:noFill/>
          <a:ln>
            <a:noFill/>
          </a:ln>
        </p:spPr>
        <p:txBody>
          <a:bodyPr>
            <a:normAutofit lnSpcReduction="10000"/>
          </a:bodyPr>
          <a:lstStyle/>
          <a:p>
            <a:pPr>
              <a:buNone/>
            </a:pP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Семья — это спасательный жилет </a:t>
            </a:r>
          </a:p>
          <a:p>
            <a:pPr>
              <a:buNone/>
            </a:pP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 бурном море жизни. </a:t>
            </a:r>
          </a:p>
          <a:p>
            <a:pPr algn="r">
              <a:buNone/>
            </a:pP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(</a:t>
            </a:r>
            <a:r>
              <a:rPr lang="ru-RU" b="1" dirty="0" err="1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Джоан</a:t>
            </a: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</a:t>
            </a:r>
            <a:r>
              <a:rPr lang="ru-RU" b="1" dirty="0" err="1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Роулинг</a:t>
            </a: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) </a:t>
            </a:r>
          </a:p>
          <a:p>
            <a:endParaRPr lang="ru-RU" dirty="0"/>
          </a:p>
        </p:txBody>
      </p:sp>
      <p:pic>
        <p:nvPicPr>
          <p:cNvPr id="2057" name="Picture 9" descr="Ученые ЮФУ: профилактика насилия — это развитие культуры и защита семьи |  РВС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372200" y="3429000"/>
            <a:ext cx="2401563" cy="1440000"/>
          </a:xfrm>
          <a:prstGeom prst="rect">
            <a:avLst/>
          </a:prstGeom>
          <a:noFill/>
        </p:spPr>
      </p:pic>
      <p:pic>
        <p:nvPicPr>
          <p:cNvPr id="2059" name="Picture 11" descr="Защита семьи и детства станет важнейшим приоритетом государственной  политики России ::Выксунский рабочий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23528" y="2780928"/>
            <a:ext cx="1944216" cy="1720631"/>
          </a:xfrm>
          <a:prstGeom prst="rect">
            <a:avLst/>
          </a:prstGeom>
          <a:noFill/>
        </p:spPr>
      </p:pic>
      <p:pic>
        <p:nvPicPr>
          <p:cNvPr id="2061" name="Picture 13" descr="Поправки к Конституции: Защита семьи и детей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5796136" y="5013176"/>
            <a:ext cx="2376264" cy="1678009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0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0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1000"/>
                            </p:stCondLst>
                            <p:childTnLst>
                              <p:par>
                                <p:cTn id="1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05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05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2000"/>
                            </p:stCondLst>
                            <p:childTnLst>
                              <p:par>
                                <p:cTn id="1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06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06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3000"/>
                            </p:stCondLst>
                            <p:childTnLst>
                              <p:par>
                                <p:cTn id="2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0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05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4000"/>
                            </p:stCondLst>
                            <p:childTnLst>
                              <p:par>
                                <p:cTn id="2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05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205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Семья для детского сада</a:t>
            </a:r>
          </a:p>
        </p:txBody>
      </p:sp>
      <p:sp>
        <p:nvSpPr>
          <p:cNvPr id="20" name="Содержимое 19"/>
          <p:cNvSpPr>
            <a:spLocks noGrp="1"/>
          </p:cNvSpPr>
          <p:nvPr>
            <p:ph idx="1"/>
          </p:nvPr>
        </p:nvSpPr>
        <p:spPr>
          <a:xfrm>
            <a:off x="899592" y="1412777"/>
            <a:ext cx="7787208" cy="1224135"/>
          </a:xfrm>
        </p:spPr>
        <p:txBody>
          <a:bodyPr>
            <a:normAutofit fontScale="70000" lnSpcReduction="20000"/>
          </a:bodyPr>
          <a:lstStyle/>
          <a:p>
            <a:pPr>
              <a:buNone/>
            </a:pPr>
            <a:r>
              <a:rPr lang="ru-RU" sz="34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Семья ― это не клубок ниток, а целая паутина, </a:t>
            </a:r>
          </a:p>
          <a:p>
            <a:pPr>
              <a:buNone/>
            </a:pPr>
            <a:r>
              <a:rPr lang="ru-RU" sz="34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состоящая из узоров и разных цветов, узлов и петель. </a:t>
            </a:r>
          </a:p>
          <a:p>
            <a:pPr algn="r">
              <a:buNone/>
            </a:pPr>
            <a:r>
              <a:rPr lang="ru-RU" sz="34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(Диана </a:t>
            </a:r>
            <a:r>
              <a:rPr lang="ru-RU" sz="3400" b="1" dirty="0" err="1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Сеттерфилд</a:t>
            </a:r>
            <a:r>
              <a:rPr lang="ru-RU" sz="34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) </a:t>
            </a:r>
          </a:p>
          <a:p>
            <a:endParaRPr lang="ru-RU" dirty="0"/>
          </a:p>
        </p:txBody>
      </p:sp>
      <p:pic>
        <p:nvPicPr>
          <p:cNvPr id="10" name="Содержимое 3" descr="WP_20160226_19_05_48_Pro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251520" y="2276872"/>
            <a:ext cx="3570316" cy="2007524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noFill/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2" name="Содержимое 13"/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75656" y="4509120"/>
            <a:ext cx="2626822" cy="1749829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noFill/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3" name="Рисунок 12"/>
          <p:cNvPicPr>
            <a:picLocks noChangeAspect="1"/>
          </p:cNvPicPr>
          <p:nvPr/>
        </p:nvPicPr>
        <p:blipFill rotWithShape="1">
          <a:blip r:embed="rId5" cstate="print"/>
          <a:srcRect t="34309" b="14228"/>
          <a:stretch/>
        </p:blipFill>
        <p:spPr>
          <a:xfrm>
            <a:off x="4499992" y="2564904"/>
            <a:ext cx="2857205" cy="1960538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noFill/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14" name="Рисунок 13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292080" y="4653136"/>
            <a:ext cx="3491880" cy="1967440"/>
          </a:xfrm>
          <a:prstGeom prst="rect">
            <a:avLst/>
          </a:prstGeom>
          <a:solidFill>
            <a:srgbClr val="FFFFFF">
              <a:shade val="85000"/>
            </a:srgbClr>
          </a:solidFill>
          <a:ln w="88900" cap="sq">
            <a:noFill/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1000"/>
                            </p:stCondLst>
                            <p:childTnLst>
                              <p:par>
                                <p:cTn id="1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2000"/>
                            </p:stCondLst>
                            <p:childTnLst>
                              <p:par>
                                <p:cTn id="1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3000"/>
                            </p:stCondLst>
                            <p:childTnLst>
                              <p:par>
                                <p:cTn id="2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579296" cy="1930226"/>
          </a:xfrm>
        </p:spPr>
        <p:txBody>
          <a:bodyPr>
            <a:normAutofit fontScale="90000"/>
          </a:bodyPr>
          <a:lstStyle/>
          <a:p>
            <a:r>
              <a:rPr lang="ru-RU" sz="31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Взаимодействие с семьей –это неотъемлемая часть </a:t>
            </a:r>
            <a:br>
              <a:rPr lang="ru-RU" sz="31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1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успешной работы каждого образовательного учреждения. </a:t>
            </a:r>
            <a:b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endParaRPr lang="ru-RU" b="1" dirty="0">
              <a:ln w="18000">
                <a:noFill/>
                <a:prstDash val="solid"/>
                <a:miter lim="800000"/>
              </a:ln>
              <a:solidFill>
                <a:schemeClr val="bg1"/>
              </a:solidFill>
              <a:effectLst>
                <a:outerShdw blurRad="25500" dist="23000" dir="7020000" algn="tl">
                  <a:srgbClr val="000000">
                    <a:alpha val="50000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0" name="Содержимое 19"/>
          <p:cNvSpPr>
            <a:spLocks noGrp="1"/>
          </p:cNvSpPr>
          <p:nvPr>
            <p:ph idx="1"/>
          </p:nvPr>
        </p:nvSpPr>
        <p:spPr>
          <a:xfrm>
            <a:off x="899592" y="4293096"/>
            <a:ext cx="7787208" cy="504056"/>
          </a:xfrm>
        </p:spPr>
        <p:txBody>
          <a:bodyPr>
            <a:normAutofit fontScale="92500" lnSpcReduction="10000"/>
          </a:bodyPr>
          <a:lstStyle/>
          <a:p>
            <a:endParaRPr lang="ru-RU" dirty="0"/>
          </a:p>
        </p:txBody>
      </p:sp>
      <p:pic>
        <p:nvPicPr>
          <p:cNvPr id="26626" name="Picture 2" descr="D:\001. света\ярмарка 2022\30.jpe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51520" y="4221088"/>
            <a:ext cx="2688299" cy="2016224"/>
          </a:xfrm>
          <a:prstGeom prst="rect">
            <a:avLst/>
          </a:prstGeom>
          <a:noFill/>
        </p:spPr>
      </p:pic>
      <p:pic>
        <p:nvPicPr>
          <p:cNvPr id="26627" name="Picture 3" descr="D:\001. света\ярмарка 2022\12.jpeg"/>
          <p:cNvPicPr>
            <a:picLocks noChangeAspect="1" noChangeArrowheads="1"/>
          </p:cNvPicPr>
          <p:nvPr/>
        </p:nvPicPr>
        <p:blipFill>
          <a:blip r:embed="rId4" cstate="print"/>
          <a:srcRect b="25750"/>
          <a:stretch>
            <a:fillRect/>
          </a:stretch>
        </p:blipFill>
        <p:spPr bwMode="auto">
          <a:xfrm>
            <a:off x="3563888" y="1680600"/>
            <a:ext cx="1872208" cy="2468480"/>
          </a:xfrm>
          <a:prstGeom prst="rect">
            <a:avLst/>
          </a:prstGeom>
          <a:noFill/>
        </p:spPr>
      </p:pic>
      <p:pic>
        <p:nvPicPr>
          <p:cNvPr id="26628" name="Picture 4" descr="D:\001. света\ярмарка 2022\33.jpe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156176" y="1700808"/>
            <a:ext cx="2784309" cy="2088232"/>
          </a:xfrm>
          <a:prstGeom prst="rect">
            <a:avLst/>
          </a:prstGeom>
          <a:noFill/>
        </p:spPr>
      </p:pic>
      <p:pic>
        <p:nvPicPr>
          <p:cNvPr id="26629" name="Picture 5"/>
          <p:cNvPicPr>
            <a:picLocks noChangeAspect="1" noChangeArrowheads="1"/>
          </p:cNvPicPr>
          <p:nvPr/>
        </p:nvPicPr>
        <p:blipFill>
          <a:blip r:embed="rId6" cstate="print"/>
          <a:srcRect t="5010" b="9829"/>
          <a:stretch>
            <a:fillRect/>
          </a:stretch>
        </p:blipFill>
        <p:spPr bwMode="auto">
          <a:xfrm>
            <a:off x="3275856" y="4581128"/>
            <a:ext cx="2690560" cy="122413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6630" name="Picture 6"/>
          <p:cNvPicPr>
            <a:picLocks noChangeAspect="1" noChangeArrowheads="1"/>
          </p:cNvPicPr>
          <p:nvPr/>
        </p:nvPicPr>
        <p:blipFill>
          <a:blip r:embed="rId7" cstate="print"/>
          <a:srcRect l="6401" t="14001" r="27992" b="17991"/>
          <a:stretch>
            <a:fillRect/>
          </a:stretch>
        </p:blipFill>
        <p:spPr bwMode="auto">
          <a:xfrm>
            <a:off x="6516216" y="4293096"/>
            <a:ext cx="2520280" cy="20899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6631" name="Picture 7"/>
          <p:cNvPicPr>
            <a:picLocks noChangeAspect="1" noChangeArrowheads="1"/>
          </p:cNvPicPr>
          <p:nvPr/>
        </p:nvPicPr>
        <p:blipFill>
          <a:blip r:embed="rId8" cstate="print"/>
          <a:srcRect l="1600" t="16001" r="64796" b="19991"/>
          <a:stretch>
            <a:fillRect/>
          </a:stretch>
        </p:blipFill>
        <p:spPr bwMode="auto">
          <a:xfrm>
            <a:off x="899592" y="1484784"/>
            <a:ext cx="1512168" cy="230425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66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66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1000"/>
                            </p:stCondLst>
                            <p:childTnLst>
                              <p:par>
                                <p:cTn id="1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663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2663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2000"/>
                            </p:stCondLst>
                            <p:childTnLst>
                              <p:par>
                                <p:cTn id="1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266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266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3000"/>
                            </p:stCondLst>
                            <p:childTnLst>
                              <p:par>
                                <p:cTn id="2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66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66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4000"/>
                            </p:stCondLst>
                            <p:childTnLst>
                              <p:par>
                                <p:cTn id="2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266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5000"/>
                            </p:stCondLst>
                            <p:childTnLst>
                              <p:par>
                                <p:cTn id="30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266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266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1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Мастер-классы</a:t>
            </a:r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8194" name="Picture 2" descr="D:\001. света\преза для мо\008. мастер-классы\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11560" y="1412776"/>
            <a:ext cx="1418054" cy="2520000"/>
          </a:xfrm>
          <a:prstGeom prst="rect">
            <a:avLst/>
          </a:prstGeom>
          <a:noFill/>
        </p:spPr>
      </p:pic>
      <p:pic>
        <p:nvPicPr>
          <p:cNvPr id="8195" name="Picture 3" descr="D:\001. света\преза для мо\008. мастер-классы\2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627784" y="1628800"/>
            <a:ext cx="2405941" cy="1800000"/>
          </a:xfrm>
          <a:prstGeom prst="rect">
            <a:avLst/>
          </a:prstGeom>
          <a:noFill/>
        </p:spPr>
      </p:pic>
      <p:pic>
        <p:nvPicPr>
          <p:cNvPr id="8196" name="Picture 4" descr="D:\001. света\преза для мо\008. мастер-классы\3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1619672" y="4221088"/>
            <a:ext cx="3983607" cy="1800000"/>
          </a:xfrm>
          <a:prstGeom prst="rect">
            <a:avLst/>
          </a:prstGeom>
          <a:noFill/>
        </p:spPr>
      </p:pic>
      <p:pic>
        <p:nvPicPr>
          <p:cNvPr id="8198" name="Picture 6" descr="D:\001. света\преза для мо\008. мастер-классы\7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156176" y="4221088"/>
            <a:ext cx="2390041" cy="1800000"/>
          </a:xfrm>
          <a:prstGeom prst="rect">
            <a:avLst/>
          </a:prstGeom>
          <a:noFill/>
        </p:spPr>
      </p:pic>
      <p:pic>
        <p:nvPicPr>
          <p:cNvPr id="8199" name="Picture 7" descr="D:\001. света\преза для мо\008. мастер-классы\8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012160" y="1412776"/>
            <a:ext cx="1890000" cy="2520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819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819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81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81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819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819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819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819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1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819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819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Парад Победы</a:t>
            </a:r>
            <a:endParaRPr lang="ru-RU" dirty="0"/>
          </a:p>
        </p:txBody>
      </p:sp>
      <p:pic>
        <p:nvPicPr>
          <p:cNvPr id="3074" name="Picture 2" descr="D:\001. света\преза для мо\003. парад\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539552" y="2348880"/>
            <a:ext cx="1621800" cy="2880000"/>
          </a:xfrm>
          <a:prstGeom prst="rect">
            <a:avLst/>
          </a:prstGeom>
          <a:noFill/>
        </p:spPr>
      </p:pic>
      <p:pic>
        <p:nvPicPr>
          <p:cNvPr id="3075" name="Picture 3" descr="D:\001. света\преза для мо\003. парад\2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843808" y="2060848"/>
            <a:ext cx="3196449" cy="1800000"/>
          </a:xfrm>
          <a:prstGeom prst="rect">
            <a:avLst/>
          </a:prstGeom>
          <a:noFill/>
        </p:spPr>
      </p:pic>
      <p:pic>
        <p:nvPicPr>
          <p:cNvPr id="3076" name="Picture 4" descr="D:\001. света\преза для мо\003. парад\3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164288" y="836712"/>
            <a:ext cx="1621800" cy="2880000"/>
          </a:xfrm>
          <a:prstGeom prst="rect">
            <a:avLst/>
          </a:prstGeom>
          <a:noFill/>
        </p:spPr>
      </p:pic>
      <p:pic>
        <p:nvPicPr>
          <p:cNvPr id="3077" name="Picture 5" descr="D:\001. света\преза для мо\003. парад\4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915816" y="4293096"/>
            <a:ext cx="3196449" cy="1800000"/>
          </a:xfrm>
          <a:prstGeom prst="rect">
            <a:avLst/>
          </a:prstGeom>
          <a:noFill/>
        </p:spPr>
      </p:pic>
      <p:pic>
        <p:nvPicPr>
          <p:cNvPr id="1026" name="Picture 2" descr="D:\001. света\преза для мо\1671640204_kalix-club-p-fon-dlya-prezentatsii-semya-vkontakte-10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-19622688" y="-7156176"/>
            <a:ext cx="5400000" cy="3600000"/>
          </a:xfrm>
          <a:prstGeom prst="rect">
            <a:avLst/>
          </a:prstGeom>
          <a:noFill/>
        </p:spPr>
      </p:pic>
      <p:pic>
        <p:nvPicPr>
          <p:cNvPr id="1027" name="Picture 3" descr="D:\001. света\аня др\фото\9 мая 1.jpg"/>
          <p:cNvPicPr>
            <a:picLocks noGrp="1" noChangeAspect="1" noChangeArrowheads="1"/>
          </p:cNvPicPr>
          <p:nvPr>
            <p:ph idx="1"/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876256" y="3933056"/>
            <a:ext cx="1902394" cy="2552869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307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3" descr="D:\001. света\преза для мо\все зеленое.jp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57200" y="764704"/>
            <a:ext cx="8229600" cy="1368152"/>
          </a:xfrm>
        </p:spPr>
        <p:txBody>
          <a:bodyPr>
            <a:normAutofit fontScale="90000"/>
          </a:bodyPr>
          <a:lstStyle/>
          <a:p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  Ежегодная осенняя </a:t>
            </a:r>
            <a:b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Ярмарка</a:t>
            </a:r>
            <a:endParaRPr lang="ru-RU" dirty="0"/>
          </a:p>
        </p:txBody>
      </p:sp>
      <p:pic>
        <p:nvPicPr>
          <p:cNvPr id="1026" name="Picture 2" descr="D:\001. света\преза для мо\001. ярмарка\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107504" y="260648"/>
            <a:ext cx="2192043" cy="1872208"/>
          </a:xfrm>
          <a:prstGeom prst="rect">
            <a:avLst/>
          </a:prstGeom>
          <a:noFill/>
        </p:spPr>
      </p:pic>
      <p:pic>
        <p:nvPicPr>
          <p:cNvPr id="1027" name="Picture 3" descr="D:\001. света\преза для мо\001. ярмарка\2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11560" y="2492896"/>
            <a:ext cx="1546797" cy="3355762"/>
          </a:xfrm>
          <a:prstGeom prst="rect">
            <a:avLst/>
          </a:prstGeom>
          <a:noFill/>
        </p:spPr>
      </p:pic>
      <p:pic>
        <p:nvPicPr>
          <p:cNvPr id="1028" name="Picture 4" descr="D:\001. света\преза для мо\001. ярмарка\3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7092280" y="188640"/>
            <a:ext cx="1540946" cy="2736304"/>
          </a:xfrm>
          <a:prstGeom prst="rect">
            <a:avLst/>
          </a:prstGeom>
          <a:noFill/>
        </p:spPr>
      </p:pic>
      <p:pic>
        <p:nvPicPr>
          <p:cNvPr id="1029" name="Picture 5" descr="D:\001. света\преза для мо\001. ярмарка\5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411760" y="2996952"/>
            <a:ext cx="5806952" cy="3266411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0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0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10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Благотворительная акция</a:t>
            </a:r>
            <a:b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«Щедрый вторник»</a:t>
            </a:r>
            <a:endParaRPr lang="ru-RU" dirty="0"/>
          </a:p>
        </p:txBody>
      </p:sp>
      <p:pic>
        <p:nvPicPr>
          <p:cNvPr id="2057" name="Picture 9" descr="D:\001. света\преза для мо\002. щедрый вторник\1.pn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716016" y="4005064"/>
            <a:ext cx="1658211" cy="1800000"/>
          </a:xfrm>
          <a:prstGeom prst="rect">
            <a:avLst/>
          </a:prstGeom>
          <a:noFill/>
        </p:spPr>
      </p:pic>
      <p:pic>
        <p:nvPicPr>
          <p:cNvPr id="2058" name="Picture 10" descr="D:\001. света\преза для мо\002. щедрый вторник\2.pn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411760" y="4581128"/>
            <a:ext cx="2175521" cy="1800000"/>
          </a:xfrm>
          <a:prstGeom prst="rect">
            <a:avLst/>
          </a:prstGeom>
          <a:noFill/>
        </p:spPr>
      </p:pic>
      <p:pic>
        <p:nvPicPr>
          <p:cNvPr id="2059" name="Picture 11" descr="D:\001. света\преза для мо\002. щедрый вторник\3.pn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2987824" y="2492896"/>
            <a:ext cx="1315663" cy="1800000"/>
          </a:xfrm>
          <a:prstGeom prst="rect">
            <a:avLst/>
          </a:prstGeom>
          <a:noFill/>
        </p:spPr>
      </p:pic>
      <p:pic>
        <p:nvPicPr>
          <p:cNvPr id="2060" name="Picture 12" descr="D:\001. света\преза для мо\002. щедрый вторник\4.pn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502826" y="3861048"/>
            <a:ext cx="2533670" cy="1800000"/>
          </a:xfrm>
          <a:prstGeom prst="rect">
            <a:avLst/>
          </a:prstGeom>
          <a:noFill/>
        </p:spPr>
      </p:pic>
      <p:pic>
        <p:nvPicPr>
          <p:cNvPr id="2061" name="Picture 13" descr="D:\001. света\преза для мо\002. щедрый вторник\5.pn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499992" y="1844824"/>
            <a:ext cx="2492630" cy="1800000"/>
          </a:xfrm>
          <a:prstGeom prst="rect">
            <a:avLst/>
          </a:prstGeom>
          <a:noFill/>
        </p:spPr>
      </p:pic>
      <p:pic>
        <p:nvPicPr>
          <p:cNvPr id="2062" name="Picture 14" descr="D:\001. света\преза для мо\002. щедрый вторник\6.png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7308304" y="1844824"/>
            <a:ext cx="1669880" cy="1800000"/>
          </a:xfrm>
          <a:prstGeom prst="rect">
            <a:avLst/>
          </a:prstGeom>
          <a:noFill/>
        </p:spPr>
      </p:pic>
      <p:pic>
        <p:nvPicPr>
          <p:cNvPr id="2063" name="Picture 15" descr="D:\001. света\преза для мо\002. щедрый вторник\7.png"/>
          <p:cNvPicPr>
            <a:picLocks noChangeAspect="1" noChangeArrowheads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107504" y="4005064"/>
            <a:ext cx="2053701" cy="1800000"/>
          </a:xfrm>
          <a:prstGeom prst="rect">
            <a:avLst/>
          </a:prstGeom>
          <a:noFill/>
        </p:spPr>
      </p:pic>
      <p:pic>
        <p:nvPicPr>
          <p:cNvPr id="10242" name="Picture 2" descr="D:\001. света\щедрый вторник\Untitled (4).jpg"/>
          <p:cNvPicPr>
            <a:picLocks noChangeAspect="1" noChangeArrowheads="1"/>
          </p:cNvPicPr>
          <p:nvPr/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179512" y="1751518"/>
            <a:ext cx="2555776" cy="1533466"/>
          </a:xfrm>
          <a:prstGeom prst="rect">
            <a:avLst/>
          </a:prstGeom>
          <a:noFill/>
        </p:spPr>
      </p:pic>
      <p:sp>
        <p:nvSpPr>
          <p:cNvPr id="14" name="Содержимое 13"/>
          <p:cNvSpPr>
            <a:spLocks noGrp="1"/>
          </p:cNvSpPr>
          <p:nvPr>
            <p:ph idx="1"/>
          </p:nvPr>
        </p:nvSpPr>
        <p:spPr>
          <a:xfrm>
            <a:off x="4211960" y="5301208"/>
            <a:ext cx="4474840" cy="824955"/>
          </a:xfrm>
        </p:spPr>
        <p:txBody>
          <a:bodyPr/>
          <a:lstStyle/>
          <a:p>
            <a:endParaRPr lang="ru-RU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0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0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205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05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06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06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206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06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05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205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06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206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1" dur="1000" fill="hold"/>
                                        <p:tgtEl>
                                          <p:spTgt spid="206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2" dur="1000" fill="hold"/>
                                        <p:tgtEl>
                                          <p:spTgt spid="206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1000" fill="hold"/>
                                        <p:tgtEl>
                                          <p:spTgt spid="1024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1024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0" y="274638"/>
            <a:ext cx="8686800" cy="1143000"/>
          </a:xfrm>
        </p:spPr>
        <p:txBody>
          <a:bodyPr>
            <a:noAutofit/>
          </a:bodyPr>
          <a:lstStyle/>
          <a:p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Фестиваль детских </a:t>
            </a:r>
            <a:b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дворовых игр  </a:t>
            </a:r>
            <a:b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«4 Д»</a:t>
            </a:r>
            <a:endParaRPr lang="ru-RU" sz="3600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4098" name="Picture 2" descr="D:\001. света\преза для мо\004. игры 4 д\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292280" y="2277272"/>
            <a:ext cx="4800000" cy="3600000"/>
          </a:xfrm>
          <a:prstGeom prst="rect">
            <a:avLst/>
          </a:prstGeom>
          <a:noFill/>
        </p:spPr>
      </p:pic>
      <p:pic>
        <p:nvPicPr>
          <p:cNvPr id="4099" name="Picture 3" descr="D:\001. света\преза для мо\004. игры 4 д\2.png"/>
          <p:cNvPicPr>
            <a:picLocks noChangeAspect="1" noChangeArrowheads="1"/>
          </p:cNvPicPr>
          <p:nvPr/>
        </p:nvPicPr>
        <p:blipFill>
          <a:blip r:embed="rId4" cstate="print"/>
          <a:srcRect t="12501" b="12490"/>
          <a:stretch>
            <a:fillRect/>
          </a:stretch>
        </p:blipFill>
        <p:spPr bwMode="auto">
          <a:xfrm>
            <a:off x="323528" y="2132856"/>
            <a:ext cx="1744901" cy="2088232"/>
          </a:xfrm>
          <a:prstGeom prst="rect">
            <a:avLst/>
          </a:prstGeom>
          <a:noFill/>
        </p:spPr>
      </p:pic>
      <p:pic>
        <p:nvPicPr>
          <p:cNvPr id="4100" name="Picture 4" descr="D:\001. света\преза для мо\004. игры 4 д\3.png"/>
          <p:cNvPicPr>
            <a:picLocks noChangeAspect="1" noChangeArrowheads="1"/>
          </p:cNvPicPr>
          <p:nvPr/>
        </p:nvPicPr>
        <p:blipFill>
          <a:blip r:embed="rId5" cstate="print"/>
          <a:srcRect t="22503" b="4989"/>
          <a:stretch>
            <a:fillRect/>
          </a:stretch>
        </p:blipFill>
        <p:spPr bwMode="auto">
          <a:xfrm>
            <a:off x="323528" y="4437112"/>
            <a:ext cx="1746804" cy="2088232"/>
          </a:xfrm>
          <a:prstGeom prst="rect">
            <a:avLst/>
          </a:prstGeom>
          <a:noFill/>
        </p:spPr>
      </p:pic>
      <p:pic>
        <p:nvPicPr>
          <p:cNvPr id="4101" name="Picture 5" descr="D:\001. света\преза для мо\004. игры 4 д\4.pn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7308304" y="3861048"/>
            <a:ext cx="1679542" cy="2880000"/>
          </a:xfrm>
          <a:prstGeom prst="rect">
            <a:avLst/>
          </a:prstGeom>
          <a:noFill/>
        </p:spPr>
      </p:pic>
      <p:pic>
        <p:nvPicPr>
          <p:cNvPr id="4102" name="Picture 6" descr="D:\001. света\преза для мо\004. игры 4 д\5.pn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7236296" y="764704"/>
            <a:ext cx="1763567" cy="2880000"/>
          </a:xfrm>
          <a:prstGeom prst="rect">
            <a:avLst/>
          </a:prstGeom>
          <a:noFill/>
        </p:spPr>
      </p:pic>
      <p:pic>
        <p:nvPicPr>
          <p:cNvPr id="9218" name="Picture 2" descr="Фестиваль игры 4D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251520" y="476672"/>
            <a:ext cx="1932722" cy="1465471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10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10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09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410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410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410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Фестиваль детского творчества</a:t>
            </a:r>
            <a:b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«Неделя театра»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6146" name="Picture 2" descr="D:\001. света\преза для мо\006. театрализация\театрализация василек 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11560" y="1628800"/>
            <a:ext cx="2556050" cy="1800000"/>
          </a:xfrm>
          <a:prstGeom prst="rect">
            <a:avLst/>
          </a:prstGeom>
          <a:noFill/>
        </p:spPr>
      </p:pic>
      <p:pic>
        <p:nvPicPr>
          <p:cNvPr id="6147" name="Picture 3" descr="D:\001. света\преза для мо\006. театрализация\театрализация василек 2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275856" y="2420888"/>
            <a:ext cx="2357322" cy="1800000"/>
          </a:xfrm>
          <a:prstGeom prst="rect">
            <a:avLst/>
          </a:prstGeom>
          <a:noFill/>
        </p:spPr>
      </p:pic>
      <p:pic>
        <p:nvPicPr>
          <p:cNvPr id="6148" name="Picture 4" descr="D:\001. света\преза для мо\006. театрализация\театрализация василек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5436096" y="4293096"/>
            <a:ext cx="3114804" cy="1800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614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14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614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14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614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Вокальный фестиваль </a:t>
            </a:r>
            <a:b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детского творчества</a:t>
            </a:r>
            <a:b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«Битва хоров»</a:t>
            </a:r>
            <a:endParaRPr lang="ru-RU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5122" name="Picture 2" descr="D:\001. света\преза для мо\005. битва\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-6969125" y="-5486400"/>
            <a:ext cx="5400000" cy="3600000"/>
          </a:xfrm>
          <a:prstGeom prst="rect">
            <a:avLst/>
          </a:prstGeom>
          <a:noFill/>
        </p:spPr>
      </p:pic>
      <p:pic>
        <p:nvPicPr>
          <p:cNvPr id="5123" name="Picture 3" descr="D:\001. света\преза для мо\005. битва\1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2267744" y="2565224"/>
            <a:ext cx="4320000" cy="2880000"/>
          </a:xfrm>
          <a:prstGeom prst="rect">
            <a:avLst/>
          </a:prstGeom>
          <a:noFill/>
        </p:spPr>
      </p:pic>
      <p:pic>
        <p:nvPicPr>
          <p:cNvPr id="5124" name="Picture 4" descr="D:\001. света\преза для мо\005. битва\2.jpe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179512" y="1845024"/>
            <a:ext cx="2701055" cy="1800000"/>
          </a:xfrm>
          <a:prstGeom prst="rect">
            <a:avLst/>
          </a:prstGeom>
          <a:noFill/>
        </p:spPr>
      </p:pic>
      <p:pic>
        <p:nvPicPr>
          <p:cNvPr id="5125" name="Picture 5" descr="D:\001. света\преза для мо\005. битва\3.jpe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263433" y="4725344"/>
            <a:ext cx="2701055" cy="1800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1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1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51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51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12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512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Фестиваль детского </a:t>
            </a:r>
            <a:b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семейного творчества</a:t>
            </a:r>
            <a:b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«Карапуз-шоу»</a:t>
            </a:r>
            <a:endParaRPr lang="ru-RU" sz="3600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7170" name="Picture 2" descr="D:\001. света\преза для мо\007. карапуз шоу\антипова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3203848" y="1988840"/>
            <a:ext cx="2558025" cy="1800000"/>
          </a:xfrm>
          <a:prstGeom prst="rect">
            <a:avLst/>
          </a:prstGeom>
          <a:noFill/>
        </p:spPr>
      </p:pic>
      <p:pic>
        <p:nvPicPr>
          <p:cNvPr id="7171" name="Picture 3" descr="D:\001. света\преза для мо\007. карапуз шоу\бондаренко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3203848" y="4221088"/>
            <a:ext cx="2638494" cy="1800000"/>
          </a:xfrm>
          <a:prstGeom prst="rect">
            <a:avLst/>
          </a:prstGeom>
          <a:noFill/>
        </p:spPr>
      </p:pic>
      <p:pic>
        <p:nvPicPr>
          <p:cNvPr id="7172" name="Picture 4" descr="D:\001. света\преза для мо\007. карапуз шоу\вишенка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012160" y="4149080"/>
            <a:ext cx="2893923" cy="1800000"/>
          </a:xfrm>
          <a:prstGeom prst="rect">
            <a:avLst/>
          </a:prstGeom>
          <a:noFill/>
        </p:spPr>
      </p:pic>
      <p:pic>
        <p:nvPicPr>
          <p:cNvPr id="7173" name="Picture 5" descr="D:\001. света\преза для мо\007. карапуз шоу\елочка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67544" y="1700968"/>
            <a:ext cx="2442785" cy="1440000"/>
          </a:xfrm>
          <a:prstGeom prst="rect">
            <a:avLst/>
          </a:prstGeom>
          <a:noFill/>
        </p:spPr>
      </p:pic>
      <p:pic>
        <p:nvPicPr>
          <p:cNvPr id="7174" name="Picture 6" descr="D:\001. света\преза для мо\007. карапуз шоу\кузнецова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67544" y="4077072"/>
            <a:ext cx="2488674" cy="1800000"/>
          </a:xfrm>
          <a:prstGeom prst="rect">
            <a:avLst/>
          </a:prstGeom>
          <a:noFill/>
        </p:spPr>
      </p:pic>
      <p:pic>
        <p:nvPicPr>
          <p:cNvPr id="7175" name="Picture 7" descr="D:\001. света\преза для мо\007. карапуз шоу\мандругина.jpg"/>
          <p:cNvPicPr>
            <a:picLocks noChangeAspect="1" noChangeArrowheads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6084168" y="1772816"/>
            <a:ext cx="2435090" cy="1440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17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717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717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17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717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717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717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717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1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717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Фестиваль танцевального </a:t>
            </a:r>
            <a:b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детского творчества</a:t>
            </a:r>
            <a:b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</a:t>
            </a:r>
            <a:r>
              <a:rPr lang="ru-RU" sz="3600" b="1" dirty="0" err="1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Талантино</a:t>
            </a: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»</a:t>
            </a:r>
            <a:endParaRPr lang="ru-RU" sz="3600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9218" name="Picture 2" descr="D:\001. света\преза для мо\009. талантино\1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467544" y="3357152"/>
            <a:ext cx="3124068" cy="1440000"/>
          </a:xfrm>
          <a:prstGeom prst="rect">
            <a:avLst/>
          </a:prstGeom>
          <a:noFill/>
        </p:spPr>
      </p:pic>
      <p:pic>
        <p:nvPicPr>
          <p:cNvPr id="9219" name="Picture 3" descr="D:\001. света\преза для мо\009. талантино\2.jpg"/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467544" y="5085344"/>
            <a:ext cx="3124068" cy="1440000"/>
          </a:xfrm>
          <a:prstGeom prst="rect">
            <a:avLst/>
          </a:prstGeom>
          <a:noFill/>
        </p:spPr>
      </p:pic>
      <p:pic>
        <p:nvPicPr>
          <p:cNvPr id="9220" name="Picture 4" descr="D:\001. света\преза для мо\009. талантино\8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3923928" y="1845104"/>
            <a:ext cx="3814240" cy="2520000"/>
          </a:xfrm>
          <a:prstGeom prst="rect">
            <a:avLst/>
          </a:prstGeom>
          <a:noFill/>
        </p:spPr>
      </p:pic>
      <p:pic>
        <p:nvPicPr>
          <p:cNvPr id="9222" name="Picture 6" descr="D:\001. света\преза для мо\009. талантино\6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511828" y="1772976"/>
            <a:ext cx="3124068" cy="1440000"/>
          </a:xfrm>
          <a:prstGeom prst="rect">
            <a:avLst/>
          </a:prstGeom>
          <a:noFill/>
        </p:spPr>
      </p:pic>
      <p:pic>
        <p:nvPicPr>
          <p:cNvPr id="9223" name="Picture 7" descr="D:\001. света\преза для мо\009. талантино\7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3923928" y="4509320"/>
            <a:ext cx="3911715" cy="18000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92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2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92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92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92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92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92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922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922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2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Фестиваль вокального</a:t>
            </a:r>
            <a:b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детского творчества</a:t>
            </a:r>
            <a:b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</a:br>
            <a:r>
              <a:rPr lang="ru-RU" sz="3600" b="1" dirty="0">
                <a:ln w="18000">
                  <a:noFill/>
                  <a:prstDash val="solid"/>
                  <a:miter lim="800000"/>
                </a:ln>
                <a:solidFill>
                  <a:schemeClr val="bg1"/>
                </a:solidFill>
                <a:effectLst>
                  <a:outerShdw blurRad="25500" dist="23000" dir="7020000" algn="tl">
                    <a:srgbClr val="000000">
                      <a:alpha val="50000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«Фабрика звезд»</a:t>
            </a:r>
            <a:endParaRPr lang="ru-RU" sz="3600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57200" y="3717032"/>
            <a:ext cx="5482952" cy="2409131"/>
          </a:xfrm>
        </p:spPr>
        <p:txBody>
          <a:bodyPr/>
          <a:lstStyle/>
          <a:p>
            <a:endParaRPr lang="ru-RU" dirty="0"/>
          </a:p>
        </p:txBody>
      </p:sp>
      <p:pic>
        <p:nvPicPr>
          <p:cNvPr id="1030" name="Picture 6" descr="Фабрика Звёзд (2003-2007) Заставка/Star Academy Russia (2003-2007) Intro -  YouTube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2339752" y="2060848"/>
            <a:ext cx="4320480" cy="3236192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10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3" descr="D:\001. света\преза для мо\все зеленое.jpg"/>
          <p:cNvPicPr>
            <a:picLocks noChangeAspect="1" noChangeArrowheads="1"/>
          </p:cNvPicPr>
          <p:nvPr/>
        </p:nvPicPr>
        <p:blipFill>
          <a:blip r:embed="rId3" cstate="print"/>
          <a:srcRect t="5601" r="15627"/>
          <a:stretch>
            <a:fillRect/>
          </a:stretch>
        </p:blipFill>
        <p:spPr bwMode="auto">
          <a:xfrm>
            <a:off x="0" y="0"/>
            <a:ext cx="9194430" cy="6858000"/>
          </a:xfrm>
          <a:prstGeom prst="rect">
            <a:avLst/>
          </a:prstGeom>
          <a:noFill/>
        </p:spPr>
      </p:pic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endParaRPr lang="ru-RU" sz="3600" dirty="0"/>
          </a:p>
        </p:txBody>
      </p:sp>
      <p:sp>
        <p:nvSpPr>
          <p:cNvPr id="3" name="Содержимое 2"/>
          <p:cNvSpPr>
            <a:spLocks noGrp="1"/>
          </p:cNvSpPr>
          <p:nvPr>
            <p:ph idx="1"/>
          </p:nvPr>
        </p:nvSpPr>
        <p:spPr>
          <a:xfrm>
            <a:off x="457200" y="3717032"/>
            <a:ext cx="5482952" cy="2409131"/>
          </a:xfrm>
        </p:spPr>
        <p:txBody>
          <a:bodyPr/>
          <a:lstStyle/>
          <a:p>
            <a:endParaRPr lang="ru-RU" dirty="0"/>
          </a:p>
        </p:txBody>
      </p:sp>
      <p:graphicFrame>
        <p:nvGraphicFramePr>
          <p:cNvPr id="27650" name="Object 2"/>
          <p:cNvGraphicFramePr>
            <a:graphicFrameLocks noChangeAspect="1"/>
          </p:cNvGraphicFramePr>
          <p:nvPr/>
        </p:nvGraphicFramePr>
        <p:xfrm>
          <a:off x="179512" y="332656"/>
          <a:ext cx="1933583" cy="2736304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664" name="Acrobat Document" r:id="rId4" imgW="5668166" imgH="8019048" progId="AcroExch.Document.DC">
                  <p:embed/>
                </p:oleObj>
              </mc:Choice>
              <mc:Fallback>
                <p:oleObj name="Acrobat Document" r:id="rId4" imgW="5668166" imgH="8019048" progId="AcroExch.Document.DC">
                  <p:embed/>
                  <p:pic>
                    <p:nvPicPr>
                      <p:cNvPr id="0" name="Picture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9512" y="332656"/>
                        <a:ext cx="1933583" cy="2736304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7654" name="Picture 6" descr="D:\001. света\работа\талантино\примеры\1 место 2.jpg"/>
          <p:cNvPicPr>
            <a:picLocks noChangeAspect="1" noChangeArrowheads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6948264" y="3645024"/>
            <a:ext cx="1934496" cy="2736000"/>
          </a:xfrm>
          <a:prstGeom prst="rect">
            <a:avLst/>
          </a:prstGeom>
          <a:noFill/>
        </p:spPr>
      </p:pic>
      <p:pic>
        <p:nvPicPr>
          <p:cNvPr id="27656" name="Picture 8" descr="C:\Users\User\Desktop\битва хоров 2019\диплом\белочка.jp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4644008" y="2780928"/>
            <a:ext cx="1934496" cy="2736000"/>
          </a:xfrm>
          <a:prstGeom prst="rect">
            <a:avLst/>
          </a:prstGeom>
          <a:noFill/>
        </p:spPr>
      </p:pic>
      <p:graphicFrame>
        <p:nvGraphicFramePr>
          <p:cNvPr id="27657" name="Object 9"/>
          <p:cNvGraphicFramePr>
            <a:graphicFrameLocks noChangeAspect="1"/>
          </p:cNvGraphicFramePr>
          <p:nvPr/>
        </p:nvGraphicFramePr>
        <p:xfrm>
          <a:off x="2339752" y="1412776"/>
          <a:ext cx="1944057" cy="27360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7665" name="Документ" r:id="rId8" imgW="7690329" imgH="10824336" progId="Word.Document.12">
                  <p:embed/>
                </p:oleObj>
              </mc:Choice>
              <mc:Fallback>
                <p:oleObj name="Документ" r:id="rId8" imgW="7690329" imgH="10824336" progId="Word.Document.12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9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2339752" y="1412776"/>
                        <a:ext cx="1944057" cy="27360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765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765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2765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2765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765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2765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6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2765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765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>
            <a:extLst>
              <a:ext uri="{FF2B5EF4-FFF2-40B4-BE49-F238E27FC236}">
                <a16:creationId xmlns:a16="http://schemas.microsoft.com/office/drawing/2014/main" id="{F73A5617-E0D1-40C8-93A9-A4DE11262D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3" name="Объект 2">
            <a:extLst>
              <a:ext uri="{FF2B5EF4-FFF2-40B4-BE49-F238E27FC236}">
                <a16:creationId xmlns:a16="http://schemas.microsoft.com/office/drawing/2014/main" id="{1EBFED2E-1DDE-4635-AA0B-FA8DBCE654A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ru-RU" dirty="0"/>
          </a:p>
        </p:txBody>
      </p:sp>
      <p:pic>
        <p:nvPicPr>
          <p:cNvPr id="4" name="Picture 2" descr="D:\001. света\преза для мо\1671640204_kalix-club-p-fon-dlya-prezentatsii-semya-vkontakte-10.jpg">
            <a:extLst>
              <a:ext uri="{FF2B5EF4-FFF2-40B4-BE49-F238E27FC236}">
                <a16:creationId xmlns:a16="http://schemas.microsoft.com/office/drawing/2014/main" id="{2090009E-D9BE-4307-AA9D-F60F602D9DD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 cstate="print"/>
          <a:srcRect t="1" r="11111"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pic>
        <p:nvPicPr>
          <p:cNvPr id="5" name="Рисунок 4">
            <a:extLst>
              <a:ext uri="{FF2B5EF4-FFF2-40B4-BE49-F238E27FC236}">
                <a16:creationId xmlns:a16="http://schemas.microsoft.com/office/drawing/2014/main" id="{85E41238-CD75-41DD-8CE6-89839B185C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3947" y="740843"/>
            <a:ext cx="8596105" cy="165215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2812107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1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715</TotalTime>
  <Words>160</Words>
  <Application>Microsoft Office PowerPoint</Application>
  <PresentationFormat>Экран (4:3)</PresentationFormat>
  <Paragraphs>35</Paragraphs>
  <Slides>16</Slides>
  <Notes>0</Notes>
  <HiddenSlides>0</HiddenSlides>
  <MMClips>0</MMClips>
  <ScaleCrop>false</ScaleCrop>
  <HeadingPairs>
    <vt:vector size="8" baseType="variant">
      <vt:variant>
        <vt:lpstr>Использованные шрифты</vt:lpstr>
      </vt:variant>
      <vt:variant>
        <vt:i4>3</vt:i4>
      </vt:variant>
      <vt:variant>
        <vt:lpstr>Тема</vt:lpstr>
      </vt:variant>
      <vt:variant>
        <vt:i4>1</vt:i4>
      </vt:variant>
      <vt:variant>
        <vt:lpstr>Внедренные серверы OLE</vt:lpstr>
      </vt:variant>
      <vt:variant>
        <vt:i4>2</vt:i4>
      </vt:variant>
      <vt:variant>
        <vt:lpstr>Заголовки слайдов</vt:lpstr>
      </vt:variant>
      <vt:variant>
        <vt:i4>16</vt:i4>
      </vt:variant>
    </vt:vector>
  </HeadingPairs>
  <TitlesOfParts>
    <vt:vector size="22" baseType="lpstr">
      <vt:lpstr>Arial</vt:lpstr>
      <vt:lpstr>Calibri</vt:lpstr>
      <vt:lpstr>Times New Roman</vt:lpstr>
      <vt:lpstr>Тема Office</vt:lpstr>
      <vt:lpstr>Acrobat Document</vt:lpstr>
      <vt:lpstr>Документ</vt:lpstr>
      <vt:lpstr> </vt:lpstr>
      <vt:lpstr>Семья для ребенка</vt:lpstr>
      <vt:lpstr>Семья для детского сада</vt:lpstr>
      <vt:lpstr>Взаимодействие с семьей –это неотъемлемая часть  успешной работы каждого образовательного учреждения.  </vt:lpstr>
      <vt:lpstr>Мастер-классы</vt:lpstr>
      <vt:lpstr>Парад Победы</vt:lpstr>
      <vt:lpstr>  Ежегодная осенняя  Ярмарка</vt:lpstr>
      <vt:lpstr>Благотворительная акция «Щедрый вторник»</vt:lpstr>
      <vt:lpstr>Фестиваль детских  дворовых игр   «4 Д»</vt:lpstr>
      <vt:lpstr>Фестиваль детского творчества «Неделя театра»</vt:lpstr>
      <vt:lpstr>Вокальный фестиваль  детского творчества «Битва хоров»</vt:lpstr>
      <vt:lpstr>Фестиваль детского  семейного творчества «Карапуз-шоу»</vt:lpstr>
      <vt:lpstr>Фестиваль танцевального  детского творчества «Талантино»</vt:lpstr>
      <vt:lpstr>Фестиваль вокального детского творчества «Фабрика звезд»</vt:lpstr>
      <vt:lpstr>Презентация PowerPoint</vt:lpstr>
      <vt:lpstr>Презентация PowerPoint</vt:lpstr>
    </vt:vector>
  </TitlesOfParts>
  <Company>Microsoft Corporation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Microsoft Office</dc:creator>
  <cp:lastModifiedBy>Светлана</cp:lastModifiedBy>
  <cp:revision>71</cp:revision>
  <dcterms:created xsi:type="dcterms:W3CDTF">2024-10-19T15:45:07Z</dcterms:created>
  <dcterms:modified xsi:type="dcterms:W3CDTF">2024-11-19T10:17:04Z</dcterms:modified>
</cp:coreProperties>
</file>