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andia.ru/text/category/kontrolmznie_raboti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оценивания образовательных достижений обучающихся 2 классах на уроках 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51550" y="4378816"/>
            <a:ext cx="5516450" cy="16098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Лукьянова Людмила Анатольевна,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учитель английского языка высшей квалификационной категории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195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РМО учителей иностранных языков октябрьского района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2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4636062"/>
          </a:xfrm>
        </p:spPr>
        <p:txBody>
          <a:bodyPr/>
          <a:lstStyle/>
          <a:p>
            <a:r>
              <a:rPr lang="ru-RU" u="sng" dirty="0"/>
              <a:t>Учитель иностранного языка</a:t>
            </a:r>
            <a:r>
              <a:rPr lang="ru-RU" u="sng" dirty="0" smtClean="0"/>
              <a:t>:</a:t>
            </a:r>
            <a:br>
              <a:rPr lang="ru-RU" u="sng" dirty="0" smtClean="0"/>
            </a:br>
            <a:r>
              <a:rPr lang="ru-RU" dirty="0"/>
              <a:t>Контролирует наличие у школьников тетрадей по английскому языку, соблюдение установленного в школе порядка их оформления, ведения, соблюдение единого орфографического режима.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03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6039860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Соблюдает </a:t>
            </a:r>
            <a:r>
              <a:rPr lang="ru-RU" u="sng" dirty="0"/>
              <a:t>следующий порядок проверки рабочих тетрадей учащихся: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2-4 классы - после каждого урока на протяжении учебного года;</a:t>
            </a:r>
            <a:br>
              <a:rPr lang="ru-RU" dirty="0"/>
            </a:br>
            <a:r>
              <a:rPr lang="ru-RU" dirty="0"/>
              <a:t>5-6 классы – после каждого урока в течение учебного</a:t>
            </a:r>
            <a:r>
              <a:rPr lang="ru-RU" b="1" dirty="0"/>
              <a:t> </a:t>
            </a:r>
            <a:r>
              <a:rPr lang="ru-RU" dirty="0"/>
              <a:t>периода времени;</a:t>
            </a:r>
            <a:br>
              <a:rPr lang="ru-RU" dirty="0"/>
            </a:br>
            <a:r>
              <a:rPr lang="ru-RU" dirty="0"/>
              <a:t>7-9 классы – после проведенного урока у слабых учащихся, у сильных – наиболее значимые работы. У всех учащихся этих классов тетради должны быть проверены раз в две недели.</a:t>
            </a:r>
            <a:br>
              <a:rPr lang="ru-RU" dirty="0"/>
            </a:br>
            <a:r>
              <a:rPr lang="ru-RU" dirty="0"/>
              <a:t>10-11 классы – тетради всех учащихся проверяются один раз в учебную четверть, а тетради-словари – не реже одного раза в месяц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30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808040"/>
          </a:xfrm>
        </p:spPr>
        <p:txBody>
          <a:bodyPr/>
          <a:lstStyle/>
          <a:p>
            <a:r>
              <a:rPr lang="ru-RU" dirty="0" smtClean="0"/>
              <a:t>1.5. Во 2 классах оценки выставляются со 2 полугодия. Оценки </a:t>
            </a:r>
            <a:r>
              <a:rPr lang="ru-RU" dirty="0"/>
              <a:t>«2» не выставляются в ЭШ, запись о них производится в дневник под подпись родителей.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3– 9-ых классах оценки за четверть выставляются по всем отметкам.</a:t>
            </a:r>
          </a:p>
        </p:txBody>
      </p:sp>
    </p:spTree>
    <p:extLst>
      <p:ext uri="{BB962C8B-B14F-4D97-AF65-F5344CB8AC3E}">
        <p14:creationId xmlns:p14="http://schemas.microsoft.com/office/powerpoint/2010/main" val="352399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5705010"/>
          </a:xfrm>
        </p:spPr>
        <p:txBody>
          <a:bodyPr>
            <a:normAutofit/>
          </a:bodyPr>
          <a:lstStyle/>
          <a:p>
            <a:r>
              <a:rPr lang="ru-RU" dirty="0" smtClean="0"/>
              <a:t>1.6</a:t>
            </a:r>
            <a:r>
              <a:rPr lang="ru-RU" dirty="0"/>
              <a:t>. При выставлении итоговой отметки рекомендуется ориентироваться на средний балл, но следует учитывать результаты </a:t>
            </a:r>
            <a:r>
              <a:rPr lang="ru-RU" dirty="0">
                <a:hlinkClick r:id="rId2" tooltip="Контрольные работы"/>
              </a:rPr>
              <a:t>контрольных работ</a:t>
            </a:r>
            <a:r>
              <a:rPr lang="ru-RU" dirty="0"/>
              <a:t>, проверочных работ, диктантов, срезов знаний, зачетов, которые оцениваются в графе «Средняя КР» и обязательных письменных работ, которые входят в перечень предметных знаний.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18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9905998" cy="5692131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выставлении итоговых оценок за четверть </a:t>
            </a:r>
            <a:r>
              <a:rPr lang="ru-RU" dirty="0" smtClean="0"/>
              <a:t>учитывают </a:t>
            </a:r>
            <a:r>
              <a:rPr lang="ru-RU" dirty="0"/>
              <a:t>среднее арифметическое текущих оценок электронного журнала: </a:t>
            </a:r>
            <a:br>
              <a:rPr lang="ru-RU" dirty="0"/>
            </a:br>
            <a:r>
              <a:rPr lang="ru-RU" i="1" dirty="0"/>
              <a:t>ниже 2,5 ставится «2»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2,6-3,6 – «3»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3,7 – 4,6 – «4»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4,7 – 5 - «5»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При этом обязательно учитывается «Средняя КР» и результат четвертной КР; необходимо учитывать, что разница между баллом четвертной КР и четвертной оценки не может превышать 1 балл.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553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5779" y="618518"/>
            <a:ext cx="7621631" cy="5009550"/>
          </a:xfrm>
        </p:spPr>
        <p:txBody>
          <a:bodyPr/>
          <a:lstStyle/>
          <a:p>
            <a:r>
              <a:rPr lang="ru-RU" dirty="0" smtClean="0"/>
              <a:t>«5» – 90-100%</a:t>
            </a:r>
            <a:br>
              <a:rPr lang="ru-RU" dirty="0" smtClean="0"/>
            </a:br>
            <a:r>
              <a:rPr lang="ru-RU" dirty="0" smtClean="0"/>
              <a:t>«4» – 70-89%</a:t>
            </a:r>
            <a:br>
              <a:rPr lang="ru-RU" dirty="0" smtClean="0"/>
            </a:br>
            <a:r>
              <a:rPr lang="ru-RU" dirty="0" smtClean="0"/>
              <a:t>«3» – 50-69%</a:t>
            </a:r>
            <a:br>
              <a:rPr lang="ru-RU" dirty="0" smtClean="0"/>
            </a:br>
            <a:r>
              <a:rPr lang="ru-RU" dirty="0" smtClean="0"/>
              <a:t>«2» – менее 50%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2776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76</TotalTime>
  <Words>111</Words>
  <Application>Microsoft Office PowerPoint</Application>
  <PresentationFormat>Широкоэкранный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Trebuchet MS</vt:lpstr>
      <vt:lpstr>Tw Cen MT</vt:lpstr>
      <vt:lpstr>Контур</vt:lpstr>
      <vt:lpstr>Система оценивания образовательных достижений обучающихся 2 классах на уроках ИЯ</vt:lpstr>
      <vt:lpstr>Учитель иностранного языка: Контролирует наличие у школьников тетрадей по английскому языку, соблюдение установленного в школе порядка их оформления, ведения, соблюдение единого орфографического режима. </vt:lpstr>
      <vt:lpstr>Соблюдает следующий порядок проверки рабочих тетрадей учащихся: 2-4 классы - после каждого урока на протяжении учебного года; 5-6 классы – после каждого урока в течение учебного периода времени; 7-9 классы – после проведенного урока у слабых учащихся, у сильных – наиболее значимые работы. У всех учащихся этих классов тетради должны быть проверены раз в две недели. 10-11 классы – тетради всех учащихся проверяются один раз в учебную четверть, а тетради-словари – не реже одного раза в месяц. </vt:lpstr>
      <vt:lpstr>1.5. Во 2 классах оценки выставляются со 2 полугодия. Оценки «2» не выставляются в ЭШ, запись о них производится в дневник под подпись родителей.  В 3– 9-ых классах оценки за четверть выставляются по всем отметкам.</vt:lpstr>
      <vt:lpstr>1.6. При выставлении итоговой отметки рекомендуется ориентироваться на средний балл, но следует учитывать результаты контрольных работ, проверочных работ, диктантов, срезов знаний, зачетов, которые оцениваются в графе «Средняя КР» и обязательных письменных работ, которые входят в перечень предметных знаний. </vt:lpstr>
      <vt:lpstr>При выставлении итоговых оценок за четверть учитывают среднее арифметическое текущих оценок электронного журнала:  ниже 2,5 ставится «2» 2,6-3,6 – «3» 3,7 – 4,6 – «4» 4,7 – 5 - «5» При этом обязательно учитывается «Средняя КР» и результат четвертной КР; необходимо учитывать, что разница между баллом четвертной КР и четвертной оценки не может превышать 1 балл.</vt:lpstr>
      <vt:lpstr>«5» – 90-100% «4» – 70-89% «3» – 50-69% «2» – менее 50%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как составляющая профессиональной компетенции учителя</dc:title>
  <dc:creator>LyudmilaL LyudmilaL</dc:creator>
  <cp:lastModifiedBy>LyudmilaL LyudmilaL</cp:lastModifiedBy>
  <cp:revision>12</cp:revision>
  <dcterms:created xsi:type="dcterms:W3CDTF">2025-09-23T16:00:14Z</dcterms:created>
  <dcterms:modified xsi:type="dcterms:W3CDTF">2026-09-30T04:51:22Z</dcterms:modified>
</cp:coreProperties>
</file>