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8" r:id="rId71"/>
    <p:sldId id="324" r:id="rId72"/>
    <p:sldId id="325" r:id="rId73"/>
    <p:sldId id="326" r:id="rId74"/>
    <p:sldId id="327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A20B5A7-C885-42A7-9F16-BEDE5232ECD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360000" y="2960280"/>
            <a:ext cx="935964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6A9EFC2-CB07-40C2-9BFA-6D625E0DAD6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155920" y="108000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360000" y="296028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155920" y="296028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CF3CC64-F273-4F74-95E9-85A96F05E17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301356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36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24760" y="1080000"/>
            <a:ext cx="301356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36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689160" y="1080000"/>
            <a:ext cx="301356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36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360000" y="2960280"/>
            <a:ext cx="301356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36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524760" y="2960280"/>
            <a:ext cx="301356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36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689160" y="2960280"/>
            <a:ext cx="301356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36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2ACD289-8E6C-472A-98F9-FD70E2E14B1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705A7DD-EEAB-434E-9C68-4B3178FD4EB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2A1D702-FF56-46F8-859E-CD212BA0E61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6A528E7-6C72-430E-AFBE-42E062A2990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456732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5920" y="1080000"/>
            <a:ext cx="456732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5C49D19-ACAB-4EF1-B93E-B721E2922C3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4987732-B478-45B3-8A96-966B4241282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360000" y="180000"/>
            <a:ext cx="9359640" cy="221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2C77AE4-010E-42CC-8DED-376429258F6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155920" y="1080000"/>
            <a:ext cx="456732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360000" y="296028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A17FE64-DF7D-45B0-BC6E-E9A54EF073F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BB9E1C6-6E92-4A29-AF62-9ABE56750931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456732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155920" y="108000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5155920" y="296028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ECA04E7-DE91-4B26-A532-6C355656CA6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5155920" y="108000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360000" y="2960280"/>
            <a:ext cx="935964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6E8EA95-AC76-487C-A302-E7550405471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360000" y="2960280"/>
            <a:ext cx="935964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83C1BC6-C8FF-4774-BC5C-159C79D2A12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155920" y="108000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360000" y="296028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5155920" y="296028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462DC7D-155E-4986-95AF-0FCE88ADA9E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301356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36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3524760" y="1080000"/>
            <a:ext cx="301356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36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689160" y="1080000"/>
            <a:ext cx="301356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36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360000" y="2960280"/>
            <a:ext cx="301356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36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3524760" y="2960280"/>
            <a:ext cx="301356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36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6689160" y="2960280"/>
            <a:ext cx="301356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36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F7743ED-A948-46A5-9BE1-5963E9BA301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FF05A34-323B-482A-AE9E-CD28DFF7A39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456732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155920" y="1080000"/>
            <a:ext cx="456732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9984DEF-FF80-47AC-AFF9-F97BB3AC45B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63B1344-25DE-49C6-B553-ADADD85E6AB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60000" y="180000"/>
            <a:ext cx="9359640" cy="221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2231202-51B7-41A4-A043-5FA7299FFCE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5920" y="1080000"/>
            <a:ext cx="456732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360000" y="296028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72326E1-8CC7-4B25-A1E0-716C903B701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456732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5920" y="108000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155920" y="296028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49BA813-56F1-455A-82AD-3891DC3153F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60000" y="-206280"/>
            <a:ext cx="9359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155920" y="1080000"/>
            <a:ext cx="456732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360000" y="2960280"/>
            <a:ext cx="9359640" cy="171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BD53DB1-1375-4A9D-BFF4-E52EB35BF23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документ 5"/>
          <p:cNvSpPr/>
          <p:nvPr/>
        </p:nvSpPr>
        <p:spPr>
          <a:xfrm flipH="1" flipV="1">
            <a:off x="-720" y="4499280"/>
            <a:ext cx="10079640" cy="1169640"/>
          </a:xfrm>
          <a:prstGeom prst="flowChartDocument">
            <a:avLst/>
          </a:prstGeom>
          <a:gradFill rotWithShape="0">
            <a:gsLst>
              <a:gs pos="0">
                <a:srgbClr val="77CAEE"/>
              </a:gs>
              <a:gs pos="1563">
                <a:srgbClr val="77CAEE"/>
              </a:gs>
              <a:gs pos="1563">
                <a:srgbClr val="75C9EE"/>
              </a:gs>
              <a:gs pos="3125">
                <a:srgbClr val="75C9EE"/>
              </a:gs>
              <a:gs pos="3125">
                <a:srgbClr val="73C9ED"/>
              </a:gs>
              <a:gs pos="4688">
                <a:srgbClr val="73C9ED"/>
              </a:gs>
              <a:gs pos="4688">
                <a:srgbClr val="71C8ED"/>
              </a:gs>
              <a:gs pos="6250">
                <a:srgbClr val="71C8ED"/>
              </a:gs>
              <a:gs pos="6250">
                <a:srgbClr val="6FC7ED"/>
              </a:gs>
              <a:gs pos="7813">
                <a:srgbClr val="6FC7ED"/>
              </a:gs>
              <a:gs pos="7813">
                <a:srgbClr val="6EC6ED"/>
              </a:gs>
              <a:gs pos="9375">
                <a:srgbClr val="6EC6ED"/>
              </a:gs>
              <a:gs pos="9375">
                <a:srgbClr val="6CC6EC"/>
              </a:gs>
              <a:gs pos="10938">
                <a:srgbClr val="6CC6EC"/>
              </a:gs>
              <a:gs pos="10938">
                <a:srgbClr val="6AC5EC"/>
              </a:gs>
              <a:gs pos="12500">
                <a:srgbClr val="6AC5EC"/>
              </a:gs>
              <a:gs pos="12500">
                <a:srgbClr val="68C4EC"/>
              </a:gs>
              <a:gs pos="14063">
                <a:srgbClr val="68C4EC"/>
              </a:gs>
              <a:gs pos="14063">
                <a:srgbClr val="66C3EC"/>
              </a:gs>
              <a:gs pos="15625">
                <a:srgbClr val="66C3EC"/>
              </a:gs>
              <a:gs pos="15625">
                <a:srgbClr val="64C3EB"/>
              </a:gs>
              <a:gs pos="17188">
                <a:srgbClr val="64C3EB"/>
              </a:gs>
              <a:gs pos="17188">
                <a:srgbClr val="62C2EB"/>
              </a:gs>
              <a:gs pos="18750">
                <a:srgbClr val="62C2EB"/>
              </a:gs>
              <a:gs pos="18750">
                <a:srgbClr val="60C1EB"/>
              </a:gs>
              <a:gs pos="20313">
                <a:srgbClr val="60C1EB"/>
              </a:gs>
              <a:gs pos="20313">
                <a:srgbClr val="5EC0EA"/>
              </a:gs>
              <a:gs pos="21875">
                <a:srgbClr val="5EC0EA"/>
              </a:gs>
              <a:gs pos="21875">
                <a:srgbClr val="5DC0EA"/>
              </a:gs>
              <a:gs pos="23438">
                <a:srgbClr val="5DC0EA"/>
              </a:gs>
              <a:gs pos="23438">
                <a:srgbClr val="5BBFEA"/>
              </a:gs>
              <a:gs pos="25000">
                <a:srgbClr val="5BBFEA"/>
              </a:gs>
              <a:gs pos="25000">
                <a:srgbClr val="59BEEA"/>
              </a:gs>
              <a:gs pos="26563">
                <a:srgbClr val="59BEEA"/>
              </a:gs>
              <a:gs pos="26563">
                <a:srgbClr val="57BDE9"/>
              </a:gs>
              <a:gs pos="28125">
                <a:srgbClr val="57BDE9"/>
              </a:gs>
              <a:gs pos="28125">
                <a:srgbClr val="55BDE9"/>
              </a:gs>
              <a:gs pos="29688">
                <a:srgbClr val="55BDE9"/>
              </a:gs>
              <a:gs pos="29688">
                <a:srgbClr val="53BCE9"/>
              </a:gs>
              <a:gs pos="31250">
                <a:srgbClr val="53BCE9"/>
              </a:gs>
              <a:gs pos="31250">
                <a:srgbClr val="51BBE9"/>
              </a:gs>
              <a:gs pos="32813">
                <a:srgbClr val="51BBE9"/>
              </a:gs>
              <a:gs pos="32813">
                <a:srgbClr val="4FBAE8"/>
              </a:gs>
              <a:gs pos="34375">
                <a:srgbClr val="4FBAE8"/>
              </a:gs>
              <a:gs pos="34375">
                <a:srgbClr val="4DBAE8"/>
              </a:gs>
              <a:gs pos="35938">
                <a:srgbClr val="4DBAE8"/>
              </a:gs>
              <a:gs pos="35938">
                <a:srgbClr val="4CB9E8"/>
              </a:gs>
              <a:gs pos="37500">
                <a:srgbClr val="4CB9E8"/>
              </a:gs>
              <a:gs pos="37500">
                <a:srgbClr val="4AB8E8"/>
              </a:gs>
              <a:gs pos="39063">
                <a:srgbClr val="4AB8E8"/>
              </a:gs>
              <a:gs pos="39063">
                <a:srgbClr val="48B7E7"/>
              </a:gs>
              <a:gs pos="40625">
                <a:srgbClr val="48B7E7"/>
              </a:gs>
              <a:gs pos="40625">
                <a:srgbClr val="46B7E7"/>
              </a:gs>
              <a:gs pos="42188">
                <a:srgbClr val="46B7E7"/>
              </a:gs>
              <a:gs pos="42188">
                <a:srgbClr val="44B6E7"/>
              </a:gs>
              <a:gs pos="43750">
                <a:srgbClr val="44B6E7"/>
              </a:gs>
              <a:gs pos="43750">
                <a:srgbClr val="42B5E6"/>
              </a:gs>
              <a:gs pos="45313">
                <a:srgbClr val="42B5E6"/>
              </a:gs>
              <a:gs pos="45313">
                <a:srgbClr val="40B4E6"/>
              </a:gs>
              <a:gs pos="46875">
                <a:srgbClr val="40B4E6"/>
              </a:gs>
              <a:gs pos="46875">
                <a:srgbClr val="3EB4E6"/>
              </a:gs>
              <a:gs pos="48438">
                <a:srgbClr val="3EB4E6"/>
              </a:gs>
              <a:gs pos="48438">
                <a:srgbClr val="3CB3E6"/>
              </a:gs>
              <a:gs pos="50000">
                <a:srgbClr val="3CB3E6"/>
              </a:gs>
              <a:gs pos="50000">
                <a:srgbClr val="3BB2E5"/>
              </a:gs>
              <a:gs pos="51563">
                <a:srgbClr val="3BB2E5"/>
              </a:gs>
              <a:gs pos="51563">
                <a:srgbClr val="39B1E5"/>
              </a:gs>
              <a:gs pos="53125">
                <a:srgbClr val="39B1E5"/>
              </a:gs>
              <a:gs pos="53125">
                <a:srgbClr val="37B1E5"/>
              </a:gs>
              <a:gs pos="54688">
                <a:srgbClr val="37B1E5"/>
              </a:gs>
              <a:gs pos="54688">
                <a:srgbClr val="35B0E5"/>
              </a:gs>
              <a:gs pos="56250">
                <a:srgbClr val="35B0E5"/>
              </a:gs>
              <a:gs pos="56250">
                <a:srgbClr val="33AFE4"/>
              </a:gs>
              <a:gs pos="57813">
                <a:srgbClr val="33AFE4"/>
              </a:gs>
              <a:gs pos="57813">
                <a:srgbClr val="31AEE4"/>
              </a:gs>
              <a:gs pos="59375">
                <a:srgbClr val="31AEE4"/>
              </a:gs>
              <a:gs pos="59375">
                <a:srgbClr val="2FAEE4"/>
              </a:gs>
              <a:gs pos="60938">
                <a:srgbClr val="2FAEE4"/>
              </a:gs>
              <a:gs pos="60938">
                <a:srgbClr val="2DADE3"/>
              </a:gs>
              <a:gs pos="62500">
                <a:srgbClr val="2DADE3"/>
              </a:gs>
              <a:gs pos="62500">
                <a:srgbClr val="2BACE3"/>
              </a:gs>
              <a:gs pos="64063">
                <a:srgbClr val="2BACE3"/>
              </a:gs>
              <a:gs pos="64063">
                <a:srgbClr val="2AABE3"/>
              </a:gs>
              <a:gs pos="65625">
                <a:srgbClr val="2AABE3"/>
              </a:gs>
              <a:gs pos="65625">
                <a:srgbClr val="28ABE3"/>
              </a:gs>
              <a:gs pos="67188">
                <a:srgbClr val="28ABE3"/>
              </a:gs>
              <a:gs pos="67188">
                <a:srgbClr val="26AAE2"/>
              </a:gs>
              <a:gs pos="68750">
                <a:srgbClr val="26AAE2"/>
              </a:gs>
              <a:gs pos="68750">
                <a:srgbClr val="24A9E2"/>
              </a:gs>
              <a:gs pos="70313">
                <a:srgbClr val="24A9E2"/>
              </a:gs>
              <a:gs pos="70313">
                <a:srgbClr val="22A8E2"/>
              </a:gs>
              <a:gs pos="71875">
                <a:srgbClr val="22A8E2"/>
              </a:gs>
              <a:gs pos="71875">
                <a:srgbClr val="20A8E2"/>
              </a:gs>
              <a:gs pos="73438">
                <a:srgbClr val="20A8E2"/>
              </a:gs>
              <a:gs pos="73438">
                <a:srgbClr val="1EA7E1"/>
              </a:gs>
              <a:gs pos="75000">
                <a:srgbClr val="1EA7E1"/>
              </a:gs>
              <a:gs pos="75000">
                <a:srgbClr val="1CA6E1"/>
              </a:gs>
              <a:gs pos="76563">
                <a:srgbClr val="1CA6E1"/>
              </a:gs>
              <a:gs pos="76563">
                <a:srgbClr val="1AA5E1"/>
              </a:gs>
              <a:gs pos="78125">
                <a:srgbClr val="1AA5E1"/>
              </a:gs>
              <a:gs pos="78125">
                <a:srgbClr val="19A5E1"/>
              </a:gs>
              <a:gs pos="79688">
                <a:srgbClr val="19A5E1"/>
              </a:gs>
              <a:gs pos="79688">
                <a:srgbClr val="17A4E0"/>
              </a:gs>
              <a:gs pos="81250">
                <a:srgbClr val="17A4E0"/>
              </a:gs>
              <a:gs pos="81250">
                <a:srgbClr val="15A3E0"/>
              </a:gs>
              <a:gs pos="82813">
                <a:srgbClr val="15A3E0"/>
              </a:gs>
              <a:gs pos="82813">
                <a:srgbClr val="13A2E0"/>
              </a:gs>
              <a:gs pos="84375">
                <a:srgbClr val="13A2E0"/>
              </a:gs>
              <a:gs pos="84375">
                <a:srgbClr val="11A2DF"/>
              </a:gs>
              <a:gs pos="85938">
                <a:srgbClr val="11A2DF"/>
              </a:gs>
              <a:gs pos="85938">
                <a:srgbClr val="0FA1DF"/>
              </a:gs>
              <a:gs pos="87500">
                <a:srgbClr val="0FA1DF"/>
              </a:gs>
              <a:gs pos="87500">
                <a:srgbClr val="0DA0DF"/>
              </a:gs>
              <a:gs pos="89063">
                <a:srgbClr val="0DA0DF"/>
              </a:gs>
              <a:gs pos="89063">
                <a:srgbClr val="0B9FDF"/>
              </a:gs>
              <a:gs pos="90625">
                <a:srgbClr val="0B9FDF"/>
              </a:gs>
              <a:gs pos="90625">
                <a:srgbClr val="099FDE"/>
              </a:gs>
              <a:gs pos="92188">
                <a:srgbClr val="099FDE"/>
              </a:gs>
              <a:gs pos="92188">
                <a:srgbClr val="089EDE"/>
              </a:gs>
              <a:gs pos="93750">
                <a:srgbClr val="089EDE"/>
              </a:gs>
              <a:gs pos="93750">
                <a:srgbClr val="069DDE"/>
              </a:gs>
              <a:gs pos="95313">
                <a:srgbClr val="069DDE"/>
              </a:gs>
              <a:gs pos="95313">
                <a:srgbClr val="049CDE"/>
              </a:gs>
              <a:gs pos="96875">
                <a:srgbClr val="049CDE"/>
              </a:gs>
              <a:gs pos="96875">
                <a:srgbClr val="029CDD"/>
              </a:gs>
              <a:gs pos="98438">
                <a:srgbClr val="029CDD"/>
              </a:gs>
              <a:gs pos="98438">
                <a:srgbClr val="009BDD"/>
              </a:gs>
              <a:gs pos="100000">
                <a:srgbClr val="009BDD"/>
              </a:gs>
            </a:gsLst>
            <a:lin ang="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ftr" idx="1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2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2D2D426-8571-4293-992E-2AFAE4C0747C}" type="slidenum">
              <a:rPr lang="ru-RU" sz="14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 idx="3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0" y="0"/>
            <a:ext cx="10076400" cy="71964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563">
                <a:srgbClr val="77CAEE"/>
              </a:gs>
              <a:gs pos="1563">
                <a:srgbClr val="75C9EE"/>
              </a:gs>
              <a:gs pos="3125">
                <a:srgbClr val="75C9EE"/>
              </a:gs>
              <a:gs pos="3125">
                <a:srgbClr val="73C9ED"/>
              </a:gs>
              <a:gs pos="4688">
                <a:srgbClr val="73C9ED"/>
              </a:gs>
              <a:gs pos="4688">
                <a:srgbClr val="71C8ED"/>
              </a:gs>
              <a:gs pos="6250">
                <a:srgbClr val="71C8ED"/>
              </a:gs>
              <a:gs pos="6250">
                <a:srgbClr val="6FC7ED"/>
              </a:gs>
              <a:gs pos="7813">
                <a:srgbClr val="6FC7ED"/>
              </a:gs>
              <a:gs pos="7813">
                <a:srgbClr val="6EC6ED"/>
              </a:gs>
              <a:gs pos="9375">
                <a:srgbClr val="6EC6ED"/>
              </a:gs>
              <a:gs pos="9375">
                <a:srgbClr val="6CC6EC"/>
              </a:gs>
              <a:gs pos="10938">
                <a:srgbClr val="6CC6EC"/>
              </a:gs>
              <a:gs pos="10938">
                <a:srgbClr val="6AC5EC"/>
              </a:gs>
              <a:gs pos="12500">
                <a:srgbClr val="6AC5EC"/>
              </a:gs>
              <a:gs pos="12500">
                <a:srgbClr val="68C4EC"/>
              </a:gs>
              <a:gs pos="14063">
                <a:srgbClr val="68C4EC"/>
              </a:gs>
              <a:gs pos="14063">
                <a:srgbClr val="66C3EC"/>
              </a:gs>
              <a:gs pos="15625">
                <a:srgbClr val="66C3EC"/>
              </a:gs>
              <a:gs pos="15625">
                <a:srgbClr val="64C3EB"/>
              </a:gs>
              <a:gs pos="17188">
                <a:srgbClr val="64C3EB"/>
              </a:gs>
              <a:gs pos="17188">
                <a:srgbClr val="62C2EB"/>
              </a:gs>
              <a:gs pos="18750">
                <a:srgbClr val="62C2EB"/>
              </a:gs>
              <a:gs pos="18750">
                <a:srgbClr val="60C1EB"/>
              </a:gs>
              <a:gs pos="20313">
                <a:srgbClr val="60C1EB"/>
              </a:gs>
              <a:gs pos="20313">
                <a:srgbClr val="5EC0EA"/>
              </a:gs>
              <a:gs pos="21875">
                <a:srgbClr val="5EC0EA"/>
              </a:gs>
              <a:gs pos="21875">
                <a:srgbClr val="5DC0EA"/>
              </a:gs>
              <a:gs pos="23438">
                <a:srgbClr val="5DC0EA"/>
              </a:gs>
              <a:gs pos="23438">
                <a:srgbClr val="5BBFEA"/>
              </a:gs>
              <a:gs pos="25000">
                <a:srgbClr val="5BBFEA"/>
              </a:gs>
              <a:gs pos="25000">
                <a:srgbClr val="59BEEA"/>
              </a:gs>
              <a:gs pos="26563">
                <a:srgbClr val="59BEEA"/>
              </a:gs>
              <a:gs pos="26563">
                <a:srgbClr val="57BDE9"/>
              </a:gs>
              <a:gs pos="28125">
                <a:srgbClr val="57BDE9"/>
              </a:gs>
              <a:gs pos="28125">
                <a:srgbClr val="55BDE9"/>
              </a:gs>
              <a:gs pos="29688">
                <a:srgbClr val="55BDE9"/>
              </a:gs>
              <a:gs pos="29688">
                <a:srgbClr val="53BCE9"/>
              </a:gs>
              <a:gs pos="31250">
                <a:srgbClr val="53BCE9"/>
              </a:gs>
              <a:gs pos="31250">
                <a:srgbClr val="51BBE9"/>
              </a:gs>
              <a:gs pos="32813">
                <a:srgbClr val="51BBE9"/>
              </a:gs>
              <a:gs pos="32813">
                <a:srgbClr val="4FBAE8"/>
              </a:gs>
              <a:gs pos="34375">
                <a:srgbClr val="4FBAE8"/>
              </a:gs>
              <a:gs pos="34375">
                <a:srgbClr val="4DBAE8"/>
              </a:gs>
              <a:gs pos="35938">
                <a:srgbClr val="4DBAE8"/>
              </a:gs>
              <a:gs pos="35938">
                <a:srgbClr val="4CB9E8"/>
              </a:gs>
              <a:gs pos="37500">
                <a:srgbClr val="4CB9E8"/>
              </a:gs>
              <a:gs pos="37500">
                <a:srgbClr val="4AB8E8"/>
              </a:gs>
              <a:gs pos="39063">
                <a:srgbClr val="4AB8E8"/>
              </a:gs>
              <a:gs pos="39063">
                <a:srgbClr val="48B7E7"/>
              </a:gs>
              <a:gs pos="40625">
                <a:srgbClr val="48B7E7"/>
              </a:gs>
              <a:gs pos="40625">
                <a:srgbClr val="46B7E7"/>
              </a:gs>
              <a:gs pos="42188">
                <a:srgbClr val="46B7E7"/>
              </a:gs>
              <a:gs pos="42188">
                <a:srgbClr val="44B6E7"/>
              </a:gs>
              <a:gs pos="43750">
                <a:srgbClr val="44B6E7"/>
              </a:gs>
              <a:gs pos="43750">
                <a:srgbClr val="42B5E6"/>
              </a:gs>
              <a:gs pos="45313">
                <a:srgbClr val="42B5E6"/>
              </a:gs>
              <a:gs pos="45313">
                <a:srgbClr val="40B4E6"/>
              </a:gs>
              <a:gs pos="46875">
                <a:srgbClr val="40B4E6"/>
              </a:gs>
              <a:gs pos="46875">
                <a:srgbClr val="3EB4E6"/>
              </a:gs>
              <a:gs pos="48438">
                <a:srgbClr val="3EB4E6"/>
              </a:gs>
              <a:gs pos="48438">
                <a:srgbClr val="3CB3E6"/>
              </a:gs>
              <a:gs pos="50000">
                <a:srgbClr val="3CB3E6"/>
              </a:gs>
              <a:gs pos="50000">
                <a:srgbClr val="3BB2E5"/>
              </a:gs>
              <a:gs pos="51563">
                <a:srgbClr val="3BB2E5"/>
              </a:gs>
              <a:gs pos="51563">
                <a:srgbClr val="39B1E5"/>
              </a:gs>
              <a:gs pos="53125">
                <a:srgbClr val="39B1E5"/>
              </a:gs>
              <a:gs pos="53125">
                <a:srgbClr val="37B1E5"/>
              </a:gs>
              <a:gs pos="54688">
                <a:srgbClr val="37B1E5"/>
              </a:gs>
              <a:gs pos="54688">
                <a:srgbClr val="35B0E5"/>
              </a:gs>
              <a:gs pos="56250">
                <a:srgbClr val="35B0E5"/>
              </a:gs>
              <a:gs pos="56250">
                <a:srgbClr val="33AFE4"/>
              </a:gs>
              <a:gs pos="57813">
                <a:srgbClr val="33AFE4"/>
              </a:gs>
              <a:gs pos="57813">
                <a:srgbClr val="31AEE4"/>
              </a:gs>
              <a:gs pos="59375">
                <a:srgbClr val="31AEE4"/>
              </a:gs>
              <a:gs pos="59375">
                <a:srgbClr val="2FAEE4"/>
              </a:gs>
              <a:gs pos="60938">
                <a:srgbClr val="2FAEE4"/>
              </a:gs>
              <a:gs pos="60938">
                <a:srgbClr val="2DADE3"/>
              </a:gs>
              <a:gs pos="62500">
                <a:srgbClr val="2DADE3"/>
              </a:gs>
              <a:gs pos="62500">
                <a:srgbClr val="2BACE3"/>
              </a:gs>
              <a:gs pos="64063">
                <a:srgbClr val="2BACE3"/>
              </a:gs>
              <a:gs pos="64063">
                <a:srgbClr val="2AABE3"/>
              </a:gs>
              <a:gs pos="65625">
                <a:srgbClr val="2AABE3"/>
              </a:gs>
              <a:gs pos="65625">
                <a:srgbClr val="28ABE3"/>
              </a:gs>
              <a:gs pos="67188">
                <a:srgbClr val="28ABE3"/>
              </a:gs>
              <a:gs pos="67188">
                <a:srgbClr val="26AAE2"/>
              </a:gs>
              <a:gs pos="68750">
                <a:srgbClr val="26AAE2"/>
              </a:gs>
              <a:gs pos="68750">
                <a:srgbClr val="24A9E2"/>
              </a:gs>
              <a:gs pos="70313">
                <a:srgbClr val="24A9E2"/>
              </a:gs>
              <a:gs pos="70313">
                <a:srgbClr val="22A8E2"/>
              </a:gs>
              <a:gs pos="71875">
                <a:srgbClr val="22A8E2"/>
              </a:gs>
              <a:gs pos="71875">
                <a:srgbClr val="20A8E2"/>
              </a:gs>
              <a:gs pos="73438">
                <a:srgbClr val="20A8E2"/>
              </a:gs>
              <a:gs pos="73438">
                <a:srgbClr val="1EA7E1"/>
              </a:gs>
              <a:gs pos="75000">
                <a:srgbClr val="1EA7E1"/>
              </a:gs>
              <a:gs pos="75000">
                <a:srgbClr val="1CA6E1"/>
              </a:gs>
              <a:gs pos="76563">
                <a:srgbClr val="1CA6E1"/>
              </a:gs>
              <a:gs pos="76563">
                <a:srgbClr val="1AA5E1"/>
              </a:gs>
              <a:gs pos="78125">
                <a:srgbClr val="1AA5E1"/>
              </a:gs>
              <a:gs pos="78125">
                <a:srgbClr val="19A5E1"/>
              </a:gs>
              <a:gs pos="79688">
                <a:srgbClr val="19A5E1"/>
              </a:gs>
              <a:gs pos="79688">
                <a:srgbClr val="17A4E0"/>
              </a:gs>
              <a:gs pos="81250">
                <a:srgbClr val="17A4E0"/>
              </a:gs>
              <a:gs pos="81250">
                <a:srgbClr val="15A3E0"/>
              </a:gs>
              <a:gs pos="82813">
                <a:srgbClr val="15A3E0"/>
              </a:gs>
              <a:gs pos="82813">
                <a:srgbClr val="13A2E0"/>
              </a:gs>
              <a:gs pos="84375">
                <a:srgbClr val="13A2E0"/>
              </a:gs>
              <a:gs pos="84375">
                <a:srgbClr val="11A2DF"/>
              </a:gs>
              <a:gs pos="85938">
                <a:srgbClr val="11A2DF"/>
              </a:gs>
              <a:gs pos="85938">
                <a:srgbClr val="0FA1DF"/>
              </a:gs>
              <a:gs pos="87500">
                <a:srgbClr val="0FA1DF"/>
              </a:gs>
              <a:gs pos="87500">
                <a:srgbClr val="0DA0DF"/>
              </a:gs>
              <a:gs pos="89063">
                <a:srgbClr val="0DA0DF"/>
              </a:gs>
              <a:gs pos="89063">
                <a:srgbClr val="0B9FDF"/>
              </a:gs>
              <a:gs pos="90625">
                <a:srgbClr val="0B9FDF"/>
              </a:gs>
              <a:gs pos="90625">
                <a:srgbClr val="099FDE"/>
              </a:gs>
              <a:gs pos="92188">
                <a:srgbClr val="099FDE"/>
              </a:gs>
              <a:gs pos="92188">
                <a:srgbClr val="089EDE"/>
              </a:gs>
              <a:gs pos="93750">
                <a:srgbClr val="089EDE"/>
              </a:gs>
              <a:gs pos="93750">
                <a:srgbClr val="069DDE"/>
              </a:gs>
              <a:gs pos="95313">
                <a:srgbClr val="069DDE"/>
              </a:gs>
              <a:gs pos="95313">
                <a:srgbClr val="049CDE"/>
              </a:gs>
              <a:gs pos="96875">
                <a:srgbClr val="049CDE"/>
              </a:gs>
              <a:gs pos="96875">
                <a:srgbClr val="029CDD"/>
              </a:gs>
              <a:gs pos="98438">
                <a:srgbClr val="029CDD"/>
              </a:gs>
              <a:gs pos="98438">
                <a:srgbClr val="009BDD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40" y="5040000"/>
            <a:ext cx="10076400" cy="63108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563">
                <a:srgbClr val="77CAEE"/>
              </a:gs>
              <a:gs pos="1563">
                <a:srgbClr val="75C9EE"/>
              </a:gs>
              <a:gs pos="3125">
                <a:srgbClr val="75C9EE"/>
              </a:gs>
              <a:gs pos="3125">
                <a:srgbClr val="73C9ED"/>
              </a:gs>
              <a:gs pos="4688">
                <a:srgbClr val="73C9ED"/>
              </a:gs>
              <a:gs pos="4688">
                <a:srgbClr val="71C8ED"/>
              </a:gs>
              <a:gs pos="6250">
                <a:srgbClr val="71C8ED"/>
              </a:gs>
              <a:gs pos="6250">
                <a:srgbClr val="6FC7ED"/>
              </a:gs>
              <a:gs pos="7813">
                <a:srgbClr val="6FC7ED"/>
              </a:gs>
              <a:gs pos="7813">
                <a:srgbClr val="6EC6ED"/>
              </a:gs>
              <a:gs pos="9375">
                <a:srgbClr val="6EC6ED"/>
              </a:gs>
              <a:gs pos="9375">
                <a:srgbClr val="6CC6EC"/>
              </a:gs>
              <a:gs pos="10938">
                <a:srgbClr val="6CC6EC"/>
              </a:gs>
              <a:gs pos="10938">
                <a:srgbClr val="6AC5EC"/>
              </a:gs>
              <a:gs pos="12500">
                <a:srgbClr val="6AC5EC"/>
              </a:gs>
              <a:gs pos="12500">
                <a:srgbClr val="68C4EC"/>
              </a:gs>
              <a:gs pos="14063">
                <a:srgbClr val="68C4EC"/>
              </a:gs>
              <a:gs pos="14063">
                <a:srgbClr val="66C3EC"/>
              </a:gs>
              <a:gs pos="15625">
                <a:srgbClr val="66C3EC"/>
              </a:gs>
              <a:gs pos="15625">
                <a:srgbClr val="64C3EB"/>
              </a:gs>
              <a:gs pos="17188">
                <a:srgbClr val="64C3EB"/>
              </a:gs>
              <a:gs pos="17188">
                <a:srgbClr val="62C2EB"/>
              </a:gs>
              <a:gs pos="18750">
                <a:srgbClr val="62C2EB"/>
              </a:gs>
              <a:gs pos="18750">
                <a:srgbClr val="60C1EB"/>
              </a:gs>
              <a:gs pos="20313">
                <a:srgbClr val="60C1EB"/>
              </a:gs>
              <a:gs pos="20313">
                <a:srgbClr val="5EC0EA"/>
              </a:gs>
              <a:gs pos="21875">
                <a:srgbClr val="5EC0EA"/>
              </a:gs>
              <a:gs pos="21875">
                <a:srgbClr val="5DC0EA"/>
              </a:gs>
              <a:gs pos="23438">
                <a:srgbClr val="5DC0EA"/>
              </a:gs>
              <a:gs pos="23438">
                <a:srgbClr val="5BBFEA"/>
              </a:gs>
              <a:gs pos="25000">
                <a:srgbClr val="5BBFEA"/>
              </a:gs>
              <a:gs pos="25000">
                <a:srgbClr val="59BEEA"/>
              </a:gs>
              <a:gs pos="26563">
                <a:srgbClr val="59BEEA"/>
              </a:gs>
              <a:gs pos="26563">
                <a:srgbClr val="57BDE9"/>
              </a:gs>
              <a:gs pos="28125">
                <a:srgbClr val="57BDE9"/>
              </a:gs>
              <a:gs pos="28125">
                <a:srgbClr val="55BDE9"/>
              </a:gs>
              <a:gs pos="29688">
                <a:srgbClr val="55BDE9"/>
              </a:gs>
              <a:gs pos="29688">
                <a:srgbClr val="53BCE9"/>
              </a:gs>
              <a:gs pos="31250">
                <a:srgbClr val="53BCE9"/>
              </a:gs>
              <a:gs pos="31250">
                <a:srgbClr val="51BBE9"/>
              </a:gs>
              <a:gs pos="32813">
                <a:srgbClr val="51BBE9"/>
              </a:gs>
              <a:gs pos="32813">
                <a:srgbClr val="4FBAE8"/>
              </a:gs>
              <a:gs pos="34375">
                <a:srgbClr val="4FBAE8"/>
              </a:gs>
              <a:gs pos="34375">
                <a:srgbClr val="4DBAE8"/>
              </a:gs>
              <a:gs pos="35938">
                <a:srgbClr val="4DBAE8"/>
              </a:gs>
              <a:gs pos="35938">
                <a:srgbClr val="4CB9E8"/>
              </a:gs>
              <a:gs pos="37500">
                <a:srgbClr val="4CB9E8"/>
              </a:gs>
              <a:gs pos="37500">
                <a:srgbClr val="4AB8E8"/>
              </a:gs>
              <a:gs pos="39063">
                <a:srgbClr val="4AB8E8"/>
              </a:gs>
              <a:gs pos="39063">
                <a:srgbClr val="48B7E7"/>
              </a:gs>
              <a:gs pos="40625">
                <a:srgbClr val="48B7E7"/>
              </a:gs>
              <a:gs pos="40625">
                <a:srgbClr val="46B7E7"/>
              </a:gs>
              <a:gs pos="42188">
                <a:srgbClr val="46B7E7"/>
              </a:gs>
              <a:gs pos="42188">
                <a:srgbClr val="44B6E7"/>
              </a:gs>
              <a:gs pos="43750">
                <a:srgbClr val="44B6E7"/>
              </a:gs>
              <a:gs pos="43750">
                <a:srgbClr val="42B5E6"/>
              </a:gs>
              <a:gs pos="45313">
                <a:srgbClr val="42B5E6"/>
              </a:gs>
              <a:gs pos="45313">
                <a:srgbClr val="40B4E6"/>
              </a:gs>
              <a:gs pos="46875">
                <a:srgbClr val="40B4E6"/>
              </a:gs>
              <a:gs pos="46875">
                <a:srgbClr val="3EB4E6"/>
              </a:gs>
              <a:gs pos="48438">
                <a:srgbClr val="3EB4E6"/>
              </a:gs>
              <a:gs pos="48438">
                <a:srgbClr val="3CB3E6"/>
              </a:gs>
              <a:gs pos="50000">
                <a:srgbClr val="3CB3E6"/>
              </a:gs>
              <a:gs pos="50000">
                <a:srgbClr val="3BB2E5"/>
              </a:gs>
              <a:gs pos="51563">
                <a:srgbClr val="3BB2E5"/>
              </a:gs>
              <a:gs pos="51563">
                <a:srgbClr val="39B1E5"/>
              </a:gs>
              <a:gs pos="53125">
                <a:srgbClr val="39B1E5"/>
              </a:gs>
              <a:gs pos="53125">
                <a:srgbClr val="37B1E5"/>
              </a:gs>
              <a:gs pos="54688">
                <a:srgbClr val="37B1E5"/>
              </a:gs>
              <a:gs pos="54688">
                <a:srgbClr val="35B0E5"/>
              </a:gs>
              <a:gs pos="56250">
                <a:srgbClr val="35B0E5"/>
              </a:gs>
              <a:gs pos="56250">
                <a:srgbClr val="33AFE4"/>
              </a:gs>
              <a:gs pos="57813">
                <a:srgbClr val="33AFE4"/>
              </a:gs>
              <a:gs pos="57813">
                <a:srgbClr val="31AEE4"/>
              </a:gs>
              <a:gs pos="59375">
                <a:srgbClr val="31AEE4"/>
              </a:gs>
              <a:gs pos="59375">
                <a:srgbClr val="2FAEE4"/>
              </a:gs>
              <a:gs pos="60938">
                <a:srgbClr val="2FAEE4"/>
              </a:gs>
              <a:gs pos="60938">
                <a:srgbClr val="2DADE3"/>
              </a:gs>
              <a:gs pos="62500">
                <a:srgbClr val="2DADE3"/>
              </a:gs>
              <a:gs pos="62500">
                <a:srgbClr val="2BACE3"/>
              </a:gs>
              <a:gs pos="64063">
                <a:srgbClr val="2BACE3"/>
              </a:gs>
              <a:gs pos="64063">
                <a:srgbClr val="2AABE3"/>
              </a:gs>
              <a:gs pos="65625">
                <a:srgbClr val="2AABE3"/>
              </a:gs>
              <a:gs pos="65625">
                <a:srgbClr val="28ABE3"/>
              </a:gs>
              <a:gs pos="67188">
                <a:srgbClr val="28ABE3"/>
              </a:gs>
              <a:gs pos="67188">
                <a:srgbClr val="26AAE2"/>
              </a:gs>
              <a:gs pos="68750">
                <a:srgbClr val="26AAE2"/>
              </a:gs>
              <a:gs pos="68750">
                <a:srgbClr val="24A9E2"/>
              </a:gs>
              <a:gs pos="70313">
                <a:srgbClr val="24A9E2"/>
              </a:gs>
              <a:gs pos="70313">
                <a:srgbClr val="22A8E2"/>
              </a:gs>
              <a:gs pos="71875">
                <a:srgbClr val="22A8E2"/>
              </a:gs>
              <a:gs pos="71875">
                <a:srgbClr val="20A8E2"/>
              </a:gs>
              <a:gs pos="73438">
                <a:srgbClr val="20A8E2"/>
              </a:gs>
              <a:gs pos="73438">
                <a:srgbClr val="1EA7E1"/>
              </a:gs>
              <a:gs pos="75000">
                <a:srgbClr val="1EA7E1"/>
              </a:gs>
              <a:gs pos="75000">
                <a:srgbClr val="1CA6E1"/>
              </a:gs>
              <a:gs pos="76563">
                <a:srgbClr val="1CA6E1"/>
              </a:gs>
              <a:gs pos="76563">
                <a:srgbClr val="1AA5E1"/>
              </a:gs>
              <a:gs pos="78125">
                <a:srgbClr val="1AA5E1"/>
              </a:gs>
              <a:gs pos="78125">
                <a:srgbClr val="19A5E1"/>
              </a:gs>
              <a:gs pos="79688">
                <a:srgbClr val="19A5E1"/>
              </a:gs>
              <a:gs pos="79688">
                <a:srgbClr val="17A4E0"/>
              </a:gs>
              <a:gs pos="81250">
                <a:srgbClr val="17A4E0"/>
              </a:gs>
              <a:gs pos="81250">
                <a:srgbClr val="15A3E0"/>
              </a:gs>
              <a:gs pos="82813">
                <a:srgbClr val="15A3E0"/>
              </a:gs>
              <a:gs pos="82813">
                <a:srgbClr val="13A2E0"/>
              </a:gs>
              <a:gs pos="84375">
                <a:srgbClr val="13A2E0"/>
              </a:gs>
              <a:gs pos="84375">
                <a:srgbClr val="11A2DF"/>
              </a:gs>
              <a:gs pos="85938">
                <a:srgbClr val="11A2DF"/>
              </a:gs>
              <a:gs pos="85938">
                <a:srgbClr val="0FA1DF"/>
              </a:gs>
              <a:gs pos="87500">
                <a:srgbClr val="0FA1DF"/>
              </a:gs>
              <a:gs pos="87500">
                <a:srgbClr val="0DA0DF"/>
              </a:gs>
              <a:gs pos="89063">
                <a:srgbClr val="0DA0DF"/>
              </a:gs>
              <a:gs pos="89063">
                <a:srgbClr val="0B9FDF"/>
              </a:gs>
              <a:gs pos="90625">
                <a:srgbClr val="0B9FDF"/>
              </a:gs>
              <a:gs pos="90625">
                <a:srgbClr val="099FDE"/>
              </a:gs>
              <a:gs pos="92188">
                <a:srgbClr val="099FDE"/>
              </a:gs>
              <a:gs pos="92188">
                <a:srgbClr val="089EDE"/>
              </a:gs>
              <a:gs pos="93750">
                <a:srgbClr val="089EDE"/>
              </a:gs>
              <a:gs pos="93750">
                <a:srgbClr val="069DDE"/>
              </a:gs>
              <a:gs pos="95313">
                <a:srgbClr val="069DDE"/>
              </a:gs>
              <a:gs pos="95313">
                <a:srgbClr val="049CDE"/>
              </a:gs>
              <a:gs pos="96875">
                <a:srgbClr val="049CDE"/>
              </a:gs>
              <a:gs pos="96875">
                <a:srgbClr val="029CDD"/>
              </a:gs>
              <a:gs pos="98438">
                <a:srgbClr val="029CDD"/>
              </a:gs>
              <a:gs pos="98438">
                <a:srgbClr val="009BDD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ftr" idx="4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sldNum" idx="5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8F3A3B2-4424-475C-B92B-0EAB43374BF2}" type="slidenum">
              <a:rPr lang="ru-RU" sz="14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dt" idx="6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00000" y="540000"/>
            <a:ext cx="8999640" cy="13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1" strike="noStrike" spc="-1">
                <a:solidFill>
                  <a:srgbClr val="DD4100"/>
                </a:solidFill>
                <a:latin typeface="Times New Roman"/>
                <a:ea typeface="Times New Roman"/>
              </a:rPr>
              <a:t>«Технологии подготовки учащихся к выполнению заданий </a:t>
            </a:r>
            <a:br>
              <a:rPr sz="3300"/>
            </a:br>
            <a:r>
              <a:rPr lang="ru-RU" sz="3300" b="1" strike="noStrike" spc="-1">
                <a:solidFill>
                  <a:srgbClr val="DD4100"/>
                </a:solidFill>
                <a:latin typeface="Times New Roman"/>
                <a:ea typeface="Times New Roman"/>
              </a:rPr>
              <a:t>письменной части ГИА 2026»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320000" y="2554200"/>
            <a:ext cx="5759640" cy="1945440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Петрова Александра Константиновна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, 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учитель высшей квалификационной категории 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МАОУ «Лицей №9»,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эксперт региональной предметной комиссии 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по проверке заданий с развернутым ответом 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ЕГЭ по английскому языку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Решение коммуникативной задачи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180360" y="720360"/>
            <a:ext cx="9719640" cy="44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В данном критерии учитывается количество слов, полнота и точность ответов на вопросы, нормы вежливости и стилевое оформление. Для получения максимального балла допускается 1 неполный или неточный аспект. В ЕГЭ задание считается не выполненным, если 3 и более аспектов содержания отсутствуют, ИЛИ 6 аспектов раскрыты не полностью или неточно, ИЛИ ответ  не соответствует требуемому объёму.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i="1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Полный</a:t>
            </a:r>
            <a:r>
              <a:rPr lang="ru-RU" sz="1600" b="0" i="1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;Times New Roman PSMT"/>
              </a:rPr>
              <a:t>ответ на вопрос друга отвечает общей коммуникативной задаче и включает все элементы вопроса: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WHERE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Arial;Arial"/>
              </a:rPr>
              <a:t>and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 WHEN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;Times New Roman PSMT"/>
              </a:rPr>
              <a:t>,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WHAT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Arial;Arial"/>
              </a:rPr>
              <a:t>and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 WHY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;Times New Roman PSMT"/>
              </a:rPr>
              <a:t>. Если дан ответ только на одну часть вопроса, то такой ответ является неполным.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i="1" strike="noStrike" spc="-1" dirty="0">
                <a:solidFill>
                  <a:srgbClr val="000000"/>
                </a:solidFill>
                <a:latin typeface="Times New Roman"/>
                <a:ea typeface="Times New Roman;Times New Roman PSMT"/>
              </a:rPr>
              <a:t>Точный</a:t>
            </a:r>
            <a:r>
              <a:rPr lang="ru-RU" sz="1600" b="0" i="1" strike="noStrike" spc="-1" dirty="0">
                <a:solidFill>
                  <a:srgbClr val="000000"/>
                </a:solidFill>
                <a:latin typeface="Times New Roman"/>
                <a:ea typeface="Times New Roman;Times New Roman PSMT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;Times New Roman PSMT"/>
              </a:rPr>
              <a:t>ответ содержательно полностью соответствует заданному вопросу. Если ответ содержит фактическую ошибку, отход от темы или элементы топика, он является неточным (при отсутствии других погрешностей).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;Times New Roman PSMT"/>
              </a:rPr>
              <a:t>Если </a:t>
            </a:r>
            <a:r>
              <a:rPr lang="ru-RU" sz="1600" b="0" i="1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;Times New Roman PSMT"/>
              </a:rPr>
              <a:t>в силу языковых ошибок ответ на вопрос друга непонятен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;Times New Roman PSMT"/>
              </a:rPr>
              <a:t>, наблюдается сбой в коммуникации, данный аспект является нераскрытым.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Если задан только один вопрос верно, то весь аспект не принимается, если заданы два вопроса верно, то аспект принимается считается неполным.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488CFCD-2E41-446F-B013-1C6940F142B4}" type="slidenum">
              <a:rPr/>
              <a:t>10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F214DBAC-A832-4EA1-8645-DF06CC2F40D3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Решение коммуникативной задачи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360000" y="900000"/>
            <a:ext cx="9359640" cy="23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Вопрос друга по переписке: 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«Есть ли в России животные, находящиеся на грани исчезновения, и если – да,то какие?»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Ответ 1: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 Я не знаю, есть ли такие виды животных в России.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Ответ 2: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 В России нет таких видов животных.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Ответ 3: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 В России есть такие виды животных: кролик, лиса.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Ответ 4: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 В России есть такие виды животных: тигр, атлантический морж, кролик.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109620" y="3818266"/>
            <a:ext cx="9860400" cy="1326600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0" i="1" strike="noStrike" spc="-1" dirty="0">
                <a:solidFill>
                  <a:srgbClr val="000000"/>
                </a:solidFill>
                <a:latin typeface="Times New Roman"/>
                <a:ea typeface="Times New Roman;Times New Roman PS"/>
              </a:rPr>
              <a:t>Ответы 1-3 следует признать неудовлетворительными, данный аспект –нераскрытым, так как тема природы, диких и домашних животных, защиты окружающей среды является обязательной к изучению.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79B0532-189D-43C9-8BF1-6696751B9AFB}" type="slidenum">
              <a:rPr/>
              <a:t>11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254FFCE5-BA86-4BBC-8EB2-78F5E3EDE533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Фактические ошибки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Недостаточный уровень овладения тематическим содержанием речи вкупе с дефицитом межпредметных знаний часто ведет к фактическим ошибкам, которые делают ответ неточным.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Например, отвечая на вопрос друга по переписке, участник экзамена важным событием в истории XXI века называет Великую Отечественную войну или в числе писателей 20 века называет Пушкина и Лермонтова. Такие ответы считаются неточными.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0B13900-99FA-4602-B37C-0B82389B11C8}" type="slidenum">
              <a:rPr/>
              <a:t>12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95F57679-5C94-46F3-8015-8B7ACE40245E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Нормы вежливости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211592" y="981560"/>
            <a:ext cx="9656455" cy="44182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Обязательные элементы личного электронного письма: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обращение/приветствие,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благодарность за полученное письмо или/и выражение положительных  эмоций от его получения,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надежда на последующие контакты,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завершающая фраза,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подпись автора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Принимаются только в случае использования общепринятых, стандартных вариантов, которые соответствуют нормам вежливости английского языка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9FF25A7-F7DF-412E-AF9C-CCE353E600B2}" type="slidenum">
              <a:rPr/>
              <a:t>13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C9E0314E-8041-4A7D-A72F-9DAD2EC406DF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Стилевое оформление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360000" y="900000"/>
            <a:ext cx="9359640" cy="431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Стилевое оформление должно быть выбрано в соответствии с неофициальным стилем. Обращение/приветствие, завершающая фраза, подпись автора, благодарность за полученное письмо или/и выражение положительных эмоций от его получения, выражение надежды на последующие контакты – это речевые образцы, речевые клише, которые необходимы в данном контексте. Нарушения – это ошибки по критерию «Решение коммуникативной задачи».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Стиль электронного письма личного характера–неофициальный: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•более близок к разговорной речи, чем стиль традиционного письма;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•допускается использование разговорных грамматических форм и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не считается ошибкой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, например: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Arial;Arial"/>
              </a:rPr>
              <a:t>gonna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–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Arial;Arial"/>
              </a:rPr>
              <a:t>going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Arial;Arial"/>
              </a:rPr>
              <a:t>to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Arial;Arial"/>
              </a:rPr>
              <a:t>wanna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 –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Arial;Arial"/>
              </a:rPr>
              <a:t>want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Arial;Arial"/>
              </a:rPr>
              <a:t>to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•краткие (стяжённые) глагольные формы и разговорная лексика допустимы;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•не рекомендуется использование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Arial;Arial"/>
              </a:rPr>
              <a:t>сниженно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-разговорного стиля (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Arial;Arial"/>
              </a:rPr>
              <a:t>highly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Arial;Arial"/>
              </a:rPr>
              <a:t>colloquial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) или сленга (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Arial;Arial"/>
              </a:rPr>
              <a:t>slang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).                    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ОДНАКО! учитывая базовый уровень сложности задания,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балл за использование официальной лексики/сленга в ответе на это задание не снижается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0EFA4CD-628A-4E36-89DD-31326DBF84AF}" type="slidenum">
              <a:rPr/>
              <a:t>14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EAB4972F-6B34-4C86-871C-912188A926C2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Стилевое оформление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1066" y="865892"/>
            <a:ext cx="21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Dear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Ben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,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Hello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Ben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, / Hello,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Ben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,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Hi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Ben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, / Hi,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Ben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,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Ben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,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Hi,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Hi!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Hello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again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!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Hi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there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!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502613" y="3926160"/>
            <a:ext cx="3367080" cy="1113480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Best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wishes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, / With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best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wishes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All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best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Love, / With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love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Yours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904120" y="922320"/>
            <a:ext cx="6995520" cy="2137320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Thanks for your recent email.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Thanks for your message.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Thanks for writing to me.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I was very glad to hear from you (again).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I’m always glad to get messages from you.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Great to hear from you.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Thanks for your message. I was very glad to hear from you again.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Thanks for writing to me. I’m always glad to get messages from you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4341240" y="3158280"/>
            <a:ext cx="5558400" cy="1881360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Email me when you’ve got time.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Write back soon.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Hope to hear from you soon.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Please, write to me soon.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Drop me a line.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I’m looking forward to your email/to hearing from you.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Looking forward to your email/to hearing from you.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BC912C0-E59F-4F90-91F4-C74226F3A3CC}" type="slidenum">
              <a:rPr/>
              <a:t>15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14ECF502-F90B-49A1-800F-C009E2879F91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Организация текста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180000" y="90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>
              <a:lnSpc>
                <a:spcPct val="15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NewRoman"/>
              </a:rPr>
              <a:t>Критерий «Организация текста» оценивается в максимальные 2 балла. При этом учитываются следующие аспекты: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NewRoman"/>
              </a:rPr>
              <a:t> логичность, деление на абзацы, средства логической связи, обращение на отдельной строке, завершающая фраза на отдельной строке, подпись на отдельной строке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NewRoman"/>
              </a:rPr>
              <a:t>. Для максимального балла за этот критерий высказывание должно быть логичным; средства логической связи использованы правильно; текст верно разделён на абзацы; структурное оформление текста должно соответствовать  нормам этикета, принятым в стране изучаемого языка (допускается 1 логическая ошибка ИЛИ 1 нарушение деления на абзацы ИЛИ 1 нарушение в средствах логической связи ИЛИ 1 нарушение принятых норм оформления личного письма). Если же в письме имеются 4 и более ошибок в организации текста, то за критерий «организация» будет выставлено 0 баллов. В этом критерии учащиеся допускают существенно меньше ошибок, чем в предыдущем, но тем не менее в нем тоже есть важные моменты, которые мешают получить желаемый результат.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92BB4E8-9510-496F-BADA-F3E484DB910C}" type="slidenum">
              <a:rPr/>
              <a:t>16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4917B8C9-06E7-49DD-8058-9C6309F12905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Организация текста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180000" y="90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1800" b="0" u="sng" strike="noStrike" spc="-1">
                <a:solidFill>
                  <a:srgbClr val="000000"/>
                </a:solidFill>
                <a:uFillTx/>
                <a:latin typeface="Times New Roman"/>
                <a:ea typeface="TimesNewRoman"/>
              </a:rPr>
              <a:t>Общее правило: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NewRoman"/>
              </a:rPr>
              <a:t> абзац не может состоять из одного простого предложения.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NewRoman"/>
              </a:rPr>
              <a:t>НО в электронном личном письме 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Times New Roman"/>
                <a:ea typeface="TimesNewRoman"/>
              </a:rPr>
              <a:t>НЕ является ошибкой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NewRoman"/>
              </a:rPr>
              <a:t>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680"/>
              </a:spcAft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NewRoman"/>
              </a:rPr>
              <a:t>•абзац с выражением благодарности/положительных эмоций от получения письма, состоящий из одного предложения,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680"/>
              </a:spcAft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NewRoman"/>
              </a:rPr>
              <a:t>•абзац с выражением надежды на последующие контакты, состоящий из одного предложения.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680"/>
              </a:spcAft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NewRoman"/>
              </a:rPr>
              <a:t>Ошибка – включение выражения надежды на последующие контакты в абзац с ответами на вопросы друга.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680"/>
              </a:spcAft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NewRoman"/>
              </a:rPr>
              <a:t>Выражение надежды на последующие контакты может объединяться в один абзац с указанием причины, почему автор заканчивает писать письмо («Извини, меня зовет мама. С нетерпением жду ответа.»)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699E42F-C4BF-47C2-A443-4AECDA696DF0}" type="slidenum">
              <a:rPr/>
              <a:t>17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661F11FE-17D0-4068-B021-A6D96E919BBF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Организация текста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2000" b="0" u="sng" strike="noStrike" spc="-1">
                <a:solidFill>
                  <a:srgbClr val="000000"/>
                </a:solidFill>
                <a:uFillTx/>
                <a:latin typeface="Times New Roman"/>
              </a:rPr>
              <a:t>Графически абзацы в письме могут быть выделены следующим способом: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с помощью красной строки (отступа от края страницы на несколько знаков в начале абзаца);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пропуска строки или большого промежутка между последней строкой предшествующего абзаца и первой строкой последующего абзаца;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NewRoman"/>
              </a:rPr>
              <a:t>с помощью красной строки и большого промежутка между последней строкой предшествующего абзаца и первой строкой последующего абзаца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10D4F59-8F8A-469C-9060-F3B34877734E}" type="slidenum">
              <a:rPr/>
              <a:t>18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4A8B8A8F-BE10-4517-B650-4438BA85A9BA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Логические ошибки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0" y="720000"/>
            <a:ext cx="9899640" cy="44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Если учащийся 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пишет</a:t>
            </a:r>
            <a:r>
              <a:rPr lang="ru-RU" sz="1600" b="0" i="1" strike="noStrike" spc="-1" dirty="0" err="1">
                <a:solidFill>
                  <a:srgbClr val="006FC0"/>
                </a:solidFill>
                <a:latin typeface="Times New Roman"/>
              </a:rPr>
              <a:t>“Oh,what</a:t>
            </a:r>
            <a:r>
              <a:rPr lang="ru-RU" sz="1600" b="0" i="1" strike="noStrike" spc="-1" dirty="0">
                <a:solidFill>
                  <a:srgbClr val="006FC0"/>
                </a:solidFill>
                <a:latin typeface="Times New Roman"/>
              </a:rPr>
              <a:t> </a:t>
            </a:r>
            <a:r>
              <a:rPr lang="ru-RU" sz="1600" b="0" i="1" strike="noStrike" spc="-1" dirty="0" err="1">
                <a:solidFill>
                  <a:srgbClr val="006FC0"/>
                </a:solidFill>
                <a:latin typeface="Times New Roman"/>
              </a:rPr>
              <a:t>great</a:t>
            </a:r>
            <a:r>
              <a:rPr lang="ru-RU" sz="1600" b="0" i="1" strike="noStrike" spc="-1" dirty="0">
                <a:solidFill>
                  <a:srgbClr val="006FC0"/>
                </a:solidFill>
                <a:latin typeface="Times New Roman"/>
              </a:rPr>
              <a:t> </a:t>
            </a:r>
            <a:r>
              <a:rPr lang="ru-RU" sz="1600" b="0" i="1" strike="noStrike" spc="-1" dirty="0" err="1">
                <a:solidFill>
                  <a:srgbClr val="006FC0"/>
                </a:solidFill>
                <a:latin typeface="Times New Roman"/>
              </a:rPr>
              <a:t>news</a:t>
            </a:r>
            <a:r>
              <a:rPr lang="ru-RU" sz="1600" b="0" i="1" strike="noStrike" spc="-1" dirty="0">
                <a:solidFill>
                  <a:srgbClr val="006FC0"/>
                </a:solidFill>
                <a:latin typeface="Times New Roman"/>
              </a:rPr>
              <a:t>!”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или</a:t>
            </a:r>
            <a:r>
              <a:rPr lang="ru-RU" sz="1600" b="0" i="1" strike="noStrike" spc="-1" dirty="0" err="1">
                <a:solidFill>
                  <a:srgbClr val="006FC0"/>
                </a:solidFill>
                <a:latin typeface="Times New Roman"/>
              </a:rPr>
              <a:t>“My</a:t>
            </a:r>
            <a:r>
              <a:rPr lang="ru-RU" sz="1600" b="0" i="1" strike="noStrike" spc="-1" dirty="0">
                <a:solidFill>
                  <a:srgbClr val="006FC0"/>
                </a:solidFill>
                <a:latin typeface="Times New Roman"/>
              </a:rPr>
              <a:t> </a:t>
            </a:r>
            <a:r>
              <a:rPr lang="ru-RU" sz="1600" b="0" i="1" strike="noStrike" spc="-1" dirty="0" err="1">
                <a:solidFill>
                  <a:srgbClr val="006FC0"/>
                </a:solidFill>
                <a:latin typeface="Times New Roman"/>
              </a:rPr>
              <a:t>congratulations</a:t>
            </a:r>
            <a:r>
              <a:rPr lang="ru-RU" sz="1600" b="0" i="1" strike="noStrike" spc="-1" dirty="0">
                <a:solidFill>
                  <a:srgbClr val="006FC0"/>
                </a:solidFill>
                <a:latin typeface="Times New Roman"/>
              </a:rPr>
              <a:t>!”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,однако дальше не поясняет, с чем поздравляет или что за новости, а сразу приступает к вопросам, то это нарушение логичности.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Если учащийся после выражения благодарности/радости сразу  переходит к ответам на вопросы, это значит, что отсутствует логический «мостик» и это то же нарушение.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Если учащийся после ответов сразу переходит к вопросам другу, это значит, отсутствует логический «мостик» и это то же нарушение.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Ещё одна типичная логическая ошибка – в ответе на первый вопрос автор сообщает, что не любит гулять на свежем воздухе, а в ответе на третий вопрос утверждает, что любимым занятием в свободное время являются прогулки с друзьями в парке.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Другой логической ошибкой является использование в ответном письме сразу двух речевых формул выражения надежды на последующие контакты или двух завершающих фраз. Например, «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Email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me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soon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Keep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in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touch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».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Логические ошибки в реферируемых словах. Как правило, это неправильно используемые местоимения, например: “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Teenagers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can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go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to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park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it’s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healthy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for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us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”.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989"/>
              </a:spcAft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E01030C-830F-438A-97C0-348336EF40C2}" type="slidenum">
              <a:rPr/>
              <a:t>19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6C05CF1E-CD75-4D6C-9FE1-358DBA598EC2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1" strike="noStrike" spc="-1">
                <a:solidFill>
                  <a:srgbClr val="000000"/>
                </a:solidFill>
                <a:latin typeface="Arial"/>
              </a:rPr>
              <a:t>Личное письмо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0" y="720000"/>
            <a:ext cx="9840285" cy="45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600" b="0" u="sng" strike="noStrike" spc="-1" dirty="0">
                <a:solidFill>
                  <a:srgbClr val="000000"/>
                </a:solidFill>
                <a:uFillTx/>
                <a:latin typeface="Times New Roman"/>
              </a:rPr>
              <a:t>Задание 35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-электронное личное письмо (ОГЭ) </a:t>
            </a:r>
            <a:r>
              <a:rPr lang="ru-RU" sz="1600" b="0" i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max</a:t>
            </a:r>
            <a:r>
              <a:rPr lang="ru-RU" sz="16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10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600" b="0" u="sng" strike="noStrike" spc="-1" dirty="0">
                <a:solidFill>
                  <a:srgbClr val="000000"/>
                </a:solidFill>
                <a:uFillTx/>
                <a:latin typeface="Times New Roman"/>
              </a:rPr>
              <a:t>Задание 37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-электронное личное письмо (ЕГЭ) </a:t>
            </a:r>
            <a:r>
              <a:rPr lang="ru-RU" sz="1600" b="0" i="1" u="sng" strike="noStrike" spc="-1" dirty="0" err="1">
                <a:solidFill>
                  <a:srgbClr val="000000"/>
                </a:solidFill>
                <a:uFillTx/>
                <a:latin typeface="Times New Roman"/>
              </a:rPr>
              <a:t>max</a:t>
            </a:r>
            <a:r>
              <a:rPr lang="ru-RU" sz="1600" b="0" i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 6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ctr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Умение создавать электронное письмо личного характера в ответ на письмо-стимул зарубежного друга по переписке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в соответствии с нормами речевого этикета, принятыми в стране/странах изучаемого языка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Продуктивное задание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, позволяющее проверить базовые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предметные навыки и умения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: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•описывать явления, события, излагать факты, выражая свои суждения и чувства; расспрашивать о новостях и излагать их;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•логично организовать текст своего письма, правильно оформить его;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•использовать языковые средства и правила речевого поведения в соответствии с нормами, принятыми в стране изучаемого языка.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А также проверить следующие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Arial;Arial"/>
              </a:rPr>
              <a:t>метапредметные умения (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познавательные универсальные учебные действия, регулятивные универсальные учебные действия, коммуникативные универсальные учебные действия).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D8F9B0D-6D3D-4F0F-A2E0-91373F48AB37}" type="slidenum">
              <a:rPr/>
              <a:t>2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14EC8304-FCCA-4575-875F-EB165E150202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Организация текста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0" y="798480"/>
            <a:ext cx="9899640" cy="4061160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В процессе обучения надо обращать больше внимания на обеспечение логичности и связности текста письма, причём в качестве средств обеспечения связности текста выступают не только союзы и вводные слова, но и особые речевые клише. Для того чтобы текст был логичным и связным, можно использовать следующие фразы: 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«You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asked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me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about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…» / «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You’ve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asked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me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about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»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(оба варианты приемлемы), 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«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Well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, I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can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say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that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…» или «As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you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are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interested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in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…», «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I’d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like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tell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you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that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…»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и т.п.</a:t>
            </a:r>
          </a:p>
          <a:p>
            <a:pPr algn="just"/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Следует помнить, что универсальных средств связи для любых случаев не существует, используемые средства логической связи должны соответствовать контексту. Так, вводное 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“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Well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,…”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само по себе, без дополнительной связующей фразы не выполняет роль перехода от благодарности к ответам на вопросы друга по переписке.</a:t>
            </a:r>
          </a:p>
          <a:p>
            <a:pPr algn="just"/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Вводное 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“By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way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,…”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даже с дополнительной связующей фразой неприемлемо в качестве перехода от благодарности к ответам на вопросы друга по переписке. Ответы на вопросы друга являются основным содержанием письма и вводные «кстати, между прочим» совершенно неуместны. 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E102511-D51B-4979-9A30-574B71053792}" type="slidenum">
              <a:rPr/>
              <a:t>20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3199A33D-6E54-4B90-90E0-948B70F42462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Организация текста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180000" y="1080000"/>
            <a:ext cx="971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Если в ответном письме указываются адрес и/или дата, то это считается одной ошибкой в организации текста независимо от того, используется один из этих элементов или оба.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Не следует путать лексико-грамматические ошибки и ошибки в использовании средств связи, например, </a:t>
            </a:r>
            <a:r>
              <a:rPr lang="ru-RU" sz="2000" b="0" i="1" strike="noStrike" spc="-1">
                <a:solidFill>
                  <a:srgbClr val="FF0000"/>
                </a:solidFill>
                <a:latin typeface="Times New Roman"/>
                <a:ea typeface="Arial;Arial"/>
              </a:rPr>
              <a:t>In the one hand/ From the one side /On the one side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Arial;Arial"/>
              </a:rPr>
              <a:t>вместо </a:t>
            </a:r>
            <a:r>
              <a:rPr lang="ru-RU" sz="2000" b="0" i="1" strike="noStrike" spc="-1">
                <a:solidFill>
                  <a:srgbClr val="006FC0"/>
                </a:solidFill>
                <a:latin typeface="Times New Roman"/>
                <a:ea typeface="Arial;Arial"/>
              </a:rPr>
              <a:t>On the one hand.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Arial;Arial"/>
              </a:rPr>
              <a:t> Это ошибки, которые показывают, что участник экзамена не владеет средствами логической связи, т.е. эти ошибки относятся к организации текста и оцениваются по соответствующему критерию.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1F3652C-B5A5-4E8D-90DA-34A901FFAF03}" type="slidenum">
              <a:rPr/>
              <a:t>21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08643E6A-00B7-40D7-9C6A-432028659C85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Языковое оформление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159391" y="658080"/>
            <a:ext cx="9560249" cy="14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600"/>
              </a:spcBef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Данный критерий оценивает выполнение задания с точки зрения грамотности речи, учитывая лексические, грамматические единицы.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00"/>
              </a:spcBef>
              <a:buNone/>
              <a:tabLst>
                <a:tab pos="0" algn="l"/>
              </a:tabLst>
            </a:pP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Типичные лексико-грамматические ошибки: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Рисунок 142"/>
          <p:cNvPicPr/>
          <p:nvPr/>
        </p:nvPicPr>
        <p:blipFill>
          <a:blip r:embed="rId2"/>
          <a:stretch/>
        </p:blipFill>
        <p:spPr>
          <a:xfrm>
            <a:off x="1978266" y="1854235"/>
            <a:ext cx="6251040" cy="3015720"/>
          </a:xfrm>
          <a:prstGeom prst="rect">
            <a:avLst/>
          </a:prstGeom>
          <a:ln w="180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4C77EC3-3A2D-4EC7-A6AE-C47BA627ADA2}" type="slidenum">
              <a:rPr/>
              <a:t>22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36B13237-8457-4419-B259-6CD9D4C7EA04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Языковое оформление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Нужно помнить, что однотипные ошибки считаются 1 раз. Пунктуационной ошибкой считается оформление конца предложения, запятая между однородными членами предложения, оформление обращения, оформление завершающей фразы, оформление подписи. Their / there; then/ than – лексическая ошибка; its / it’s – грамматическая ошибка. Если ученик один раз написал слово правильно, а другой  раз неправильно, то ошибка будет засчитана.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3200"/>
                </a:solidFill>
                <a:latin typeface="Times New Roman"/>
                <a:ea typeface="Times New Roman"/>
              </a:rPr>
              <a:t>Оценка </a:t>
            </a:r>
            <a:r>
              <a:rPr lang="ru-RU" sz="1800" b="1" strike="noStrike" spc="-1">
                <a:solidFill>
                  <a:srgbClr val="003200"/>
                </a:solidFill>
                <a:latin typeface="Times New Roman"/>
                <a:ea typeface="Arial;Arial"/>
              </a:rPr>
              <a:t>не снижается</a:t>
            </a:r>
            <a:r>
              <a:rPr lang="ru-RU" sz="1800" b="0" strike="noStrike" spc="-1">
                <a:solidFill>
                  <a:srgbClr val="003200"/>
                </a:solidFill>
                <a:latin typeface="Times New Roman"/>
                <a:ea typeface="Times New Roman"/>
              </a:rPr>
              <a:t>, если участник экзамена </a:t>
            </a:r>
            <a:r>
              <a:rPr lang="ru-RU" sz="1800" b="0" i="1" strike="noStrike" spc="-1">
                <a:solidFill>
                  <a:srgbClr val="003200"/>
                </a:solidFill>
                <a:latin typeface="Times New Roman"/>
                <a:ea typeface="Arial;Arial"/>
              </a:rPr>
              <a:t>последовательно использует американский вариант орфографии</a:t>
            </a:r>
            <a:r>
              <a:rPr lang="ru-RU" sz="1800" b="0" strike="noStrike" spc="-1">
                <a:solidFill>
                  <a:srgbClr val="003200"/>
                </a:solidFill>
                <a:latin typeface="Times New Roman"/>
                <a:ea typeface="Times New Roman"/>
              </a:rPr>
              <a:t>. </a:t>
            </a:r>
            <a:r>
              <a:rPr lang="ru-RU" sz="1800" b="0" strike="noStrike" spc="-1">
                <a:solidFill>
                  <a:srgbClr val="003200"/>
                </a:solidFill>
                <a:latin typeface="Times New Roman"/>
                <a:ea typeface="Arial;Arial"/>
              </a:rPr>
              <a:t>Однако</a:t>
            </a:r>
            <a:r>
              <a:rPr lang="ru-RU" sz="1800" b="1" strike="noStrike" spc="-1">
                <a:solidFill>
                  <a:srgbClr val="003200"/>
                </a:solidFill>
                <a:latin typeface="Times New Roman"/>
                <a:ea typeface="Arial;Arial"/>
              </a:rPr>
              <a:t> </a:t>
            </a:r>
            <a:r>
              <a:rPr lang="ru-RU" sz="1800" b="0" strike="noStrike" spc="-1">
                <a:solidFill>
                  <a:srgbClr val="003200"/>
                </a:solidFill>
                <a:latin typeface="Times New Roman"/>
                <a:ea typeface="Times New Roman"/>
              </a:rPr>
              <a:t>если экзаменуемый использует британский вариант и вдруг в отдельном слове дает американское написание, это </a:t>
            </a:r>
            <a:r>
              <a:rPr lang="ru-RU" sz="1800" b="1" strike="noStrike" spc="-1">
                <a:solidFill>
                  <a:srgbClr val="003200"/>
                </a:solidFill>
                <a:latin typeface="Times New Roman"/>
                <a:ea typeface="Arial;Arial"/>
              </a:rPr>
              <a:t>считается ошибкой.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3200"/>
                </a:solidFill>
                <a:latin typeface="Times New Roman"/>
                <a:ea typeface="Times New Roman"/>
              </a:rPr>
              <a:t>Американизмы в лексике и грамматике ошибками не считаются.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3200"/>
                </a:solidFill>
                <a:latin typeface="Times New Roman"/>
                <a:ea typeface="Times New Roman"/>
              </a:rPr>
              <a:t>Однако ошибкой будет считаться, если в задании использовано слово holidays, а в ответе используется vacation, или в ответе участник экзамена использует то holidays, то vacation.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0FC3721-5349-4380-BC15-D45ED761E603}" type="slidenum">
              <a:rPr/>
              <a:t>23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6B52000D-246F-46D8-B350-BC65986A0559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Языковое оформление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360000" y="954165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3200"/>
                </a:solidFill>
                <a:latin typeface="Times New Roman"/>
                <a:ea typeface="Times New Roman"/>
              </a:rPr>
              <a:t>К </a:t>
            </a:r>
            <a:r>
              <a:rPr lang="ru-RU" sz="2000" b="1" strike="noStrike" spc="-1" dirty="0">
                <a:solidFill>
                  <a:srgbClr val="003200"/>
                </a:solidFill>
                <a:latin typeface="Times New Roman"/>
                <a:ea typeface="Arial;Arial"/>
              </a:rPr>
              <a:t>орфографическим ошибкам </a:t>
            </a:r>
            <a:r>
              <a:rPr lang="ru-RU" sz="2000" b="0" strike="noStrike" spc="-1" dirty="0">
                <a:solidFill>
                  <a:srgbClr val="003200"/>
                </a:solidFill>
                <a:latin typeface="Times New Roman"/>
                <a:ea typeface="Times New Roman"/>
              </a:rPr>
              <a:t>относятся все ошибки в написании слова, если они не меняют значение слова.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3200"/>
                </a:solidFill>
                <a:latin typeface="Times New Roman"/>
                <a:ea typeface="Times New Roman"/>
              </a:rPr>
              <a:t>Если ошибка в написании слова меняет его значение, то такая ошибка переходит в разряд лексических (</a:t>
            </a:r>
            <a:r>
              <a:rPr lang="ru-RU" sz="2000" b="0" i="1" strike="noStrike" spc="-1" dirty="0" err="1">
                <a:solidFill>
                  <a:srgbClr val="003200"/>
                </a:solidFill>
                <a:latin typeface="Times New Roman"/>
                <a:ea typeface="Times New Roman"/>
              </a:rPr>
              <a:t>think</a:t>
            </a:r>
            <a:r>
              <a:rPr lang="ru-RU" sz="2000" b="0" i="1" strike="noStrike" spc="-1" dirty="0">
                <a:solidFill>
                  <a:srgbClr val="003200"/>
                </a:solidFill>
                <a:latin typeface="Times New Roman"/>
                <a:ea typeface="Times New Roman"/>
              </a:rPr>
              <a:t>–</a:t>
            </a:r>
            <a:r>
              <a:rPr lang="ru-RU" sz="2000" b="0" i="1" strike="noStrike" spc="-1" dirty="0" err="1">
                <a:solidFill>
                  <a:srgbClr val="003200"/>
                </a:solidFill>
                <a:latin typeface="Times New Roman"/>
                <a:ea typeface="Times New Roman"/>
              </a:rPr>
              <a:t>thing</a:t>
            </a:r>
            <a:r>
              <a:rPr lang="ru-RU" sz="2000" b="0" strike="noStrike" spc="-1" dirty="0" err="1">
                <a:solidFill>
                  <a:srgbClr val="003200"/>
                </a:solidFill>
                <a:latin typeface="Times New Roman"/>
                <a:ea typeface="Times New Roman"/>
              </a:rPr>
              <a:t>,</a:t>
            </a:r>
            <a:r>
              <a:rPr lang="ru-RU" sz="2000" b="0" i="1" strike="noStrike" spc="-1" dirty="0" err="1">
                <a:solidFill>
                  <a:srgbClr val="003200"/>
                </a:solidFill>
                <a:latin typeface="Times New Roman"/>
                <a:ea typeface="Times New Roman"/>
              </a:rPr>
              <a:t>lose</a:t>
            </a:r>
            <a:r>
              <a:rPr lang="ru-RU" sz="2000" b="0" i="1" strike="noStrike" spc="-1" dirty="0">
                <a:solidFill>
                  <a:srgbClr val="003200"/>
                </a:solidFill>
                <a:latin typeface="Times New Roman"/>
                <a:ea typeface="Times New Roman"/>
              </a:rPr>
              <a:t>–</a:t>
            </a:r>
            <a:r>
              <a:rPr lang="ru-RU" sz="2000" b="0" i="1" strike="noStrike" spc="-1" dirty="0" err="1">
                <a:solidFill>
                  <a:srgbClr val="003200"/>
                </a:solidFill>
                <a:latin typeface="Times New Roman"/>
                <a:ea typeface="Times New Roman"/>
              </a:rPr>
              <a:t>loose</a:t>
            </a:r>
            <a:r>
              <a:rPr lang="ru-RU" sz="2000" b="0" strike="noStrike" spc="-1" dirty="0">
                <a:solidFill>
                  <a:srgbClr val="003200"/>
                </a:solidFill>
                <a:latin typeface="Times New Roman"/>
                <a:ea typeface="Times New Roman"/>
              </a:rPr>
              <a:t>).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3200"/>
                </a:solidFill>
                <a:latin typeface="Times New Roman"/>
                <a:ea typeface="Times New Roman"/>
              </a:rPr>
              <a:t>Если слово написано правильно, а затем зачёркнуто и дан неправильный вариант либо наоборот, принимается последний, не зачёркнутый вариант.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3200"/>
                </a:solidFill>
                <a:latin typeface="Times New Roman"/>
                <a:ea typeface="Times New Roman"/>
              </a:rPr>
              <a:t>Если слово, повторяющееся в работе несколько раз, один раз написано правильно, а второй раз (третий и т.д.)– неправильно, это считается ошибкой.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3200"/>
                </a:solidFill>
                <a:latin typeface="Times New Roman"/>
                <a:ea typeface="Times New Roman"/>
              </a:rPr>
              <a:t>Если какая-то буква написана </a:t>
            </a:r>
            <a:r>
              <a:rPr lang="ru-RU" sz="2000" b="0" strike="noStrike" spc="-1" dirty="0" err="1">
                <a:solidFill>
                  <a:srgbClr val="003200"/>
                </a:solidFill>
                <a:latin typeface="Times New Roman"/>
                <a:ea typeface="Times New Roman"/>
              </a:rPr>
              <a:t>неразборчиво,то</a:t>
            </a:r>
            <a:r>
              <a:rPr lang="ru-RU" sz="2000" b="0" strike="noStrike" spc="-1" dirty="0">
                <a:solidFill>
                  <a:srgbClr val="003200"/>
                </a:solidFill>
                <a:latin typeface="Times New Roman"/>
                <a:ea typeface="Times New Roman"/>
              </a:rPr>
              <a:t> это - орфографическая ошибка. Если более одной буквы написано неразборчиво, то это — лексическая ошибка.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3200"/>
                </a:solidFill>
                <a:latin typeface="Times New Roman"/>
                <a:ea typeface="Times New Roman"/>
              </a:rPr>
              <a:t>Если в начале предложения не стоит заглавная буква либо если в середине предложения появляется большая буква, например </a:t>
            </a:r>
            <a:r>
              <a:rPr lang="ru-RU" sz="2000" b="0" i="1" strike="noStrike" spc="-1" dirty="0">
                <a:solidFill>
                  <a:srgbClr val="003200"/>
                </a:solidFill>
                <a:latin typeface="Times New Roman"/>
                <a:ea typeface="Times New Roman"/>
              </a:rPr>
              <a:t>I </a:t>
            </a:r>
            <a:r>
              <a:rPr lang="ru-RU" sz="2000" b="0" i="1" strike="noStrike" spc="-1" dirty="0" err="1">
                <a:solidFill>
                  <a:srgbClr val="003200"/>
                </a:solidFill>
                <a:latin typeface="Times New Roman"/>
                <a:ea typeface="Times New Roman"/>
              </a:rPr>
              <a:t>like</a:t>
            </a:r>
            <a:r>
              <a:rPr lang="ru-RU" sz="2000" b="0" i="1" strike="noStrike" spc="-1" dirty="0">
                <a:solidFill>
                  <a:srgbClr val="003200"/>
                </a:solidFill>
                <a:latin typeface="Times New Roman"/>
                <a:ea typeface="Times New Roman"/>
              </a:rPr>
              <a:t> </a:t>
            </a:r>
            <a:r>
              <a:rPr lang="ru-RU" sz="2000" b="0" i="1" strike="noStrike" spc="-1" dirty="0" err="1">
                <a:solidFill>
                  <a:srgbClr val="003200"/>
                </a:solidFill>
                <a:latin typeface="Times New Roman"/>
                <a:ea typeface="Times New Roman"/>
              </a:rPr>
              <a:t>fast</a:t>
            </a:r>
            <a:r>
              <a:rPr lang="ru-RU" sz="2000" b="0" i="1" strike="noStrike" spc="-1" dirty="0">
                <a:solidFill>
                  <a:srgbClr val="003200"/>
                </a:solidFill>
                <a:latin typeface="Times New Roman"/>
                <a:ea typeface="Times New Roman"/>
              </a:rPr>
              <a:t> </a:t>
            </a:r>
            <a:r>
              <a:rPr lang="ru-RU" sz="2000" b="0" i="1" strike="noStrike" spc="-1" dirty="0" err="1">
                <a:solidFill>
                  <a:srgbClr val="003200"/>
                </a:solidFill>
                <a:latin typeface="Times New Roman"/>
                <a:ea typeface="Times New Roman"/>
              </a:rPr>
              <a:t>food</a:t>
            </a:r>
            <a:r>
              <a:rPr lang="ru-RU" sz="2000" b="0" i="1" strike="noStrike" spc="-1" dirty="0">
                <a:solidFill>
                  <a:srgbClr val="003200"/>
                </a:solidFill>
                <a:latin typeface="Times New Roman"/>
                <a:ea typeface="Times New Roman"/>
              </a:rPr>
              <a:t> </a:t>
            </a:r>
            <a:r>
              <a:rPr lang="ru-RU" sz="2000" b="0" i="1" strike="noStrike" spc="-1" dirty="0" err="1">
                <a:solidFill>
                  <a:srgbClr val="003200"/>
                </a:solidFill>
                <a:latin typeface="Times New Roman"/>
                <a:ea typeface="Times New Roman"/>
              </a:rPr>
              <a:t>Because</a:t>
            </a:r>
            <a:r>
              <a:rPr lang="ru-RU" sz="2000" b="0" strike="noStrike" spc="-1" dirty="0">
                <a:solidFill>
                  <a:srgbClr val="003200"/>
                </a:solidFill>
                <a:latin typeface="Times New Roman"/>
                <a:ea typeface="Times New Roman"/>
              </a:rPr>
              <a:t>.., это считается орфографической ошибкой.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2914918-7011-44DE-8C38-7A70F9B5C251}" type="slidenum">
              <a:rPr/>
              <a:t>24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6E565E9D-62E5-49F4-BF15-7D3B0CA2A9C8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Языковое оформление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3200"/>
                </a:solidFill>
                <a:latin typeface="Times New Roman"/>
                <a:ea typeface="Times New Roman"/>
              </a:rPr>
              <a:t>В плане </a:t>
            </a:r>
            <a:r>
              <a:rPr lang="ru-RU" sz="2000" b="1" strike="noStrike" spc="-1">
                <a:solidFill>
                  <a:srgbClr val="003200"/>
                </a:solidFill>
                <a:latin typeface="Times New Roman"/>
                <a:ea typeface="Times New Roman"/>
              </a:rPr>
              <a:t>пунктуационных  ошибок </a:t>
            </a:r>
            <a:r>
              <a:rPr lang="ru-RU" sz="2000" b="0" strike="noStrike" spc="-1">
                <a:solidFill>
                  <a:srgbClr val="003200"/>
                </a:solidFill>
                <a:latin typeface="Times New Roman"/>
                <a:ea typeface="Times New Roman"/>
              </a:rPr>
              <a:t>учитывается: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Aft>
                <a:spcPts val="109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3200"/>
                </a:solidFill>
                <a:latin typeface="Times New Roman"/>
                <a:ea typeface="Times New Roman"/>
              </a:rPr>
              <a:t>правильное оформление конца предложений (точка, восклицательный и вопросительный знаки).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Aft>
                <a:spcPts val="109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3200"/>
                </a:solidFill>
                <a:latin typeface="Times New Roman"/>
                <a:ea typeface="Times New Roman"/>
              </a:rPr>
              <a:t>пунктуация,которая необходима в формате личного письма для соблюдения норм иноязычного общения, например, для английского языка –отсутствие восклицательного знака в обращении, наличие запятой после завершающей фразы или отсутствие точки после подписи.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E002D9B-36AD-4E86-B536-CDFFC9441283}" type="slidenum">
              <a:rPr/>
              <a:t>25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685D71C3-BA36-4C9F-B943-31698ABC73AE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Языковое оформление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3200"/>
                </a:solidFill>
                <a:latin typeface="Times New Roman"/>
                <a:ea typeface="Times New Roman"/>
              </a:rPr>
              <a:t>Пунктуация в школьной программе представлена в крайне ограниченном объёме. В кодификаторе в разделе «Графика, орфография, пунктуация»: точка, вопросительный и восклицательный знаки в конце предложения, запятая при перечислении и обращении, при вводных словах, обозначающих порядок мыслей и их связь (например, в английском языке: firstly / first of all, secondly, finally; on the one hand, on the other hand), а также пунктуационно правильное, в соответствии с нормами речевого этикета, принятыми в стране (странах) изучаемого языка, оформление электронного сообщения личного характера.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EE865B0-D3AB-492E-A6C3-568870F2325D}" type="slidenum">
              <a:rPr/>
              <a:t>26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F6EC2823-1289-454B-ADA4-27775027F99A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60000" y="93600"/>
            <a:ext cx="9359640" cy="67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Задание 38 письменное высказывание с элементами рассуждения на основе таблицы/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диаграммы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180000" y="720000"/>
            <a:ext cx="9719640" cy="37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115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2000" b="0" i="1" strike="noStrike" spc="-1" dirty="0">
                <a:solidFill>
                  <a:srgbClr val="000000"/>
                </a:solidFill>
                <a:latin typeface="Times New Roman"/>
              </a:rPr>
              <a:t>Задание высокого уровня сложности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умение строить развёрнутое высказывание в контексте предложенной коммуникативной ситуации (выполнение проектной работы на предложенную тему с привлечением предоставленных данных) для решения определённых коммуникативных задач (проанализировать предоставленную информацию, изложить свои рассуждения по теме, выразить и обосновать своё мнение) в определённом объёме (200–250 слов).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умение понимать информацию, представленную в виде таблицы/диаграммы, и описывать её;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умение проводить сравнение представленных фактов и комментировать их;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умение выявлять проблемы в обозначенной сфере и предлагать их решение;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умение выражать письменно собственное мнение/суждение по предложенному аспекту темы проектной работы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и обосновывать его;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умение последовательно и логически правильно строить высказывание;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умение использовать соответствующие средства логической связи;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умение лексически, грамматически, орфографически и пунктуационно правильно оформлять текст;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умение стилистически правильно оформлять текст (в соответствии с поставленной задачей — нейтрально).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0" i="1" strike="noStrike" spc="-1" dirty="0">
                <a:solidFill>
                  <a:srgbClr val="000000"/>
                </a:solidFill>
                <a:latin typeface="Times New Roman"/>
              </a:rPr>
              <a:t>Максимальное количество баллов 14 баллов.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8C833DB-A522-4373-AC0E-65015B684EFA}" type="slidenum">
              <a:rPr/>
              <a:t>27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21A870E1-A7A2-43CC-86E5-A452062D3B09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60000" y="93600"/>
            <a:ext cx="9359640" cy="67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Задание 38 письменное высказывание с элементами рассуждения на основе таблицы/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диаграммы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Рисунок 155"/>
          <p:cNvPicPr/>
          <p:nvPr/>
        </p:nvPicPr>
        <p:blipFill>
          <a:blip r:embed="rId2"/>
          <a:stretch/>
        </p:blipFill>
        <p:spPr>
          <a:xfrm>
            <a:off x="91800" y="767880"/>
            <a:ext cx="4407840" cy="4274280"/>
          </a:xfrm>
          <a:prstGeom prst="rect">
            <a:avLst/>
          </a:prstGeom>
          <a:ln w="18000">
            <a:noFill/>
          </a:ln>
        </p:spPr>
      </p:pic>
      <p:pic>
        <p:nvPicPr>
          <p:cNvPr id="157" name="Рисунок 156"/>
          <p:cNvPicPr/>
          <p:nvPr/>
        </p:nvPicPr>
        <p:blipFill>
          <a:blip r:embed="rId3"/>
          <a:stretch/>
        </p:blipFill>
        <p:spPr>
          <a:xfrm>
            <a:off x="5220000" y="908280"/>
            <a:ext cx="3866760" cy="3771360"/>
          </a:xfrm>
          <a:prstGeom prst="rect">
            <a:avLst/>
          </a:prstGeom>
          <a:ln w="180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3C9213A-B89A-4AE7-BF5A-3713C26E39CC}" type="slidenum">
              <a:rPr/>
              <a:t>28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D4284D31-FE1B-45CA-BF81-25E6F6EBD86C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Структура задания 38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360000" y="719999"/>
            <a:ext cx="9359640" cy="412883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Введение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– сообщение о том, что автор работает над проектом (указать тему) и находит таблицу/диаграмму с результатами социологического опроса по этой теме среди определённой группы респондентов в указанной стране.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Основная часть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– описание данных из таблицы/диаграммы (2–3 факта с цифрами);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– проведение сравнения релевантных данных из таблицы/диаграммы и их комментирование;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– выявление некой проблемы в исследуемой сфере и предложение пути её решения.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Заключение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– выражение своего мнения (строго по тому аспекту проблемы, который указан в задании) и его обоснование.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FD419D4-29A0-4B0E-BC7B-6AD09A69FDB7}" type="slidenum">
              <a:rPr/>
              <a:t>29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CD534C5E-BBCD-47C9-8F1B-DF6F74F6FE1C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1" strike="noStrike" spc="-1">
                <a:solidFill>
                  <a:srgbClr val="000000"/>
                </a:solidFill>
                <a:latin typeface="Arial"/>
              </a:rPr>
              <a:t>Критерии оценивания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0" y="720000"/>
            <a:ext cx="9359640" cy="161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Решение коммуникативной задачи (РКЗ);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Организация текста (ОТ);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Языковое оформление (ЯО): лексико-грамматическое оформление, пунктуация и орфография.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2"/>
          <a:stretch/>
        </p:blipFill>
        <p:spPr>
          <a:xfrm>
            <a:off x="63661" y="2520000"/>
            <a:ext cx="2851920" cy="3059640"/>
          </a:xfrm>
          <a:prstGeom prst="rect">
            <a:avLst/>
          </a:prstGeom>
          <a:ln w="18000">
            <a:noFill/>
          </a:ln>
        </p:spPr>
      </p:pic>
      <p:pic>
        <p:nvPicPr>
          <p:cNvPr id="92" name="Рисунок 91"/>
          <p:cNvPicPr/>
          <p:nvPr/>
        </p:nvPicPr>
        <p:blipFill>
          <a:blip r:embed="rId3"/>
          <a:stretch/>
        </p:blipFill>
        <p:spPr>
          <a:xfrm>
            <a:off x="2879640" y="2745000"/>
            <a:ext cx="2607480" cy="2789640"/>
          </a:xfrm>
          <a:prstGeom prst="rect">
            <a:avLst/>
          </a:prstGeom>
          <a:ln w="18000">
            <a:noFill/>
          </a:ln>
        </p:spPr>
      </p:pic>
      <p:pic>
        <p:nvPicPr>
          <p:cNvPr id="93" name="Рисунок 92"/>
          <p:cNvPicPr/>
          <p:nvPr/>
        </p:nvPicPr>
        <p:blipFill>
          <a:blip r:embed="rId4"/>
          <a:stretch/>
        </p:blipFill>
        <p:spPr>
          <a:xfrm>
            <a:off x="5439960" y="2520000"/>
            <a:ext cx="4639680" cy="2844720"/>
          </a:xfrm>
          <a:prstGeom prst="rect">
            <a:avLst/>
          </a:prstGeom>
          <a:ln w="180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9B69B71-D3A4-4589-9098-9FC35FDEE10A}" type="slidenum">
              <a:rPr/>
              <a:t>3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13FC1FAE-4D5F-422B-9C4F-1155DE8A903C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Критерии оценивания задания 38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«Решение коммуникативной задачи» (максимально 3 балла),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«Организация текста» (максимально 3 балла),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«Лексика» (максимально 3 балла),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«Грамматика» (максимально 3 балла),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«Орфография и пунктуация» (максимально 2 балла).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EB575FC-CB76-44AD-A2A3-BDB56834CC2C}" type="slidenum">
              <a:rPr/>
              <a:t>30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84A793C9-3A6C-451C-ABDC-6ABC6B2CE5F0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60000" y="93600"/>
            <a:ext cx="9359640" cy="67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Задание 38 письменное высказывание с элементами рассуждения на основе таблицы/</a:t>
            </a: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диаграммы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Рисунок 163"/>
          <p:cNvPicPr/>
          <p:nvPr/>
        </p:nvPicPr>
        <p:blipFill>
          <a:blip r:embed="rId2"/>
          <a:stretch/>
        </p:blipFill>
        <p:spPr>
          <a:xfrm>
            <a:off x="1319449" y="747910"/>
            <a:ext cx="3523680" cy="4829040"/>
          </a:xfrm>
          <a:prstGeom prst="rect">
            <a:avLst/>
          </a:prstGeom>
          <a:ln w="18000">
            <a:noFill/>
          </a:ln>
        </p:spPr>
      </p:pic>
      <p:pic>
        <p:nvPicPr>
          <p:cNvPr id="165" name="Рисунок 164"/>
          <p:cNvPicPr/>
          <p:nvPr/>
        </p:nvPicPr>
        <p:blipFill>
          <a:blip r:embed="rId3"/>
          <a:stretch/>
        </p:blipFill>
        <p:spPr>
          <a:xfrm>
            <a:off x="5039820" y="1209060"/>
            <a:ext cx="3399840" cy="4190760"/>
          </a:xfrm>
          <a:prstGeom prst="rect">
            <a:avLst/>
          </a:prstGeom>
          <a:ln w="180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B24A019-6B38-473D-A9B4-A531EFCBDB24}" type="slidenum">
              <a:rPr/>
              <a:t>31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C22F2D57-CB9B-4507-8BA6-E40585D54FD1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Задание 38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180000" y="900000"/>
            <a:ext cx="9719640" cy="395722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объему письменного высказывания: </a:t>
            </a:r>
            <a:r>
              <a:rPr lang="ru-RU" sz="17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;Times New Roman PS"/>
                <a:cs typeface="Times New Roman" panose="02020603050405020304" pitchFamily="18" charset="0"/>
              </a:rPr>
              <a:t>200–250 слов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;Times New Roman PS"/>
                <a:cs typeface="Times New Roman" panose="02020603050405020304" pitchFamily="18" charset="0"/>
              </a:rPr>
              <a:t>. Допустимое отклонение от заданного объёма составляет10%;</a:t>
            </a:r>
            <a:endParaRPr lang="ru-RU" sz="17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700" spc="-1" dirty="0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1)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если в ответе </a:t>
            </a:r>
            <a:r>
              <a:rPr lang="ru-RU" sz="17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;Times New Roman PS"/>
                <a:cs typeface="Times New Roman" panose="02020603050405020304" pitchFamily="18" charset="0"/>
              </a:rPr>
              <a:t>менее 180 слов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;Times New Roman PS"/>
                <a:cs typeface="Times New Roman" panose="02020603050405020304" pitchFamily="18" charset="0"/>
              </a:rPr>
              <a:t>, то задание проверке не подлежит и оценивается в 0 баллов;</a:t>
            </a:r>
            <a:endParaRPr lang="ru-RU" sz="17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700" spc="-1" dirty="0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2)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если объём ответа превышает допустимый в пределах 10%, т. е. в ответе </a:t>
            </a:r>
            <a:r>
              <a:rPr lang="ru-RU" sz="17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;Times New Roman PS"/>
                <a:cs typeface="Times New Roman" panose="02020603050405020304" pitchFamily="18" charset="0"/>
              </a:rPr>
              <a:t>не более 275 слов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;Times New Roman PS"/>
                <a:cs typeface="Times New Roman" panose="02020603050405020304" pitchFamily="18" charset="0"/>
              </a:rPr>
              <a:t>, то задание проверяется полностью без снижения баллов;</a:t>
            </a:r>
            <a:endParaRPr lang="ru-RU" sz="17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700" spc="-1" dirty="0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3)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при превышении объёма более чем на 10%, т. е. если в ответе </a:t>
            </a:r>
            <a:r>
              <a:rPr lang="ru-RU" sz="17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;Times New Roman PS"/>
                <a:cs typeface="Times New Roman" panose="02020603050405020304" pitchFamily="18" charset="0"/>
              </a:rPr>
              <a:t>более 275 слов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;Times New Roman PS"/>
                <a:cs typeface="Times New Roman" panose="02020603050405020304" pitchFamily="18" charset="0"/>
              </a:rPr>
              <a:t>, проверяется только та часть работы, которая соответствует требуемому объёму, т. е. сначала письменного высказывания отсчитываются </a:t>
            </a:r>
            <a:r>
              <a:rPr lang="ru-RU" sz="17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;Times New Roman PS"/>
                <a:cs typeface="Times New Roman" panose="02020603050405020304" pitchFamily="18" charset="0"/>
              </a:rPr>
              <a:t>250 слов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;Times New Roman PS"/>
                <a:cs typeface="Times New Roman" panose="02020603050405020304" pitchFamily="18" charset="0"/>
              </a:rPr>
              <a:t>, которые и подлежат проверке;</a:t>
            </a:r>
            <a:endParaRPr lang="ru-RU" sz="17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700" spc="-1" dirty="0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4)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подсчет слов производится по факту их написания: 50% следует считать одним словом, 50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percent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 – двумя, 50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per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 </a:t>
            </a:r>
            <a:r>
              <a:rPr lang="ru-RU" sz="17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cent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 – тремя.</a:t>
            </a:r>
            <a:endParaRPr lang="ru-RU" sz="17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700" spc="-1" dirty="0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5)Е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сли участник экзамена пишет одно и тоже слово подряд несколько раз – считаем за 1 слово.</a:t>
            </a:r>
            <a:endParaRPr lang="ru-RU" sz="17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700" spc="-1" dirty="0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6)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При повторе целого предложения – считаем слова 1 раз.</a:t>
            </a:r>
            <a:endParaRPr lang="ru-RU" sz="17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700" spc="-1" dirty="0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7)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Wingdings;Wingdings"/>
                <a:cs typeface="Times New Roman" panose="02020603050405020304" pitchFamily="18" charset="0"/>
              </a:rPr>
              <a:t>При превышении объема, если в оцениваемую часть попадает незаконченное предложение, при нехватке 1-2слов – оцениваем предложение по РКЗ. Если не хватает более 2-х слов, это предложение уже не оцениваем по РКЗ.</a:t>
            </a:r>
            <a:endParaRPr lang="ru-RU" sz="17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A47280E-29AC-4FDB-B1A8-58FCA95E29F5}" type="slidenum">
              <a:rPr/>
              <a:t>32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11D6E412-718D-463C-B67F-4B27800BED8E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Задание 38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Рисунок 168"/>
          <p:cNvPicPr/>
          <p:nvPr/>
        </p:nvPicPr>
        <p:blipFill>
          <a:blip r:embed="rId2"/>
          <a:stretch/>
        </p:blipFill>
        <p:spPr>
          <a:xfrm>
            <a:off x="360000" y="720000"/>
            <a:ext cx="5318640" cy="4813560"/>
          </a:xfrm>
          <a:prstGeom prst="rect">
            <a:avLst/>
          </a:prstGeom>
          <a:ln w="1800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FFAD90B-B5B8-4309-86F1-E33861CC33B9}" type="slidenum">
              <a:rPr/>
              <a:t>33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675BC10B-6CB8-4ACE-BBA4-1AFB6CDBCCC2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Решение коммуникативной задачи. Аспект 1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Рисунок 171"/>
          <p:cNvPicPr/>
          <p:nvPr/>
        </p:nvPicPr>
        <p:blipFill>
          <a:blip r:embed="rId2"/>
          <a:stretch/>
        </p:blipFill>
        <p:spPr>
          <a:xfrm>
            <a:off x="180000" y="788040"/>
            <a:ext cx="9759240" cy="48816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E0035C3-D713-407A-B5BA-D11AFF38FEBF}" type="slidenum">
              <a:rPr/>
              <a:t>34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69695206-8C4A-473D-98D8-E5E892791DBB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РКЗ. Аспект 1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360000" y="72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0" algn="ctr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</a:rPr>
              <a:t>make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</a:rPr>
              <a:t>an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</a:rPr>
              <a:t>opening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</a:rPr>
              <a:t>statement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</a:rPr>
              <a:t>on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</a:rPr>
              <a:t>subject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</a:rPr>
              <a:t>of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</a:rPr>
              <a:t>project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указание на проект и его название (например, «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I’m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currently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doing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a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project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on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…»);</a:t>
            </a: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указание на исследование (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survey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или допускается использовать предыдущую версию: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opinion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polls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), при этом результаты исследования найдены автором, исследование не проводилось автором эссе;</a:t>
            </a: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указание на страну, в которой проводилось исследование (как правило,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Zetland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);</a:t>
            </a: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указание на участников исследования (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teenagers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elderly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people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или просто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Zetlanders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. Если возрастная категория в задании не указана, то пункты 3 и 4 можно совместить;</a:t>
            </a: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Font typeface="StarSymbol"/>
              <a:buAutoNum type="arabicParenR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указание на вид представления данных (например, «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I’ve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found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some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data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results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survey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presented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in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a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pie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chart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/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table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/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diagram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»).</a:t>
            </a:r>
          </a:p>
        </p:txBody>
      </p:sp>
      <p:sp>
        <p:nvSpPr>
          <p:cNvPr id="175" name="Прямоугольник 174"/>
          <p:cNvSpPr/>
          <p:nvPr/>
        </p:nvSpPr>
        <p:spPr>
          <a:xfrm>
            <a:off x="1866224" y="3932100"/>
            <a:ext cx="7919640" cy="899640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Как называть проектную работу в ответе на задание 38?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ingdings;Wingdings"/>
              </a:rPr>
              <a:t>лучше всего –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Wingdings;Wingdings"/>
              </a:rPr>
              <a:t>project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ingdings;Wingdings"/>
              </a:rPr>
              <a:t>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ingdings;Wingdings"/>
              </a:rPr>
              <a:t>допустимы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Wingdings;Wingdings"/>
              </a:rPr>
              <a:t>project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ingdings;Wingding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Wingdings;Wingdings"/>
              </a:rPr>
              <a:t>paper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ingdings;Wingdings"/>
              </a:rPr>
              <a:t>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Wingdings;Wingdings"/>
              </a:rPr>
              <a:t>research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ingdings;Wingding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Wingdings;Wingdings"/>
              </a:rPr>
              <a:t>project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ingdings;Wingdings"/>
              </a:rPr>
              <a:t>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Wingdings;Wingdings"/>
              </a:rPr>
              <a:t>school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ingdings;Wingding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Wingdings;Wingdings"/>
              </a:rPr>
              <a:t>project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7799869-C7CB-4ACE-9458-1C85E1B26691}" type="slidenum">
              <a:rPr/>
              <a:t>35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B1F8EABF-67CB-4FBE-BE94-505516C12D91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РКЗ. Аспект 1 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" name="Рисунок 177"/>
          <p:cNvPicPr/>
          <p:nvPr/>
        </p:nvPicPr>
        <p:blipFill>
          <a:blip r:embed="rId2"/>
          <a:stretch/>
        </p:blipFill>
        <p:spPr>
          <a:xfrm>
            <a:off x="180000" y="952560"/>
            <a:ext cx="8999640" cy="40870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3B59A9E-BC9E-4F5B-B07E-4F011E89607E}" type="slidenum">
              <a:rPr/>
              <a:t>36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2FD1C526-0301-46A2-B993-E181FE2E83E2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РКЗ Аспект 1 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Аспект 1 не раскрыт, если: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участник экзамена во вступлении вообще не упоминает проект (не говорит о его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цели / не называет его тему);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большое количество неточностей приводит к полному искажению коммуникативной ситуации;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языковые ошибки препятствуют пониманию, наблюдается сбой коммуникации.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1E61622-DD79-4B4A-86F4-D063B1DA98BE}" type="slidenum">
              <a:rPr/>
              <a:t>37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B0375088-1A5E-4ACE-8E90-4EF011F8EBBB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Решение коммуникативной задачи. Аспект 2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Select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</a:rPr>
              <a:t>and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</a:rPr>
              <a:t>report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 2-3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</a:rPr>
              <a:t>facts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19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От участника экзамена требуется описать 2–3 факта из данных в таблице/диаграмме с указанием цифр. Важно, чтобы автор ссылался на используемую им таблицу/диаграмму и было понятно, откуда берутся приводимые факты и цифры. Согласно инструкции числительные надо писать цифрами, а не словами, т. е. ожидается, что экзаменуемый приведёт 2–3 цифровых показателя.</a:t>
            </a:r>
            <a:endParaRPr lang="ru-RU" sz="19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Рисунок 182"/>
          <p:cNvPicPr/>
          <p:nvPr/>
        </p:nvPicPr>
        <p:blipFill>
          <a:blip r:embed="rId2"/>
          <a:stretch/>
        </p:blipFill>
        <p:spPr>
          <a:xfrm>
            <a:off x="1645167" y="3165300"/>
            <a:ext cx="6587640" cy="1784520"/>
          </a:xfrm>
          <a:prstGeom prst="rect">
            <a:avLst/>
          </a:prstGeom>
          <a:ln w="180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762D1A8-5E1B-4F72-89E3-34166BAE2A02}" type="slidenum">
              <a:rPr/>
              <a:t>38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14A89915-7661-4A20-A7CE-58103072DD9E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РКЗ. Аспект 2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0" y="720000"/>
            <a:ext cx="989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Аспект 2 не раскрыт, если: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не приводится ни одной цифры, а даётся только словесное описание (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majority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least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many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respondents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etc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.);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автор в целом не связывает варианты ответов с заданным респондентам вопросом;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большое количество неточностей приводит к полному искажению приведённых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в задании данных;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языковые ошибки препятствуют пониманию, наблюдается сбой коммуникации.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180000" y="2902591"/>
            <a:ext cx="9719640" cy="2137049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Аспект 2 является неточным/неполным, если: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приводится один факт с цифрой, а второй не приводится даже в формулировке числовых показателей типа «половина», «треть», «почти четверть»;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приводятся ошибочные цифры, которых нет в таблице/диаграмме, или ошибочно приводится ответ респондентов, якобы соответствующий данной цифре из другой строки таблицы/диаграммы (это фактическая ошибка, аспект считается неточным при отсутствии других ошибок в РКЗ).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B53B438-8794-4982-8A19-82E018CFDB5D}" type="slidenum">
              <a:rPr/>
              <a:t>39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D2C73DEA-37C4-46A1-AED9-6CD1A40AE6AC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Электронное письмо личного характера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Рисунок 94"/>
          <p:cNvPicPr/>
          <p:nvPr/>
        </p:nvPicPr>
        <p:blipFill>
          <a:blip r:embed="rId2"/>
          <a:stretch/>
        </p:blipFill>
        <p:spPr>
          <a:xfrm>
            <a:off x="172080" y="908280"/>
            <a:ext cx="4687560" cy="3114360"/>
          </a:xfrm>
          <a:prstGeom prst="rect">
            <a:avLst/>
          </a:prstGeom>
          <a:ln w="18000">
            <a:noFill/>
          </a:ln>
        </p:spPr>
      </p:pic>
      <p:sp>
        <p:nvSpPr>
          <p:cNvPr id="96" name="Прямоугольник 95"/>
          <p:cNvSpPr/>
          <p:nvPr/>
        </p:nvSpPr>
        <p:spPr>
          <a:xfrm>
            <a:off x="360000" y="3960000"/>
            <a:ext cx="2519640" cy="539640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ОГЭ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Рисунок 96"/>
          <p:cNvPicPr/>
          <p:nvPr/>
        </p:nvPicPr>
        <p:blipFill>
          <a:blip r:embed="rId3"/>
          <a:stretch/>
        </p:blipFill>
        <p:spPr>
          <a:xfrm>
            <a:off x="4860000" y="908280"/>
            <a:ext cx="5175000" cy="2923560"/>
          </a:xfrm>
          <a:prstGeom prst="rect">
            <a:avLst/>
          </a:prstGeom>
          <a:ln w="18000">
            <a:noFill/>
          </a:ln>
        </p:spPr>
      </p:pic>
      <p:sp>
        <p:nvSpPr>
          <p:cNvPr id="98" name="Прямоугольник 97"/>
          <p:cNvSpPr/>
          <p:nvPr/>
        </p:nvSpPr>
        <p:spPr>
          <a:xfrm>
            <a:off x="6840000" y="3974040"/>
            <a:ext cx="651240" cy="345600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ЕГЭ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4884AB7-036E-4589-85E1-49BE7B7F28BC}" type="slidenum">
              <a:rPr/>
              <a:t>4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7079EC3D-51A9-447D-873A-A7C0A5AFC4CE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РКЗ. Аспект 2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90000" y="838080"/>
            <a:ext cx="9899640" cy="474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Важно помнить!!!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Если во вступлении упоминается страна и точно описана аудитория, то в дальнейшем упоминание страны в аспектах 2 и 3 не обязательно.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Если автор в аспектах 2 и 3 пишет числа словами, а не цифрами, то это является логической ошибкой по ОТ; по РКЗ балл не снижается.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Если автор не сообщает в первом абзаце, что результаты социологического опроса были представлены в виде таблицы/диаграммы, но второй абзац начинает «Из таблицы/диаграммы следует, что …», это считается логической ошибкой.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В описании результатов соцопроса ссылка на его участников (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surveyed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respondents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) без упоминания соцопроса ранее в тексте ответа (в абзацах 1 и/или 2) считается логической ошибкой.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В описании результатов соцопроса допускается формулировка 12%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choose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…, если круг респондентов уже указывался выше (аудитория опроса). Если такого указания не было, то это логическая ошибка.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Нередко экзаменуемые опускают определённый артикль в сочетаниях типа 50%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of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students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(вместо правильного 50%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of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students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), хотя артикль обязателен, поскольку речь идёт о конкретных студентах, которые участвовали в социологическом опросе. Отсутствие определённого артикля в данном случае является грамматической ошибкой.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9116D4A-E06F-474F-9B45-BFA140875DF9}" type="slidenum">
              <a:rPr/>
              <a:t>40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5A562669-3B0C-4798-A6A3-7457D8AB36F3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Решение коммуникативной задачи. Аспект 3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180000" y="720000"/>
            <a:ext cx="971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TimesNewRoman"/>
                <a:ea typeface="TimesNewRoman"/>
              </a:rPr>
              <a:t>make 1–2 comparisons where relevant and give your comments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NewRoman"/>
                <a:ea typeface="TimesNewRoman"/>
              </a:rPr>
              <a:t>1–2 существенных сравнения даны и прокомментированы.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NewRoman"/>
                <a:ea typeface="TimesNewRoman"/>
              </a:rPr>
              <a:t>Прежде всего подчеркнём, что проводимые сравнения автор должен связать с темой проекта. Также важно, чтобы пять фактов из таблицы/диаграммы были правильно распределены между двумя пунктами плана, и чтобы для сравнения были выбраны такие факты/цифры, о которых можно сказать что-то существенное.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NewRoman"/>
                <a:ea typeface="TimesNewRoman"/>
              </a:rPr>
              <a:t>Сравнение предполагает использование либо синтакcических сравнительных конструкций (while…; whereas…; twice as many etc.), либо сравнительной и превосходной степени прилагательных и слов, обозначающих количество (quantifiers). Приведение двух фактов сравнением не является (56% of the respondents have chosen the option “…”. Only 10%…).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0B2BF5B-66A9-4E48-9567-583FED47F2CE}" type="slidenum">
              <a:rPr/>
              <a:t>41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4DF8D064-A092-4E31-8290-54C9CEF73C18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Решение коммуникативной задачи. Аспект 3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180000" y="1139040"/>
            <a:ext cx="953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200" b="1" strike="noStrike" spc="-1" dirty="0" err="1">
                <a:solidFill>
                  <a:srgbClr val="000000"/>
                </a:solidFill>
                <a:latin typeface="TimesNewRoman"/>
                <a:ea typeface="TimesNewRoman"/>
              </a:rPr>
              <a:t>make</a:t>
            </a:r>
            <a:r>
              <a:rPr lang="ru-RU" sz="2200" b="1" strike="noStrike" spc="-1" dirty="0">
                <a:solidFill>
                  <a:srgbClr val="000000"/>
                </a:solidFill>
                <a:latin typeface="TimesNewRoman"/>
                <a:ea typeface="TimesNewRoman"/>
              </a:rPr>
              <a:t> 1–2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TimesNewRoman"/>
                <a:ea typeface="TimesNewRoman"/>
              </a:rPr>
              <a:t>comparisons</a:t>
            </a:r>
            <a:r>
              <a:rPr lang="ru-RU" sz="2200" b="1" strike="noStrike" spc="-1" dirty="0">
                <a:solidFill>
                  <a:srgbClr val="000000"/>
                </a:solidFill>
                <a:latin typeface="TimesNewRoman"/>
                <a:ea typeface="TimesNewRoman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TimesNewRoman"/>
                <a:ea typeface="TimesNewRoman"/>
              </a:rPr>
              <a:t>where</a:t>
            </a:r>
            <a:r>
              <a:rPr lang="ru-RU" sz="2200" b="1" strike="noStrike" spc="-1" dirty="0">
                <a:solidFill>
                  <a:srgbClr val="000000"/>
                </a:solidFill>
                <a:latin typeface="TimesNewRoman"/>
                <a:ea typeface="TimesNewRoman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TimesNewRoman"/>
                <a:ea typeface="TimesNewRoman"/>
              </a:rPr>
              <a:t>relevant</a:t>
            </a:r>
            <a:r>
              <a:rPr lang="ru-RU" sz="2200" b="1" strike="noStrike" spc="-1" dirty="0">
                <a:solidFill>
                  <a:srgbClr val="000000"/>
                </a:solidFill>
                <a:latin typeface="TimesNewRoman"/>
                <a:ea typeface="TimesNewRoman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TimesNewRoman"/>
                <a:ea typeface="TimesNewRoman"/>
              </a:rPr>
              <a:t>and</a:t>
            </a:r>
            <a:r>
              <a:rPr lang="ru-RU" sz="2200" b="1" strike="noStrike" spc="-1" dirty="0">
                <a:solidFill>
                  <a:srgbClr val="000000"/>
                </a:solidFill>
                <a:latin typeface="TimesNewRoman"/>
                <a:ea typeface="TimesNewRoman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TimesNewRoman"/>
                <a:ea typeface="TimesNewRoman"/>
              </a:rPr>
              <a:t>give</a:t>
            </a:r>
            <a:r>
              <a:rPr lang="ru-RU" sz="2200" b="1" strike="noStrike" spc="-1" dirty="0">
                <a:solidFill>
                  <a:srgbClr val="000000"/>
                </a:solidFill>
                <a:latin typeface="TimesNewRoman"/>
                <a:ea typeface="TimesNewRoman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TimesNewRoman"/>
                <a:ea typeface="TimesNewRoman"/>
              </a:rPr>
              <a:t>your</a:t>
            </a:r>
            <a:r>
              <a:rPr lang="ru-RU" sz="2200" b="1" strike="noStrike" spc="-1" dirty="0">
                <a:solidFill>
                  <a:srgbClr val="000000"/>
                </a:solidFill>
                <a:latin typeface="TimesNewRoman"/>
                <a:ea typeface="TimesNewRoman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TimesNewRoman"/>
                <a:ea typeface="TimesNewRoman"/>
              </a:rPr>
              <a:t>comments</a:t>
            </a:r>
            <a:r>
              <a:rPr lang="ru-RU" sz="2200" b="1" strike="noStrike" spc="-1" dirty="0">
                <a:solidFill>
                  <a:srgbClr val="000000"/>
                </a:solidFill>
                <a:latin typeface="TimesNewRoman"/>
                <a:ea typeface="TimesNewRoman"/>
              </a:rPr>
              <a:t> 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15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Сравнение обязательно должно быть прокомментировано. Это не может быть минимальный комментарий в форме вводных слов и предложений, показывающий отношение автора: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TimesNewRoman"/>
              </a:rPr>
              <a:t>Surprisingly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, /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TimesNewRoman"/>
              </a:rPr>
              <a:t>Interestingly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, /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TimesNewRoman"/>
              </a:rPr>
              <a:t>Strange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TimesNewRoman"/>
              </a:rPr>
              <a:t>as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TimesNewRoman"/>
              </a:rPr>
              <a:t>it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TimesNewRoman"/>
              </a:rPr>
              <a:t>may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TimesNewRoman"/>
              </a:rPr>
              <a:t>seem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  <a:ea typeface="TimesNewRoman"/>
              </a:rPr>
              <a:t>etc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. Нужен более пространный комментарий. Он может содержать объяснение, почему именно эти факты были выбраны для сравнения, объяснение возможных причин различия/сходства между фактами или вывод, который можно сделать из сравнения.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15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При наличии сравнения и отсутствии комментария аспект раскрыт неполно/неточно.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15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Повторение одной и той же информации во 2 и 3 аспектах является нежелательным, но не ведет к снижению оценки, если информация дана в другом языковом оформлении, или идея дублирована частично.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В абзацах 2 и 3 рекомендуется использовать не менее трёх опций из таблицы/диаграммы.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72C83B6-A0A9-4EAF-8B09-EB207EB6CE8B}" type="slidenum">
              <a:rPr/>
              <a:t>42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00E3C59B-0CD1-49D1-B481-35361AC60574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60000" y="143640"/>
            <a:ext cx="935964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Решение коммуникативной задачи. Аспект 4</a:t>
            </a:r>
            <a:br>
              <a:rPr sz="3300"/>
            </a:b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360000" y="90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1800" b="1" strike="noStrike" spc="-1" dirty="0" err="1">
                <a:solidFill>
                  <a:srgbClr val="000000"/>
                </a:solidFill>
                <a:latin typeface="TimesNewRoman"/>
              </a:rPr>
              <a:t>outline</a:t>
            </a:r>
            <a:r>
              <a:rPr lang="ru-RU" sz="1800" b="1" strike="noStrike" spc="-1" dirty="0">
                <a:solidFill>
                  <a:srgbClr val="000000"/>
                </a:solidFill>
                <a:latin typeface="TimesNewRoman"/>
              </a:rPr>
              <a:t> a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NewRoman"/>
              </a:rPr>
              <a:t>problem</a:t>
            </a:r>
            <a:r>
              <a:rPr lang="ru-RU" sz="1800" b="1" strike="noStrike" spc="-1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NewRoman"/>
              </a:rPr>
              <a:t>that</a:t>
            </a:r>
            <a:r>
              <a:rPr lang="ru-RU" sz="1800" b="1" strike="noStrike" spc="-1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NewRoman"/>
              </a:rPr>
              <a:t>can</a:t>
            </a:r>
            <a:r>
              <a:rPr lang="ru-RU" sz="1800" b="1" strike="noStrike" spc="-1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NewRoman"/>
              </a:rPr>
              <a:t>arise</a:t>
            </a:r>
            <a:r>
              <a:rPr lang="ru-RU" sz="1800" b="1" strike="noStrike" spc="-1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NewRoman"/>
              </a:rPr>
              <a:t>with</a:t>
            </a:r>
            <a:r>
              <a:rPr lang="ru-RU" sz="1800" b="1" strike="noStrike" spc="-1" dirty="0">
                <a:solidFill>
                  <a:srgbClr val="000000"/>
                </a:solidFill>
                <a:latin typeface="TimesNewRoman"/>
              </a:rPr>
              <a:t> ...</a:t>
            </a:r>
            <a:r>
              <a:rPr lang="ru-RU" sz="1800" b="1" strike="noStrike" spc="-1" dirty="0">
                <a:solidFill>
                  <a:srgbClr val="000000"/>
                </a:solidFill>
                <a:latin typeface="TimesNewRoman"/>
                <a:ea typeface="TimesNew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NewRoman"/>
                <a:ea typeface="TimesNewRoman"/>
              </a:rPr>
              <a:t>and</a:t>
            </a:r>
            <a:r>
              <a:rPr lang="ru-RU" sz="1800" b="1" strike="noStrike" spc="-1" dirty="0">
                <a:solidFill>
                  <a:srgbClr val="000000"/>
                </a:solidFill>
                <a:latin typeface="TimesNewRoman"/>
                <a:ea typeface="TimesNew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NewRoman"/>
                <a:ea typeface="TimesNewRoman"/>
              </a:rPr>
              <a:t>suggest</a:t>
            </a:r>
            <a:r>
              <a:rPr lang="ru-RU" sz="1800" b="1" strike="noStrike" spc="-1" dirty="0">
                <a:solidFill>
                  <a:srgbClr val="000000"/>
                </a:solidFill>
                <a:latin typeface="TimesNewRoman"/>
                <a:ea typeface="TimesNewRoman"/>
              </a:rPr>
              <a:t> a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NewRoman"/>
                <a:ea typeface="TimesNewRoman"/>
              </a:rPr>
              <a:t>way</a:t>
            </a:r>
            <a:r>
              <a:rPr lang="ru-RU" sz="1800" b="1" strike="noStrike" spc="-1" dirty="0">
                <a:solidFill>
                  <a:srgbClr val="000000"/>
                </a:solidFill>
                <a:latin typeface="TimesNewRoman"/>
                <a:ea typeface="TimesNew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NewRoman"/>
                <a:ea typeface="TimesNewRoman"/>
              </a:rPr>
              <a:t>of</a:t>
            </a:r>
            <a:r>
              <a:rPr lang="ru-RU" sz="1800" b="1" strike="noStrike" spc="-1" dirty="0">
                <a:solidFill>
                  <a:srgbClr val="000000"/>
                </a:solidFill>
                <a:latin typeface="TimesNewRoman"/>
                <a:ea typeface="TimesNew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NewRoman"/>
                <a:ea typeface="TimesNewRoman"/>
              </a:rPr>
              <a:t>solving</a:t>
            </a:r>
            <a:r>
              <a:rPr lang="ru-RU" sz="1800" b="1" strike="noStrike" spc="-1" dirty="0">
                <a:solidFill>
                  <a:srgbClr val="000000"/>
                </a:solidFill>
                <a:latin typeface="TimesNewRoman"/>
                <a:ea typeface="TimesNewRoma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NewRoman"/>
                <a:ea typeface="TimesNewRoman"/>
              </a:rPr>
              <a:t>it</a:t>
            </a:r>
            <a:r>
              <a:rPr lang="ru-RU" sz="1800" b="1" strike="noStrike" spc="-1" dirty="0">
                <a:solidFill>
                  <a:srgbClr val="000000"/>
                </a:solidFill>
                <a:latin typeface="TimesNewRoman"/>
                <a:ea typeface="TimesNewRoman"/>
              </a:rPr>
              <a:t>;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Возможная проблема, связанная с…, обозначена, и её решение предложено.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Участник экзамена вправе выявить проблему, скрытую в данных социологического опроса, или поднять любую другую проблему в исследуемой сфере. Все темы проектных работ базируются на предметном содержании речи, обозначенном в кодификаторе ЕГЭ. Это темы, обязательные для школьного курса иностранного языка и обсуждаемые во всех действующих УМК. Все они рассматриваются в старшей школе с позиций критического мышления, поэтому у выпускников не должно возникать трудностей с этим аспектом.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Сложнее найти логическое решение поднятой проблемы, но здесь мы возвращаемся к требованиям ФГОС, к линии практико-ориентированности. Если предлагается нереальная или абсурдная проблема, то аспект считается невыполненным.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B0B0B77-4908-448B-A1B4-7279A0F2B587}" type="slidenum">
              <a:rPr/>
              <a:t>43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9B6F4157-F213-45FE-9A70-84713D90E275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60000" y="143640"/>
            <a:ext cx="935964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РКЗ. Аспект 4</a:t>
            </a:r>
            <a:br>
              <a:rPr sz="3300"/>
            </a:b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360000" y="720000"/>
            <a:ext cx="9359640" cy="418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Если проблема реальна (например, болезни глаз, связанные с чтением), но предлагается её абсурдное решение (например, чтобы глаза выздоровели, нужно поспать), то в этом случае аспект считается неточным (±).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Если предлагается нереальная или нелогичная проблема, но решение ей соответствует, то аспект является неточным («±» по РКЗ), при этом фиксируется 1 логическая ошибка по критерию «Организация текста», поскольку сама проблема нелогична.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Если предлагается нереальная или нелогичная проблема и решение ей не соответствует, то аспект не принимается («–» по РКЗ), но логическая ошибка уже не фиксируется.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Если участник пишет: «Судя по статистике, проблема …», а в статистике такой информации нет, то это логическая ошибка.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NewRoman"/>
              </a:rPr>
              <a:t>Решение проблемы должно быть реалистичным и адекватным; если предлагаемое решение носит неконкретный характер («Нужно спросить родителей/друзей» или «школьная администрация / правительство должны решить эту проблему» и т.д.), то аспект считается раскрытым неточно при условии реалистичности самой проблемы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D0E510B-BB3A-4757-93F0-AFE797DA58DF}" type="slidenum">
              <a:rPr/>
              <a:t>44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A2366D53-C66F-44C2-8290-CC0C9800EB25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Решение коммуникативной задачи. Аспект 5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360000" y="899999"/>
            <a:ext cx="9359640" cy="398239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1600" b="1" strike="noStrike" spc="-1" dirty="0" err="1">
                <a:solidFill>
                  <a:srgbClr val="000000"/>
                </a:solidFill>
                <a:latin typeface="TimesNewRoman"/>
              </a:rPr>
              <a:t>conclude</a:t>
            </a:r>
            <a:r>
              <a:rPr lang="ru-RU" sz="1600" b="1" strike="noStrike" spc="-1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NewRoman"/>
              </a:rPr>
              <a:t>by</a:t>
            </a:r>
            <a:r>
              <a:rPr lang="ru-RU" sz="1600" b="1" strike="noStrike" spc="-1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NewRoman"/>
              </a:rPr>
              <a:t>giving</a:t>
            </a:r>
            <a:r>
              <a:rPr lang="ru-RU" sz="1600" b="1" strike="noStrike" spc="-1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NewRoman"/>
              </a:rPr>
              <a:t>and</a:t>
            </a:r>
            <a:r>
              <a:rPr lang="ru-RU" sz="1600" b="1" strike="noStrike" spc="-1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NewRoman"/>
              </a:rPr>
              <a:t>explaining</a:t>
            </a:r>
            <a:r>
              <a:rPr lang="ru-RU" sz="1600" b="1" strike="noStrike" spc="-1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NewRoman"/>
              </a:rPr>
              <a:t>your</a:t>
            </a:r>
            <a:r>
              <a:rPr lang="ru-RU" sz="1600" b="1" strike="noStrike" spc="-1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NewRoman"/>
              </a:rPr>
              <a:t>opinion</a:t>
            </a:r>
            <a:r>
              <a:rPr lang="ru-RU" sz="1600" b="1" strike="noStrike" spc="-1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TimesNewRoman"/>
              </a:rPr>
              <a:t>on</a:t>
            </a:r>
            <a:r>
              <a:rPr lang="ru-RU" sz="1600" b="1" strike="noStrike" spc="-1" dirty="0">
                <a:solidFill>
                  <a:srgbClr val="000000"/>
                </a:solidFill>
                <a:latin typeface="TimesNewRoman"/>
              </a:rPr>
              <a:t> …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TimesNewRoman"/>
                <a:ea typeface="TimesNewRoman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NewRoman"/>
                <a:ea typeface="TimesNewRoman"/>
              </a:rPr>
              <a:t>Мнение автора о… в заключении выражено и обосновано.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NewRoman"/>
                <a:ea typeface="TimesNewRoman"/>
              </a:rPr>
              <a:t>Для раскрытия этого аспекта важно точно следовать формулировке, данной в плане ответа. Формулировки могут выделять разные стороны исследуемого явления – с некоторым расширением: например, тема проекта – «Чтение в жизни подростков», а в заключении может стоять «роль чтения в жизни людей». Возможна обратная ситуация, когда тема сужается, и т.п. Поэтому в процессе обучения не следует ориентировать выпускников на заучивание готовых фрагментов текстов, им надо дать необходимый лексико-грамматический запас и научить применять его для разных тем и разных подходов к одной и той же теме.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NewRoman"/>
                <a:ea typeface="TimesNewRoman"/>
              </a:rPr>
              <a:t>В заключении автор должен эксплицитно выразить своё мнение, т.е. употребить формулировку «Я считаю…» / «По моему мнению…» и т.п. Общие фразы типа «Чтение имеет большое значение…» без указания «по моему мнению» / «я считаю» и т.п. не соответствуют плану и коммуникативной задаче. Кроме того, необходимо обосновать своё мнение. Фактически от экзаменуемого ожидается эксплицитность в выражении мнения, само мнение и его обоснование.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4982A4A-24C0-4DF7-B20B-3BEB3797B3D3}" type="slidenum">
              <a:rPr/>
              <a:t>45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573A4E2F-DC6B-40C1-B9B1-B6C598207CAC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РКЗ. Аспект 5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Ответ неполный (±):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- если автор — прямо не указывает, что мнение принадлежит ему, даже если есть обоснование;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Aft>
                <a:spcPts val="805"/>
              </a:spcAft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- высказывает свое мнение, но не обосновывает его.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805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Ответ неточный, если автор отходит от плана, например, в плане «важность для студентов университета»,а автор пишет о подростках(+-).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805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Если автор развёрнуто высказывает своё мнение во вступлении, а затем в заключении развёрнуто высказывает своё мнение ещё раз, то в этом году такое дублирование идеи принимается, если дано в другом языковом оформлении.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A98709D-7CEB-4420-840D-238A0E1B6504}" type="slidenum">
              <a:rPr/>
              <a:t>46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3FBCF852-3806-43FD-BC8C-E32D51B51D5C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Решение коммуникативной задачи. Аспект 6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0" y="720000"/>
            <a:ext cx="9539640" cy="44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Требования к стилевому оформлению развёрнутого письменного высказывания остаются прежними – необходимо соблюдать нейтральный стиль. Выделены четыре типа стилистических ошибок: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1) риторические вопросы;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2) разговорные выражения и конструкции типа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Let's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… (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Let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us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Let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me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 – нейтральный стиль);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3) сниженная лексика типа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folks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people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, …);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4) три варианта стяжённых форм: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I’m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he’s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отрицательные формы типа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don’t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aren’t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формы модальных глаголов типа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can’t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mustn’t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 (исключение: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needn’t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).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08000" indent="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Повторяющиеся ошибки (ошибки одного и того же типа) учитываются как одна ошибка, т.е., например, два риторических вопроса – это одна стилистическая ошибка, одно нарушение нейтрального стиля. Несколько стяжённых форм глагола – это тоже одна стилистическая ошибка, одно нарушение нейтрального стиля.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26D1497-E5EF-4688-8304-C2511BADD70A}" type="slidenum">
              <a:rPr/>
              <a:t>47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249EEE57-C1D9-40ED-81C9-F9E23EAEC4D8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Решение коммуникативной задачи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89467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Segoe UI"/>
              </a:rPr>
              <a:t>Фактические ошибки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;Times New Roman PSMT"/>
                <a:ea typeface="Times New Roman;Times New Roman PSMT"/>
              </a:rPr>
              <a:t>учитываются в оценивании по критерию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;Times New Roman PSMT"/>
              </a:rPr>
              <a:t>«Решение коммуникативной задачи»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;Times New Roman PSMT"/>
                <a:ea typeface="Times New Roman;Times New Roman PSMT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1276"/>
              </a:spcAft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;Times New Roman PSMT"/>
                <a:ea typeface="Times New Roman;Times New Roman PSMT"/>
              </a:rPr>
              <a:t>Если какой-либо аспект содержит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;Times New Roman PSMT"/>
              </a:rPr>
              <a:t>фактическую ошибку,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;Times New Roman PSMT"/>
                <a:ea typeface="Times New Roman;Times New Roman PSMT"/>
              </a:rPr>
              <a:t>то он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;Times New Roman PSMT"/>
              </a:rPr>
              <a:t>признаётся неточным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;Times New Roman PSMT"/>
                <a:ea typeface="Times New Roman;Times New Roman PSMT"/>
              </a:rPr>
              <a:t>при отсутствии др. содержательных ошибок (±).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1276"/>
              </a:spcAft>
              <a:buNone/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Times New Roman;Times New Roman PSMT"/>
              </a:rPr>
              <a:t>Примеры фактических ошибок: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1276"/>
              </a:spcAft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;Times New Roman PSMT"/>
                <a:ea typeface="Times New Roman;Times New Roman PSMT"/>
              </a:rPr>
              <a:t>-приведены ошибочные цифры, которых нет в таблице/диаграмме;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1276"/>
              </a:spcAft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;Times New Roman PSMT"/>
                <a:ea typeface="Times New Roman;Times New Roman PSMT"/>
              </a:rPr>
              <a:t>-ошибочно соотнесены формулировка ответа респондентов и процентный показатель;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Aft>
                <a:spcPts val="1276"/>
              </a:spcAft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;Times New Roman PSMT"/>
                <a:ea typeface="Times New Roman;Times New Roman PSMT"/>
              </a:rPr>
              <a:t>-В описании/сравнении статистических данных, допущены арифметические ошибки, например, указано «вдвое больше» при 10% и 25%.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8BA4B8B-6977-4228-B5C6-A42111A16521}" type="slidenum">
              <a:rPr/>
              <a:t>48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7413E04C-631E-4C77-A1B4-F20118EC8012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Организация текста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Логичность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Деление на абзацы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Использование средств логической связи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EEC0581-893D-43FD-BC63-E5EBB345424B}" type="slidenum">
              <a:rPr/>
              <a:t>49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4FC9EBAE-9E9B-4320-9B32-CD648868BE12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Электронное письмо личного характера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0" name="Таблица 99"/>
          <p:cNvGraphicFramePr/>
          <p:nvPr/>
        </p:nvGraphicFramePr>
        <p:xfrm>
          <a:off x="1127160" y="747000"/>
          <a:ext cx="8100000" cy="1737360"/>
        </p:xfrm>
        <a:graphic>
          <a:graphicData uri="http://schemas.openxmlformats.org/drawingml/2006/table">
            <a:tbl>
              <a:tblPr/>
              <a:tblGrid>
                <a:gridCol w="404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ОГЭ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ЕГЭ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Объём: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90-132 слов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u="sng" strike="noStrike" spc="-1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Объём: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90-154 слов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Дать полные и точные ответы на поставленные вопросы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Дать полные и точные ответы на поставленные вопросы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20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Задать вопросы по заданной теме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1" name="Рисунок 100"/>
          <p:cNvPicPr/>
          <p:nvPr/>
        </p:nvPicPr>
        <p:blipFill>
          <a:blip r:embed="rId2"/>
          <a:stretch/>
        </p:blipFill>
        <p:spPr>
          <a:xfrm>
            <a:off x="5580000" y="2434320"/>
            <a:ext cx="3734640" cy="3235320"/>
          </a:xfrm>
          <a:prstGeom prst="rect">
            <a:avLst/>
          </a:prstGeom>
          <a:ln w="18000">
            <a:noFill/>
          </a:ln>
        </p:spPr>
      </p:pic>
      <p:pic>
        <p:nvPicPr>
          <p:cNvPr id="102" name="Рисунок 101"/>
          <p:cNvPicPr/>
          <p:nvPr/>
        </p:nvPicPr>
        <p:blipFill>
          <a:blip r:embed="rId3"/>
          <a:stretch/>
        </p:blipFill>
        <p:spPr>
          <a:xfrm>
            <a:off x="1080000" y="2087280"/>
            <a:ext cx="3747240" cy="2772360"/>
          </a:xfrm>
          <a:prstGeom prst="rect">
            <a:avLst/>
          </a:prstGeom>
          <a:ln w="18000">
            <a:noFill/>
          </a:ln>
        </p:spPr>
      </p:pic>
      <p:pic>
        <p:nvPicPr>
          <p:cNvPr id="103" name="Рисунок 102"/>
          <p:cNvPicPr/>
          <p:nvPr/>
        </p:nvPicPr>
        <p:blipFill>
          <a:blip r:embed="rId4"/>
          <a:stretch/>
        </p:blipFill>
        <p:spPr>
          <a:xfrm>
            <a:off x="1080000" y="4860720"/>
            <a:ext cx="3779640" cy="808920"/>
          </a:xfrm>
          <a:prstGeom prst="rect">
            <a:avLst/>
          </a:prstGeom>
          <a:ln w="1800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92FFA9-4A0B-48D1-8EF0-D7484AFC2D7C}" type="slidenum">
              <a:rPr/>
              <a:t>5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830EAB41-4695-4CC5-8167-F78225EFB749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ОТ. Логичность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0" y="720000"/>
            <a:ext cx="9719640" cy="431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Логичность обеспечивается, в первую очередь, следованием плану. Выше были рассмотрены некоторые типы логических ошибок. Суммируем и дополним эту информацию.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Если в аспектах 2 и 3 автор пишет числа словами, а не цифрами, то это считается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логической ошибкой по ОТ.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Если в аспектах 2 и 3 автор в описании результатов социологического опроса использует то настоящее, то прошедшее время (например, «респонденты считают… участники опроса выбрали…»), то это является логической ошибкой.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Если в абзацах 2–3 употребляется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in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table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/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pie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chart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below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, то это логическая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ошибка, так как в ответе участника экзамена таблица/диаграмма не приводится.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Если в аспекте 4 предлагается нереальная или нелогичная проблема, но решение ей соответствует, то аспект является неточным («±» по РКЗ), при этом фиксируется 1 логическая ошибка по критерию «Организация текста», поскольку сама проблема нелогична.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F7342A4-702F-42A8-A626-DE266FC37070}" type="slidenum">
              <a:rPr/>
              <a:t>50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083B34CA-96CC-42A0-9827-1AAD6D53F310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ОТ. Логичность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0" y="720000"/>
            <a:ext cx="9719640" cy="431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Если в аспекте 4 участник пишет: «Судя по статистике…», а в статистике данной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информации нет, это логическая ошибка.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К логическим ошибкам относится неправильное использование местоимений (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referencing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). Типичная логическая ошибка – употребление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he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в случаях, когда нужно</a:t>
            </a:r>
            <a:r>
              <a:rPr lang="en-US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заменить местоимением существительное, например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teenager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student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. Когда нужно заменить местоимением существительное единственного числа, допускается использование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he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she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или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he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or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she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. Однако в современном английском языке нормой в подобных обобщениях (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generalization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) стала замена существительного в единственном числе, а также замена местоимений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everyone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everybody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и т.п. на местоимение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they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 и использование в аналогичных случаях притяжательного местоимения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</a:rPr>
              <a:t>their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9EB9118-D1CB-4014-93AD-E6397D082761}" type="slidenum">
              <a:rPr/>
              <a:t>51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01C9555E-DD56-42CB-91B9-A52BB60C608A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ОТ. Деление на абзацы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0" y="90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В отношении деления текста на абзацы в процессе обучения даётся установка, что каждому пункту плана должен соответствовать отдельный абзац. Однако при оценивании эксперты должны понимать, что пункты 2 и 3 плана могут раскрываться в одном абзаце, а, например, описание возможной проблемы и способа её решения – в двух абзацах.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Также сохраняется общее требование к письменным высказываниям – абзац не может состоять из одного предложения. В связи с этим возникает вопрос: может ли снижаться оценка по критериям РКЗ и ОТ за одну и ту же ошибку? В ряде случаев в отношении, например, одного и того же абзаца балл снижается по критериям РКЗ и ОТ одновременно. Если в заключении присутствует только одно простое предложение, то этот аспект принимается или не принимается по РКЗ в зависимости от его содержания, а оценка по критерию ОТ снижается, так как в данном жанре письменной речи абзац не может состоять из одного  короткого простого предложения.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6B7989D-1D03-4CA3-B120-136E3E416BEB}" type="slidenum">
              <a:rPr/>
              <a:t>52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615DE336-29DE-410E-9E8C-31D5619F1651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ОТ. Средства логической связи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Особую роль в организации текста играют средства логической связи. Каждый новый абзац должен логично присоединяться к предыдущему при помощи определённых средств связи, в роли которых могут выступать различные единицы: от одного слова до целого предложения. Чтобы привлечь внимание участников экзамена к этому моменту организации письменного высказывания и облегчить процедуру проверки для экспертов, в критерии оценивания выполнения задания 38 ЕГЭ 2024 г. было добавлено следующее примечание: «Правильное использование средств логической связи предполагает обязательные логические связки-переходы между всеми частями высказывания».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8E62CB9-AAB0-40D4-9E2E-E6618B169AAF}" type="slidenum">
              <a:rPr/>
              <a:t>53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FBFCE437-118A-48E6-9EFE-8CEDEA05579A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ОТ. Средства логической связи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247112" y="1035455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Наиболее естественно использование в качестве связующих элементов таких начальных фраз абзаца.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According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to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table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/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pie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chart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/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survey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results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, …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To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begin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with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, I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would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like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to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say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mention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that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…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It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can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be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seen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that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…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It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is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noticeable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that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…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In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contrast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, …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It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is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clear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that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principal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difference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is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…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However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there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is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a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striking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difference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between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…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Overall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it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is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clear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that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… (при обобщении, не для представления одной из позиций)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It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is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important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to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note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that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…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It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is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worth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mentioning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that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…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In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my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opinion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, … / I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believe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… / I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think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… / (два последних как синонимы к первому в начале заключения, но не в начале других абзацев)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In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conclusion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, I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would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like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to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express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my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opinion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on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…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F3B7096-ED51-4C1E-B9E7-36B865EFB6AE}" type="slidenum">
              <a:rPr/>
              <a:t>54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45E050D8-D4DF-4FC4-9EBF-76AB5CB518A6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Типичные ошибки «Организация текста»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Следует также помнить, что сочинительные союзы ‘But’ и ‘And’ не допускаются как средства связи в начале абзаца, а внутри абзаца в начале предложения принимаются, если соответствуют контексту. Что касается подчинительного союза ‘Because’, то его использование в начале придаточного предложения, которое оторвано от главного и используется как отдельное предложение, является ошибкой в средствах логической связи.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Ошибкой также считается использование связки firstly без дальнейшего использования связки secondly при перечислении. В целом, любое средство связи имеет свою функцию и определяется контекстом. Например, overall уместно для обобщения, подведения итогов и неуместно, является ошибкой по ОТ, когда речь идёт о частностях, об одной-двух разных опциях в опросе.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CF3DAB3-02AB-4714-B82F-93ABC90294D5}" type="slidenum">
              <a:rPr/>
              <a:t>55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9E0A49FD-2C08-409B-BB26-CC6D76B20F5B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Языковое оформление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От участника ЕГЭ ожидается богатый словарный запас и разнообразие используемых грамматических средств, и это нужно учитывать при оценивании, а не ориентироваться только на количество тех или иных ошибок.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Не следует путать лексические и грамматические ошибки. Если изменяется значение слова, то это лексическая ошибка. Неправильное употребление предлога – грамматическая ошибка, послелога (вторая часть фразового глагола) – лексическая ошибка. Если неправильно употреблена часть речи (например, прилагательное вместо наречия или наоборот), то это грамматическая ошибка.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224796A-0995-4536-9FCC-42CDAEF7D278}" type="slidenum">
              <a:t>56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0257E424-FA65-424B-9BA0-A7D3E6897DA0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Языковое оформление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180000" y="90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К лексическим ошибкам относятся:</a:t>
            </a:r>
            <a:endParaRPr lang="ru-RU" sz="1600" b="1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ошибки в неправильном употреблении слова в контексте;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ошибки в сочетаемости;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пропуск слова, когда это не влияет на грамматическую структуру предложения;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ошибки в словообразовании (если не меняется часть речи: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regular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–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unregular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вместо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irregular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);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послелоги во фразовых глаголах;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ошибки в написании слов, которые меняют их значение (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think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–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thing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lose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 –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</a:rPr>
              <a:t>loose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).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В задании 38 лексический запас должен соответствовать высокому уровню.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Ограниченность словарного запаса показывают: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 повторы одних и тех же слов, отсутствие синонимов;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 отсутствие антонимов;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 некорректное употребление слова;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</a:rPr>
              <a:t> нарушение сочетаемости.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EC13213-28EB-4D99-9959-E0B3281A08C4}" type="slidenum">
              <a:rPr/>
              <a:t>57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57CA42AF-8C8C-426F-990E-C845FDCDDBB1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Языковое оформление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180000" y="90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Сознательный выбор глаголов: </a:t>
            </a:r>
            <a:r>
              <a:rPr lang="ru-RU" sz="2200" b="0" i="1" strike="noStrike" spc="-1">
                <a:solidFill>
                  <a:srgbClr val="000000"/>
                </a:solidFill>
                <a:latin typeface="Times New Roman"/>
              </a:rPr>
              <a:t>prefer, like, choose, opt for….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32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Грамотное введение опций из таблицы/диаграммы со словами </a:t>
            </a:r>
            <a:r>
              <a:rPr lang="ru-RU" sz="2200" b="0" i="1" strike="noStrike" spc="-1">
                <a:solidFill>
                  <a:srgbClr val="000000"/>
                </a:solidFill>
                <a:latin typeface="Times New Roman"/>
              </a:rPr>
              <a:t>option/ response.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32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Использование кавычек для самих опций из таблицы/диаграммы (использование кавычек при цитировании включено в кодификатор).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32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</a:rPr>
              <a:t>Опции в кавычках могут даваться как с заглавной, так и с маленькой буквы.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B7EE319-1C25-4555-A9A9-3594DEB8C8BE}" type="slidenum">
              <a:rPr/>
              <a:t>58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92588A38-CCC5-40FA-95BC-C4105205CAC5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Языковое оформление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180000" y="900000"/>
            <a:ext cx="953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В задании 38 грамматические средства также должны соответствовать высокому уровню сложности задания. Ограниченность грамматических средств показывают: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повторы одних и тех же конструкций;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использование только простых коротких предложений;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отсутствие распространённых предложений;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некорректное использование грамматических средств.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4ECB838-0CA6-46B0-938C-3AF61611C8A6}" type="slidenum">
              <a:rPr/>
              <a:t>59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61166D33-C07D-4A86-A107-6A8422784294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Ключевые моменты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80000" y="854280"/>
            <a:ext cx="9539640" cy="4185360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1800" b="0" strike="noStrike" spc="49">
                <a:solidFill>
                  <a:srgbClr val="000000"/>
                </a:solidFill>
                <a:latin typeface="Arial"/>
              </a:rPr>
              <a:t>Автор письма (часто учащиеся не обращают внимание на это и адресуют письмо другому человеку);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1800" b="0" strike="noStrike" spc="49">
                <a:solidFill>
                  <a:srgbClr val="000000"/>
                </a:solidFill>
                <a:latin typeface="Arial"/>
              </a:rPr>
              <a:t>Ответы на вопросы (Учащийся должен понимать, что необходимо ответить точно и полно на каждый вопрос письма);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1800" b="0" strike="noStrike" spc="49">
                <a:solidFill>
                  <a:srgbClr val="000000"/>
                </a:solidFill>
                <a:latin typeface="Arial"/>
              </a:rPr>
              <a:t>Вопросы другу (Необходимо задать три вопроса. Но не любые вопросы, а вопросы по теме, которая указана в задании);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1800" b="0" strike="noStrike" spc="49">
                <a:solidFill>
                  <a:srgbClr val="000000"/>
                </a:solidFill>
                <a:latin typeface="Arial"/>
              </a:rPr>
              <a:t>Объем  (Объем указан в задании, но учащийся должен понимать, что эксперт при проверке принимает  отклонение в объеме в 10 % как в сторону уменьшения, так и в сторону увеличения. Таким образом,  если в выполненном задании менее 90 слов, то задание проверке не подлежит и оценивается в 0 баллов. При превышении объёма более чем на 10%, т.е. если в выполненном задании 37 более 154 слов (в задании 35 более 132 слов), проверке подлежат только первые 140 слов (120 слов);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ru-RU" sz="1800" b="0" strike="noStrike" spc="49">
                <a:solidFill>
                  <a:srgbClr val="000000"/>
                </a:solidFill>
                <a:latin typeface="Arial"/>
              </a:rPr>
              <a:t>Правила написания письма (это и организация, и стилевое оформление письма).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9606DCC-1C89-4411-B93D-8D2A1EC7D77F}" type="slidenum">
              <a:rPr/>
              <a:t>6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A70CF872-CC79-4A5B-833D-CBED87D50BF6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Языковое оформление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180000" y="732219"/>
            <a:ext cx="9539640" cy="437667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r>
              <a:rPr lang="ru-RU" sz="1800" b="1" u="sng" strike="noStrike" spc="-1" dirty="0">
                <a:solidFill>
                  <a:srgbClr val="000000"/>
                </a:solidFill>
                <a:latin typeface="Times New Roman"/>
              </a:rPr>
              <a:t>К грамматическим ошибкам относятся</a:t>
            </a:r>
            <a:r>
              <a:rPr lang="ru-RU" sz="1800" b="0" u="sng" strike="noStrike" spc="-1" dirty="0">
                <a:solidFill>
                  <a:srgbClr val="000000"/>
                </a:solidFill>
                <a:latin typeface="Times New Roman"/>
              </a:rPr>
              <a:t>:</a:t>
            </a:r>
            <a:endParaRPr lang="ru-RU" sz="1800" b="0" u="sng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ошибки в употреблении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видо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-временных форм глаголов, неличных форм глаголов,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модальных глаголов; форм множественного числа и притяжательного падежа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существительных; форм степеней сравнения прилагательных и наречий; артиклей,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предлогов, местоимений и т.д. (см. кодификатор);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ошибки в порядке слов в предложении или речи элемента предложения, который восстанавливается из контекста.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пропуск слова (подлежащего и сказуемого), влияющий на грамматическую структуру предложения;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0"/>
              </a:spcBef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ошибки в словообразовании, если меняется часть речи, например, от прилагательного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active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 вместо существительного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activity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 образуют наречие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/>
              </a:rPr>
              <a:t>actively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2619C24-D883-4BAC-B6D6-B01F6711237B}" type="slidenum">
              <a:rPr/>
              <a:t>60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7D802C9F-5445-40FD-AA19-75A3D5BFE214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Языковое оформление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" name="Рисунок 230"/>
          <p:cNvPicPr/>
          <p:nvPr/>
        </p:nvPicPr>
        <p:blipFill>
          <a:blip r:embed="rId2"/>
          <a:stretch/>
        </p:blipFill>
        <p:spPr>
          <a:xfrm>
            <a:off x="476440" y="829057"/>
            <a:ext cx="9243200" cy="4112059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D087F4D-DC99-47C5-BE71-3697E1620758}" type="slidenum">
              <a:rPr/>
              <a:t>61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6D1D64DF-1C8B-485C-9673-1EC95EBF7952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Языковое оформление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180000" y="900000"/>
            <a:ext cx="953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4" name="Рисунок 233"/>
          <p:cNvPicPr/>
          <p:nvPr/>
        </p:nvPicPr>
        <p:blipFill>
          <a:blip r:embed="rId2"/>
          <a:stretch/>
        </p:blipFill>
        <p:spPr>
          <a:xfrm>
            <a:off x="48240" y="822960"/>
            <a:ext cx="10080360" cy="47570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31EDDE5-A996-4A0F-86F0-9E9312557B2D}" type="slidenum">
              <a:rPr/>
              <a:t>62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FA09DA8A-A766-48B5-AF63-9A9900EFD582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Языковое оформление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80000" y="900000"/>
            <a:ext cx="9720000" cy="3418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Английское слово statistics в значении «статистические данные» требует использования глагола в форме множественного числа (statisitics show).</a:t>
            </a:r>
          </a:p>
          <a:p>
            <a:pPr algn="just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 Английское слово data может использоваться как с глаголом в форме множественного числа, так и с глаголом в форме единственного числа (data shows / data show).</a:t>
            </a:r>
          </a:p>
          <a:p>
            <a:pPr algn="just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 Английские слова majority и minority могут использоваться как с глаголом в форме множественного числа, так и с глаголом в форме единственного числа (не считается ошибкой), однако при обучении рекомендуется в конструкции the majority/minority of использовать форму глагола множественного числа как предпочтительную.</a:t>
            </a:r>
          </a:p>
          <a:p>
            <a:pPr algn="just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 В контексте данного задания согласно одному из основных правил использования определённого артикля слово respondents должно употребляться с определённым артиклем, так как имеются в виду участники определённого соцопроса (в задании указана страна проведения опроса и аудитория, среди которой опрос проводился).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CD7D457-38D9-458C-A026-36FF8EA5FD89}" type="slidenum">
              <a:rPr/>
              <a:t>63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A815F170-BF32-4DF6-8466-F747FBA77DA4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60000" y="106200"/>
            <a:ext cx="93596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Языковое оформление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345240" y="1005840"/>
            <a:ext cx="9554760" cy="3674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Английское соответствие слову «процент» может писаться как слитно, так и раздельно: percent / per cent; множественного числа не имеет: 45% = 45 percent/ per cent; использование этого слова во множественном числе является грамматической ошибкой.</a:t>
            </a:r>
          </a:p>
          <a:p>
            <a:pPr algn="just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 Не следует путать лексические и орфографические ошибки. Если при неправильном</a:t>
            </a:r>
          </a:p>
          <a:p>
            <a:pPr algn="just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правописании изменяется значение слова, то это лексическая ошибка, например, see– sea.</a:t>
            </a:r>
          </a:p>
          <a:p>
            <a:pPr algn="just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 Английские кавычки графически отличны от русских, но пока принимается любой вариант. Однако если кавычки открыты и не закрыты – это пунктуационная ошибка.</a:t>
            </a:r>
          </a:p>
          <a:p>
            <a:pPr algn="just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 Пунктуационная ошибка – введение опции из таблицы/диаграммы с заглавной буквы без кавычек: ... the most popular response is To make new friends. Правильно: ...the most popular response is “To make new friends”.</a:t>
            </a:r>
          </a:p>
          <a:p>
            <a:pPr algn="just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 В ЕГЭ 2026 г. допускается введение опции в кавычках со строчной буквы: ...the most</a:t>
            </a:r>
          </a:p>
          <a:p>
            <a:pPr algn="just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popular reason is “to make new friends”.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D18E3F6-FA39-4149-AC75-7FF09D945AD9}" type="slidenum">
              <a:rPr/>
              <a:t>64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BB4B906E-C4AB-471B-8C64-152BE983C8F8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60000" y="672480"/>
            <a:ext cx="93596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Языковое оформление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60000" y="1620000"/>
            <a:ext cx="9111240" cy="1882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Учитывая, что у лингвистов нет единого мнения по использованию форм Present Perfect и Past Simple в предложениях с Participle Clause, в ЕГЭ 2026 г. принимаются</a:t>
            </a:r>
          </a:p>
          <a:p>
            <a:pPr algn="just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оба варианта: Doing a project on… I have found… / Doing a project on… I found… и While doing a project on… I have found… / While doing a project on… I found… Считается грамматической ошибкой использование прошедшего времени в сложноподчинённом предложении While I was doing a project on… I found …, так как в задании ясно указано настоящее время: You are doing a project…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14F3904-FB43-4E99-993F-82D8492194A1}" type="slidenum">
              <a:rPr/>
              <a:t>65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294B9620-9CFD-4C1F-BA48-B3B8C369FE01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60000" y="106200"/>
            <a:ext cx="93596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Практическая часть</a:t>
            </a:r>
          </a:p>
        </p:txBody>
      </p:sp>
      <p:pic>
        <p:nvPicPr>
          <p:cNvPr id="242" name="Рисунок 241"/>
          <p:cNvPicPr/>
          <p:nvPr/>
        </p:nvPicPr>
        <p:blipFill>
          <a:blip r:embed="rId2"/>
          <a:stretch/>
        </p:blipFill>
        <p:spPr>
          <a:xfrm>
            <a:off x="180000" y="829440"/>
            <a:ext cx="6869520" cy="2770560"/>
          </a:xfrm>
          <a:prstGeom prst="rect">
            <a:avLst/>
          </a:prstGeom>
          <a:ln w="0">
            <a:noFill/>
          </a:ln>
        </p:spPr>
      </p:pic>
      <p:pic>
        <p:nvPicPr>
          <p:cNvPr id="243" name="Рисунок 242"/>
          <p:cNvPicPr/>
          <p:nvPr/>
        </p:nvPicPr>
        <p:blipFill>
          <a:blip r:embed="rId3"/>
          <a:stretch/>
        </p:blipFill>
        <p:spPr>
          <a:xfrm>
            <a:off x="5940000" y="2520000"/>
            <a:ext cx="3730680" cy="26406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5A59903-B814-45EF-B2AB-23BD590D3CC9}" type="slidenum">
              <a:rPr/>
              <a:t>66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5DED58B8-F6DF-4330-8995-BCC015DB4544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60000" y="106200"/>
            <a:ext cx="93596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Практическая часть</a:t>
            </a:r>
          </a:p>
        </p:txBody>
      </p:sp>
      <p:pic>
        <p:nvPicPr>
          <p:cNvPr id="245" name="Рисунок 244"/>
          <p:cNvPicPr/>
          <p:nvPr/>
        </p:nvPicPr>
        <p:blipFill>
          <a:blip r:embed="rId2"/>
          <a:stretch/>
        </p:blipFill>
        <p:spPr>
          <a:xfrm>
            <a:off x="540000" y="867960"/>
            <a:ext cx="6563160" cy="41720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9E048E3-93BA-463E-810D-11DE026218C9}" type="slidenum">
              <a:rPr/>
              <a:t>67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06C6A297-4301-44B1-9FE1-6092EA6E252C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60000" y="106200"/>
            <a:ext cx="93596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Практическая часть</a:t>
            </a:r>
          </a:p>
        </p:txBody>
      </p:sp>
      <p:pic>
        <p:nvPicPr>
          <p:cNvPr id="247" name="Рисунок 246"/>
          <p:cNvPicPr/>
          <p:nvPr/>
        </p:nvPicPr>
        <p:blipFill>
          <a:blip r:embed="rId2"/>
          <a:srcRect r="14066"/>
          <a:stretch/>
        </p:blipFill>
        <p:spPr>
          <a:xfrm>
            <a:off x="301320" y="835200"/>
            <a:ext cx="3298320" cy="4057560"/>
          </a:xfrm>
          <a:prstGeom prst="rect">
            <a:avLst/>
          </a:prstGeom>
          <a:ln w="0">
            <a:noFill/>
          </a:ln>
        </p:spPr>
      </p:pic>
      <p:pic>
        <p:nvPicPr>
          <p:cNvPr id="248" name="Рисунок 247"/>
          <p:cNvPicPr/>
          <p:nvPr/>
        </p:nvPicPr>
        <p:blipFill>
          <a:blip r:embed="rId3"/>
          <a:stretch/>
        </p:blipFill>
        <p:spPr>
          <a:xfrm>
            <a:off x="3696840" y="868320"/>
            <a:ext cx="6203160" cy="41720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9CBD064-5999-451A-9ACE-32BE294F15C3}" type="slidenum">
              <a:rPr/>
              <a:t>68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B08F1C7A-2482-4E84-A9A0-E29DC001E3B1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360000" y="106200"/>
            <a:ext cx="93596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Практическая часть</a:t>
            </a:r>
          </a:p>
        </p:txBody>
      </p:sp>
      <p:pic>
        <p:nvPicPr>
          <p:cNvPr id="258" name="Рисунок 257"/>
          <p:cNvPicPr/>
          <p:nvPr/>
        </p:nvPicPr>
        <p:blipFill>
          <a:blip r:embed="rId2"/>
          <a:stretch/>
        </p:blipFill>
        <p:spPr>
          <a:xfrm>
            <a:off x="487440" y="1011600"/>
            <a:ext cx="9201960" cy="37051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E60523B-8C51-4979-8EC1-577B8E9A5A70}" type="slidenum">
              <a:rPr/>
              <a:t>69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0052A7C0-25B1-4584-BD00-D3A1B7BF04CB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60000" y="50040"/>
            <a:ext cx="9359640" cy="73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</a:rPr>
              <a:t>Типичные ошибки при написании электронного письма личного характера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0" y="720000"/>
            <a:ext cx="9719640" cy="431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написание адреса и даты;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неполные или неточные ответы на вопросы друга по переписке;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включение в текст лишних подробностей (как правило, фрагментов топиков),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приводившее к превышению объема письма;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встречные вопросы другу даются не по теме, указанной в письме-стимуле либо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инструкции под письмом;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ошибки при реализации норм вежливости;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отсутствие фраз – логических мостиков между абзацами либо неправильное их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использование;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языковые ошибки.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Aft>
                <a:spcPts val="536"/>
              </a:spcAft>
              <a:buNone/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2DB9B36-0B70-4C60-942B-E956216ABA1B}" type="slidenum">
              <a:rPr/>
              <a:t>7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532F117E-4D11-4FAA-B8A4-4D5747432094}" type="datetime1">
              <a:rPr lang="ru-RU"/>
              <a:t>31.03.2026</a:t>
            </a:fld>
            <a:endParaRPr 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360000" y="106200"/>
            <a:ext cx="93596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Практическая часть</a:t>
            </a:r>
          </a:p>
        </p:txBody>
      </p:sp>
      <p:pic>
        <p:nvPicPr>
          <p:cNvPr id="250" name="Рисунок 249"/>
          <p:cNvPicPr/>
          <p:nvPr/>
        </p:nvPicPr>
        <p:blipFill>
          <a:blip r:embed="rId2"/>
          <a:stretch/>
        </p:blipFill>
        <p:spPr>
          <a:xfrm>
            <a:off x="301320" y="835200"/>
            <a:ext cx="3838680" cy="40575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CE9C652-27E0-4B42-8067-944D879034A1}" type="slidenum">
              <a:rPr/>
              <a:t>70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F99698C1-8F5E-42C2-A5F1-112432B3BC1D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60000" y="106200"/>
            <a:ext cx="93596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Практическая часть</a:t>
            </a:r>
          </a:p>
        </p:txBody>
      </p:sp>
      <p:pic>
        <p:nvPicPr>
          <p:cNvPr id="252" name="Рисунок 251"/>
          <p:cNvPicPr/>
          <p:nvPr/>
        </p:nvPicPr>
        <p:blipFill>
          <a:blip r:embed="rId2"/>
          <a:stretch/>
        </p:blipFill>
        <p:spPr>
          <a:xfrm>
            <a:off x="235080" y="954360"/>
            <a:ext cx="9706680" cy="38196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5571041-4EF0-42A0-B580-5177EFCBD0A5}" type="slidenum">
              <a:rPr/>
              <a:t>71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61CDFD25-313B-4802-AB38-5F152557BCCE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60000" y="106200"/>
            <a:ext cx="93596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Практическая часть</a:t>
            </a:r>
          </a:p>
        </p:txBody>
      </p:sp>
      <p:pic>
        <p:nvPicPr>
          <p:cNvPr id="254" name="Рисунок 253"/>
          <p:cNvPicPr/>
          <p:nvPr/>
        </p:nvPicPr>
        <p:blipFill>
          <a:blip r:embed="rId2"/>
          <a:stretch/>
        </p:blipFill>
        <p:spPr>
          <a:xfrm>
            <a:off x="139680" y="935280"/>
            <a:ext cx="9897480" cy="38577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83B73D7-B75F-4DAE-AFC8-7093C83A334B}" type="slidenum">
              <a:rPr/>
              <a:t>72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4DA2F3E4-BCDD-484E-BDD9-82271A0A6E17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60000" y="106200"/>
            <a:ext cx="93596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Практическая часть</a:t>
            </a:r>
          </a:p>
        </p:txBody>
      </p:sp>
      <p:pic>
        <p:nvPicPr>
          <p:cNvPr id="256" name="Рисунок 255"/>
          <p:cNvPicPr/>
          <p:nvPr/>
        </p:nvPicPr>
        <p:blipFill>
          <a:blip r:embed="rId2"/>
          <a:stretch/>
        </p:blipFill>
        <p:spPr>
          <a:xfrm>
            <a:off x="120960" y="839880"/>
            <a:ext cx="9935280" cy="40482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61BDF29-5100-49AE-90D7-9B91EC91E980}" type="slidenum">
              <a:rPr/>
              <a:t>73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BE2EA0D6-A51E-45A1-AC73-A020AB496966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99360" y="0"/>
            <a:ext cx="4400640" cy="102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Практическая часть</a:t>
            </a:r>
          </a:p>
        </p:txBody>
      </p:sp>
      <p:pic>
        <p:nvPicPr>
          <p:cNvPr id="261" name="Рисунок 260"/>
          <p:cNvPicPr/>
          <p:nvPr/>
        </p:nvPicPr>
        <p:blipFill>
          <a:blip r:embed="rId2"/>
          <a:stretch/>
        </p:blipFill>
        <p:spPr>
          <a:xfrm>
            <a:off x="99360" y="900000"/>
            <a:ext cx="3680640" cy="4625280"/>
          </a:xfrm>
          <a:prstGeom prst="rect">
            <a:avLst/>
          </a:prstGeom>
          <a:ln w="0">
            <a:noFill/>
          </a:ln>
        </p:spPr>
      </p:pic>
      <p:pic>
        <p:nvPicPr>
          <p:cNvPr id="262" name="Рисунок 261"/>
          <p:cNvPicPr/>
          <p:nvPr/>
        </p:nvPicPr>
        <p:blipFill>
          <a:blip r:embed="rId3"/>
          <a:stretch/>
        </p:blipFill>
        <p:spPr>
          <a:xfrm>
            <a:off x="4604400" y="54720"/>
            <a:ext cx="5475600" cy="53452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4F5CF8E-BE9F-42A4-B31E-B665BEECC06A}" type="slidenum">
              <a:rPr/>
              <a:t>74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ECCDC749-CF4D-4C18-ABA9-C6405960220A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360000" y="106200"/>
            <a:ext cx="93596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РКЗ. Аспект 1</a:t>
            </a:r>
          </a:p>
        </p:txBody>
      </p:sp>
      <p:pic>
        <p:nvPicPr>
          <p:cNvPr id="264" name="Рисунок 263"/>
          <p:cNvPicPr/>
          <p:nvPr/>
        </p:nvPicPr>
        <p:blipFill>
          <a:blip r:embed="rId2"/>
          <a:stretch/>
        </p:blipFill>
        <p:spPr>
          <a:xfrm>
            <a:off x="463680" y="1389240"/>
            <a:ext cx="9249480" cy="29620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2F75249-7140-4B13-BAD6-4E6C56B9B1C4}" type="slidenum">
              <a:t>75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6A0E2B7D-630A-418B-8AA5-65F3E5B9DA97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60000" y="106200"/>
            <a:ext cx="93596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РКЗ. Аспект 2</a:t>
            </a:r>
          </a:p>
        </p:txBody>
      </p:sp>
      <p:pic>
        <p:nvPicPr>
          <p:cNvPr id="266" name="Рисунок 265"/>
          <p:cNvPicPr/>
          <p:nvPr/>
        </p:nvPicPr>
        <p:blipFill>
          <a:blip r:embed="rId2"/>
          <a:stretch/>
        </p:blipFill>
        <p:spPr>
          <a:xfrm>
            <a:off x="48240" y="1293120"/>
            <a:ext cx="10080360" cy="3154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B4196F5-F520-4393-A155-1B41CF618FCE}" type="slidenum">
              <a:rPr/>
              <a:t>76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AF8B14E2-FD0F-4D09-9F22-0CF124E61494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60000" y="106200"/>
            <a:ext cx="93596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РКЗ. Аспект 3</a:t>
            </a:r>
          </a:p>
        </p:txBody>
      </p:sp>
      <p:pic>
        <p:nvPicPr>
          <p:cNvPr id="268" name="Рисунок 267"/>
          <p:cNvPicPr/>
          <p:nvPr/>
        </p:nvPicPr>
        <p:blipFill>
          <a:blip r:embed="rId2"/>
          <a:stretch/>
        </p:blipFill>
        <p:spPr>
          <a:xfrm>
            <a:off x="900000" y="1832400"/>
            <a:ext cx="8728560" cy="17676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E7A4A8A-A40D-4447-9702-91613E59D512}" type="slidenum">
              <a:t>77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64EA37DB-6D20-4677-B3F3-8B15D46C84CF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60360" y="180000"/>
            <a:ext cx="93596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РКЗ. Аспект 4</a:t>
            </a:r>
          </a:p>
        </p:txBody>
      </p:sp>
      <p:pic>
        <p:nvPicPr>
          <p:cNvPr id="270" name="Рисунок 269"/>
          <p:cNvPicPr/>
          <p:nvPr/>
        </p:nvPicPr>
        <p:blipFill>
          <a:blip r:embed="rId2"/>
          <a:stretch/>
        </p:blipFill>
        <p:spPr>
          <a:xfrm>
            <a:off x="689040" y="1440000"/>
            <a:ext cx="8260200" cy="30600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494A154-7CA2-4770-86CF-956B2B1749DE}" type="slidenum">
              <a:rPr/>
              <a:t>78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F8EBC332-D2B6-4673-B217-2D5F745A7E28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60000" y="106200"/>
            <a:ext cx="93596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РКЗ. Аспект 5</a:t>
            </a:r>
          </a:p>
        </p:txBody>
      </p:sp>
      <p:pic>
        <p:nvPicPr>
          <p:cNvPr id="272" name="Рисунок 271"/>
          <p:cNvPicPr/>
          <p:nvPr/>
        </p:nvPicPr>
        <p:blipFill>
          <a:blip r:embed="rId2"/>
          <a:stretch/>
        </p:blipFill>
        <p:spPr>
          <a:xfrm>
            <a:off x="1651680" y="1344600"/>
            <a:ext cx="6088320" cy="22554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B091C34-9B09-4DB6-B532-62E287E551C2}" type="slidenum">
              <a:t>79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35A34CAE-C69E-4B94-858D-456A49F7E8A0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60000" y="50040"/>
            <a:ext cx="9359640" cy="73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</a:rPr>
              <a:t>Типичные ошибки при написании электронного письма личного характера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180000" y="1260000"/>
            <a:ext cx="9719640" cy="28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превышенный или недостаточный объем электронного сообщения;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фактические ошибки;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неправильный выбор стилевого  оформления письма (обращение, завершающая фраза, подпись автора в соответствии с неофициальным стилем);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нарушения в структурировании текста, делении текста на абзацы;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536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логические ошибки; ошибки в средствах связи или их отсутствие.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0F70BFB-4459-4793-86BF-47DF81596217}" type="slidenum">
              <a:rPr/>
              <a:t>8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CA6257B8-A6C8-4CB1-87AB-2D8E819EB8CE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Рисунок 272"/>
          <p:cNvPicPr/>
          <p:nvPr/>
        </p:nvPicPr>
        <p:blipFill>
          <a:blip r:embed="rId2"/>
          <a:stretch/>
        </p:blipFill>
        <p:spPr>
          <a:xfrm>
            <a:off x="1593000" y="180000"/>
            <a:ext cx="7047000" cy="51822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FCBE583-1668-4E64-9ACA-8C10809B2E1B}" type="slidenum">
              <a:rPr/>
              <a:t>80</a:t>
            </a:fld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39FAE41D-4CB3-4D1A-AC80-C0F18B3FA954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60360" y="2112480"/>
            <a:ext cx="935964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Благодарю за внимание!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202C358-A495-43F4-B0F3-9617D6278687}" type="slidenum">
              <a:rPr/>
              <a:t>81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F5CDF2AC-97FA-43EA-9392-800F18E0BFD5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20000" y="899640"/>
            <a:ext cx="9359640" cy="23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в процессе обучения при работе над электронным личным письмом</a:t>
            </a:r>
            <a:br>
              <a:rPr sz="3300"/>
            </a:b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(а она начинается согласно ФГОС и ФОП еще в начальной школе) обращать особое</a:t>
            </a:r>
            <a:br>
              <a:rPr sz="3300"/>
            </a:br>
            <a:r>
              <a:rPr lang="ru-RU" sz="3300" b="0" strike="noStrike" spc="-1">
                <a:solidFill>
                  <a:srgbClr val="FFFFFF"/>
                </a:solidFill>
                <a:latin typeface="Arial"/>
              </a:rPr>
              <a:t>внимание на следующее: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180000" y="1260000"/>
            <a:ext cx="971964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анализ содержания инструкции и проникновение в смысл задания;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умение дать полные и точные ответы на вопросы;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привлечение межпредметных знаний, если это требуется в задании;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владение российской тематикой и фоновой лексикой; понимание того, как избежать сбоя в коммуникации при общении с зарубежным другом, не знающим российских реалий;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умение запросить информацию в соответствии с инструкцией к заданию;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правильный выбор средств логической связи;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соблюдение формата личного письма;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анализ/самоанализ типичных ошибок, допущенных при написании личного письма.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69560" y="180000"/>
            <a:ext cx="9730080" cy="876960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При работе над электронным личным письмом следует обращать особое внимание учащихся на следующее: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01BACAC-0102-4E6D-98C9-85947EDE9DC5}" type="slidenum">
              <a:rPr/>
              <a:t>9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fld id="{F0997AAF-C075-4E27-B2CF-458101AC26C5}" type="datetime1">
              <a:rPr lang="ru-RU"/>
              <a:t>31.03.2026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</TotalTime>
  <Words>6880</Words>
  <Application>Microsoft Office PowerPoint</Application>
  <PresentationFormat>Произвольный</PresentationFormat>
  <Paragraphs>571</Paragraphs>
  <Slides>81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81</vt:i4>
      </vt:variant>
    </vt:vector>
  </HeadingPairs>
  <TitlesOfParts>
    <vt:vector size="90" baseType="lpstr">
      <vt:lpstr>Arial</vt:lpstr>
      <vt:lpstr>StarSymbol</vt:lpstr>
      <vt:lpstr>Symbol</vt:lpstr>
      <vt:lpstr>Times New Roman</vt:lpstr>
      <vt:lpstr>Times New Roman;Times New Roman PSMT</vt:lpstr>
      <vt:lpstr>TimesNewRoman</vt:lpstr>
      <vt:lpstr>Wingdings</vt:lpstr>
      <vt:lpstr>Office Theme</vt:lpstr>
      <vt:lpstr>Office Theme</vt:lpstr>
      <vt:lpstr>«Технологии подготовки учащихся к выполнению заданий  письменной части ГИА 2026»</vt:lpstr>
      <vt:lpstr>Личное письмо</vt:lpstr>
      <vt:lpstr>Критерии оценивания</vt:lpstr>
      <vt:lpstr>Электронное письмо личного характера</vt:lpstr>
      <vt:lpstr>Электронное письмо личного характера</vt:lpstr>
      <vt:lpstr>Ключевые моменты</vt:lpstr>
      <vt:lpstr>Типичные ошибки при написании электронного письма личного характера</vt:lpstr>
      <vt:lpstr>Типичные ошибки при написании электронного письма личного характера</vt:lpstr>
      <vt:lpstr>в процессе обучения при работе над электронным личным письмом (а она начинается согласно ФГОС и ФОП еще в начальной школе) обращать особое внимание на следующее:</vt:lpstr>
      <vt:lpstr>Решение коммуникативной задачи</vt:lpstr>
      <vt:lpstr>Решение коммуникативной задачи</vt:lpstr>
      <vt:lpstr>Фактические ошибки</vt:lpstr>
      <vt:lpstr>Нормы вежливости</vt:lpstr>
      <vt:lpstr>Стилевое оформление</vt:lpstr>
      <vt:lpstr>Стилевое оформление</vt:lpstr>
      <vt:lpstr>Организация текста</vt:lpstr>
      <vt:lpstr>Организация текста</vt:lpstr>
      <vt:lpstr>Организация текста</vt:lpstr>
      <vt:lpstr>Логические ошибки</vt:lpstr>
      <vt:lpstr>Организация текста</vt:lpstr>
      <vt:lpstr>Организация текста</vt:lpstr>
      <vt:lpstr>Языковое оформление</vt:lpstr>
      <vt:lpstr>Языковое оформление</vt:lpstr>
      <vt:lpstr>Языковое оформление</vt:lpstr>
      <vt:lpstr>Языковое оформление</vt:lpstr>
      <vt:lpstr>Языковое оформление</vt:lpstr>
      <vt:lpstr>Задание 38 письменное высказывание с элементами рассуждения на основе таблицы/диаграммы</vt:lpstr>
      <vt:lpstr>Задание 38 письменное высказывание с элементами рассуждения на основе таблицы/диаграммы</vt:lpstr>
      <vt:lpstr>Структура задания 38</vt:lpstr>
      <vt:lpstr>Критерии оценивания задания 38</vt:lpstr>
      <vt:lpstr>Задание 38 письменное высказывание с элементами рассуждения на основе таблицы/диаграммы</vt:lpstr>
      <vt:lpstr>Задание 38</vt:lpstr>
      <vt:lpstr>Задание 38</vt:lpstr>
      <vt:lpstr>Решение коммуникативной задачи. Аспект 1</vt:lpstr>
      <vt:lpstr>РКЗ. Аспект 1</vt:lpstr>
      <vt:lpstr>РКЗ. Аспект 1 </vt:lpstr>
      <vt:lpstr>РКЗ Аспект 1 </vt:lpstr>
      <vt:lpstr>Решение коммуникативной задачи. Аспект 2</vt:lpstr>
      <vt:lpstr>РКЗ. Аспект 2</vt:lpstr>
      <vt:lpstr>РКЗ. Аспект 2</vt:lpstr>
      <vt:lpstr>Решение коммуникативной задачи. Аспект 3</vt:lpstr>
      <vt:lpstr>Решение коммуникативной задачи. Аспект 3</vt:lpstr>
      <vt:lpstr>Решение коммуникативной задачи. Аспект 4 </vt:lpstr>
      <vt:lpstr>РКЗ. Аспект 4 </vt:lpstr>
      <vt:lpstr>Решение коммуникативной задачи. Аспект 5</vt:lpstr>
      <vt:lpstr>РКЗ. Аспект 5</vt:lpstr>
      <vt:lpstr>Решение коммуникативной задачи. Аспект 6</vt:lpstr>
      <vt:lpstr>Решение коммуникативной задачи</vt:lpstr>
      <vt:lpstr>Организация текста</vt:lpstr>
      <vt:lpstr>ОТ. Логичность</vt:lpstr>
      <vt:lpstr>ОТ. Логичность</vt:lpstr>
      <vt:lpstr>ОТ. Деление на абзацы</vt:lpstr>
      <vt:lpstr>ОТ. Средства логической связи</vt:lpstr>
      <vt:lpstr>ОТ. Средства логической связи</vt:lpstr>
      <vt:lpstr>Типичные ошибки «Организация текста»</vt:lpstr>
      <vt:lpstr>Языковое оформление</vt:lpstr>
      <vt:lpstr>Языковое оформление</vt:lpstr>
      <vt:lpstr>Языковое оформление</vt:lpstr>
      <vt:lpstr>Языковое оформление</vt:lpstr>
      <vt:lpstr>Языковое оформление</vt:lpstr>
      <vt:lpstr>Языковое оформление</vt:lpstr>
      <vt:lpstr>Языковое оформление</vt:lpstr>
      <vt:lpstr>Языковое оформление</vt:lpstr>
      <vt:lpstr>Языковое оформление</vt:lpstr>
      <vt:lpstr>Языковое оформление</vt:lpstr>
      <vt:lpstr>Практическая часть</vt:lpstr>
      <vt:lpstr>Практическая часть</vt:lpstr>
      <vt:lpstr>Практическая часть</vt:lpstr>
      <vt:lpstr>Практическая часть</vt:lpstr>
      <vt:lpstr>Практическая часть</vt:lpstr>
      <vt:lpstr>Практическая часть</vt:lpstr>
      <vt:lpstr>Практическая часть</vt:lpstr>
      <vt:lpstr>Практическая часть</vt:lpstr>
      <vt:lpstr>Практическая часть</vt:lpstr>
      <vt:lpstr>РКЗ. Аспект 1</vt:lpstr>
      <vt:lpstr>РКЗ. Аспект 2</vt:lpstr>
      <vt:lpstr>РКЗ. Аспект 3</vt:lpstr>
      <vt:lpstr>РКЗ. Аспект 4</vt:lpstr>
      <vt:lpstr>РКЗ. Аспект 5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Curve</dc:title>
  <dc:subject/>
  <dc:creator/>
  <dc:description/>
  <cp:lastModifiedBy>Петрова Александра Константиковна</cp:lastModifiedBy>
  <cp:revision>44</cp:revision>
  <dcterms:created xsi:type="dcterms:W3CDTF">2026-03-28T20:47:08Z</dcterms:created>
  <dcterms:modified xsi:type="dcterms:W3CDTF">2026-03-31T04:05:41Z</dcterms:modified>
  <dc:language>ru-RU</dc:language>
</cp:coreProperties>
</file>