
<file path=[Content_Types].xml><?xml version="1.0" encoding="utf-8"?>
<Types xmlns="http://schemas.openxmlformats.org/package/2006/content-types">
  <Default Extension="emf" ContentType="image/x-emf"/>
  <Default Extension="jpeg" ContentType="image/jpeg"/>
  <Default Extension="jpg" ContentType="image/jp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1" r:id="rId2"/>
    <p:sldId id="325" r:id="rId3"/>
    <p:sldId id="256" r:id="rId4"/>
    <p:sldId id="257" r:id="rId5"/>
    <p:sldId id="258" r:id="rId6"/>
    <p:sldId id="306" r:id="rId7"/>
    <p:sldId id="305" r:id="rId8"/>
    <p:sldId id="259" r:id="rId9"/>
    <p:sldId id="260" r:id="rId10"/>
    <p:sldId id="261" r:id="rId11"/>
    <p:sldId id="307" r:id="rId12"/>
    <p:sldId id="308" r:id="rId13"/>
    <p:sldId id="326" r:id="rId14"/>
    <p:sldId id="309" r:id="rId15"/>
    <p:sldId id="263" r:id="rId16"/>
    <p:sldId id="310" r:id="rId17"/>
    <p:sldId id="329" r:id="rId18"/>
    <p:sldId id="311" r:id="rId19"/>
    <p:sldId id="313" r:id="rId20"/>
    <p:sldId id="327" r:id="rId21"/>
    <p:sldId id="312" r:id="rId22"/>
    <p:sldId id="267" r:id="rId23"/>
    <p:sldId id="328" r:id="rId24"/>
    <p:sldId id="314" r:id="rId25"/>
    <p:sldId id="315" r:id="rId26"/>
    <p:sldId id="317" r:id="rId27"/>
    <p:sldId id="320" r:id="rId28"/>
    <p:sldId id="318" r:id="rId29"/>
    <p:sldId id="270" r:id="rId30"/>
    <p:sldId id="321" r:id="rId31"/>
    <p:sldId id="322" r:id="rId32"/>
    <p:sldId id="323" r:id="rId33"/>
    <p:sldId id="272" r:id="rId34"/>
    <p:sldId id="324" r:id="rId35"/>
    <p:sldId id="277" r:id="rId36"/>
    <p:sldId id="279" r:id="rId37"/>
    <p:sldId id="303" r:id="rId38"/>
    <p:sldId id="330" r:id="rId39"/>
    <p:sldId id="331" r:id="rId40"/>
    <p:sldId id="333" r:id="rId41"/>
    <p:sldId id="334" r:id="rId42"/>
    <p:sldId id="299" r:id="rId43"/>
    <p:sldId id="335" r:id="rId44"/>
    <p:sldId id="336" r:id="rId45"/>
    <p:sldId id="264" r:id="rId46"/>
    <p:sldId id="266" r:id="rId47"/>
    <p:sldId id="268" r:id="rId48"/>
    <p:sldId id="337" r:id="rId49"/>
    <p:sldId id="338" r:id="rId50"/>
    <p:sldId id="285" r:id="rId51"/>
    <p:sldId id="339" r:id="rId52"/>
    <p:sldId id="342" r:id="rId53"/>
    <p:sldId id="304" r:id="rId54"/>
    <p:sldId id="340" r:id="rId55"/>
    <p:sldId id="341" r:id="rId56"/>
    <p:sldId id="343" r:id="rId57"/>
    <p:sldId id="282" r:id="rId58"/>
    <p:sldId id="344" r:id="rId59"/>
    <p:sldId id="290" r:id="rId60"/>
    <p:sldId id="291" r:id="rId61"/>
    <p:sldId id="345" r:id="rId62"/>
    <p:sldId id="346" r:id="rId63"/>
    <p:sldId id="281" r:id="rId64"/>
    <p:sldId id="347" r:id="rId65"/>
    <p:sldId id="283" r:id="rId66"/>
    <p:sldId id="350" r:id="rId67"/>
    <p:sldId id="269" r:id="rId68"/>
    <p:sldId id="349" r:id="rId69"/>
    <p:sldId id="348" r:id="rId70"/>
    <p:sldId id="351" r:id="rId71"/>
    <p:sldId id="352" r:id="rId72"/>
    <p:sldId id="274" r:id="rId73"/>
    <p:sldId id="276" r:id="rId74"/>
    <p:sldId id="278" r:id="rId75"/>
    <p:sldId id="353" r:id="rId76"/>
    <p:sldId id="567" r:id="rId77"/>
    <p:sldId id="497" r:id="rId78"/>
    <p:sldId id="499" r:id="rId79"/>
    <p:sldId id="566" r:id="rId80"/>
    <p:sldId id="535" r:id="rId81"/>
    <p:sldId id="482" r:id="rId82"/>
    <p:sldId id="332" r:id="rId83"/>
    <p:sldId id="280"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F05439B7-4004-4521-A66F-B673B77D4D36}" type="datetimeFigureOut">
              <a:rPr lang="ru-RU" smtClean="0"/>
              <a:t>29.03.2026</a:t>
            </a:fld>
            <a:endParaRPr lang="ru-RU"/>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745C6358-7352-4A7D-8517-EB73B5B13DB4}" type="slidenum">
              <a:rPr lang="ru-RU" smtClean="0"/>
              <a:t>‹#›</a:t>
            </a:fld>
            <a:endParaRPr lang="ru-RU"/>
          </a:p>
        </p:txBody>
      </p:sp>
    </p:spTree>
    <p:extLst>
      <p:ext uri="{BB962C8B-B14F-4D97-AF65-F5344CB8AC3E}">
        <p14:creationId xmlns:p14="http://schemas.microsoft.com/office/powerpoint/2010/main" val="1188107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05439B7-4004-4521-A66F-B673B77D4D36}" type="datetimeFigureOut">
              <a:rPr lang="ru-RU" smtClean="0"/>
              <a:t>29.03.2026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5C6358-7352-4A7D-8517-EB73B5B13DB4}" type="slidenum">
              <a:rPr lang="ru-RU" smtClean="0"/>
              <a:t>‹#›</a:t>
            </a:fld>
            <a:endParaRPr lang="ru-RU"/>
          </a:p>
        </p:txBody>
      </p:sp>
    </p:spTree>
    <p:extLst>
      <p:ext uri="{BB962C8B-B14F-4D97-AF65-F5344CB8AC3E}">
        <p14:creationId xmlns:p14="http://schemas.microsoft.com/office/powerpoint/2010/main" val="3573985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05439B7-4004-4521-A66F-B673B77D4D36}" type="datetimeFigureOut">
              <a:rPr lang="ru-RU" smtClean="0"/>
              <a:t>29.03.2026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5C6358-7352-4A7D-8517-EB73B5B13DB4}" type="slidenum">
              <a:rPr lang="ru-RU" smtClean="0"/>
              <a:t>‹#›</a:t>
            </a:fld>
            <a:endParaRPr lang="ru-RU"/>
          </a:p>
        </p:txBody>
      </p:sp>
    </p:spTree>
    <p:extLst>
      <p:ext uri="{BB962C8B-B14F-4D97-AF65-F5344CB8AC3E}">
        <p14:creationId xmlns:p14="http://schemas.microsoft.com/office/powerpoint/2010/main" val="1711485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a:t>Образец заголовка</a:t>
            </a:r>
          </a:p>
        </p:txBody>
      </p:sp>
      <p:sp>
        <p:nvSpPr>
          <p:cNvPr id="3" name="Рисунок SmartArt 2"/>
          <p:cNvSpPr>
            <a:spLocks noGrp="1"/>
          </p:cNvSpPr>
          <p:nvPr>
            <p:ph type="dgm" idx="1"/>
          </p:nvPr>
        </p:nvSpPr>
        <p:spPr>
          <a:xfrm>
            <a:off x="457200" y="1719263"/>
            <a:ext cx="8229600" cy="4411662"/>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BB89B873-FFA4-4E46-A658-A86CA25F30B4}" type="slidenum">
              <a:rPr lang="ru-RU" altLang="en-US"/>
              <a:pPr/>
              <a:t>‹#›</a:t>
            </a:fld>
            <a:endParaRPr lang="ru-RU" altLang="en-US"/>
          </a:p>
        </p:txBody>
      </p:sp>
    </p:spTree>
    <p:extLst>
      <p:ext uri="{BB962C8B-B14F-4D97-AF65-F5344CB8AC3E}">
        <p14:creationId xmlns:p14="http://schemas.microsoft.com/office/powerpoint/2010/main" val="173172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35">
              <a:buClr>
                <a:srgbClr val="000000"/>
              </a:buClr>
            </a:pPr>
            <a:fld id="{00000000-1234-1234-1234-123412341234}" type="slidenum">
              <a:rPr lang="en-GB" kern="0" smtClean="0">
                <a:solidFill>
                  <a:srgbClr val="595959"/>
                </a:solidFill>
                <a:cs typeface="Arial"/>
                <a:sym typeface="Arial"/>
              </a:rPr>
              <a:pPr defTabSz="685835">
                <a:buClr>
                  <a:srgbClr val="000000"/>
                </a:buClr>
              </a:pPr>
              <a:t>‹#›</a:t>
            </a:fld>
            <a:endParaRPr lang="en-GB" kern="0" dirty="0">
              <a:solidFill>
                <a:srgbClr val="595959"/>
              </a:solidFill>
              <a:cs typeface="Arial"/>
              <a:sym typeface="Arial"/>
            </a:endParaRPr>
          </a:p>
        </p:txBody>
      </p:sp>
    </p:spTree>
    <p:extLst>
      <p:ext uri="{BB962C8B-B14F-4D97-AF65-F5344CB8AC3E}">
        <p14:creationId xmlns:p14="http://schemas.microsoft.com/office/powerpoint/2010/main" val="53481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3681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2915817" y="620688"/>
            <a:ext cx="5770984" cy="288032"/>
          </a:xfrm>
        </p:spPr>
        <p:txBody>
          <a:bodyPr anchor="ctr">
            <a:noAutofit/>
          </a:bodyPr>
          <a:lstStyle>
            <a:lvl1pPr marL="0" indent="0" algn="r">
              <a:buNone/>
              <a:defRPr sz="1200" cap="small" baseline="0">
                <a:solidFill>
                  <a:srgbClr val="1D263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7"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76053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05439B7-4004-4521-A66F-B673B77D4D36}" type="datetimeFigureOut">
              <a:rPr lang="ru-RU" smtClean="0"/>
              <a:t>29.03.2026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5C6358-7352-4A7D-8517-EB73B5B13DB4}" type="slidenum">
              <a:rPr lang="ru-RU" smtClean="0"/>
              <a:t>‹#›</a:t>
            </a:fld>
            <a:endParaRPr lang="ru-RU"/>
          </a:p>
        </p:txBody>
      </p:sp>
    </p:spTree>
    <p:extLst>
      <p:ext uri="{BB962C8B-B14F-4D97-AF65-F5344CB8AC3E}">
        <p14:creationId xmlns:p14="http://schemas.microsoft.com/office/powerpoint/2010/main" val="339725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05439B7-4004-4521-A66F-B673B77D4D36}" type="datetimeFigureOut">
              <a:rPr lang="ru-RU" smtClean="0"/>
              <a:t>29.03.2026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5C6358-7352-4A7D-8517-EB73B5B13DB4}" type="slidenum">
              <a:rPr lang="ru-RU" smtClean="0"/>
              <a:t>‹#›</a:t>
            </a:fld>
            <a:endParaRPr lang="ru-RU"/>
          </a:p>
        </p:txBody>
      </p:sp>
    </p:spTree>
    <p:extLst>
      <p:ext uri="{BB962C8B-B14F-4D97-AF65-F5344CB8AC3E}">
        <p14:creationId xmlns:p14="http://schemas.microsoft.com/office/powerpoint/2010/main" val="1488531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05439B7-4004-4521-A66F-B673B77D4D36}" type="datetimeFigureOut">
              <a:rPr lang="ru-RU" smtClean="0"/>
              <a:t>29.03.2026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5C6358-7352-4A7D-8517-EB73B5B13DB4}" type="slidenum">
              <a:rPr lang="ru-RU" smtClean="0"/>
              <a:t>‹#›</a:t>
            </a:fld>
            <a:endParaRPr lang="ru-RU"/>
          </a:p>
        </p:txBody>
      </p:sp>
    </p:spTree>
    <p:extLst>
      <p:ext uri="{BB962C8B-B14F-4D97-AF65-F5344CB8AC3E}">
        <p14:creationId xmlns:p14="http://schemas.microsoft.com/office/powerpoint/2010/main" val="426962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5439B7-4004-4521-A66F-B673B77D4D36}" type="datetimeFigureOut">
              <a:rPr lang="ru-RU" smtClean="0"/>
              <a:t>29.03.2026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45C6358-7352-4A7D-8517-EB73B5B13DB4}" type="slidenum">
              <a:rPr lang="ru-RU" smtClean="0"/>
              <a:t>‹#›</a:t>
            </a:fld>
            <a:endParaRPr lang="ru-RU"/>
          </a:p>
        </p:txBody>
      </p:sp>
    </p:spTree>
    <p:extLst>
      <p:ext uri="{BB962C8B-B14F-4D97-AF65-F5344CB8AC3E}">
        <p14:creationId xmlns:p14="http://schemas.microsoft.com/office/powerpoint/2010/main" val="321072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05439B7-4004-4521-A66F-B673B77D4D36}" type="datetimeFigureOut">
              <a:rPr lang="ru-RU" smtClean="0"/>
              <a:t>29.03.2026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45C6358-7352-4A7D-8517-EB73B5B13DB4}" type="slidenum">
              <a:rPr lang="ru-RU" smtClean="0"/>
              <a:t>‹#›</a:t>
            </a:fld>
            <a:endParaRPr lang="ru-RU"/>
          </a:p>
        </p:txBody>
      </p:sp>
    </p:spTree>
    <p:extLst>
      <p:ext uri="{BB962C8B-B14F-4D97-AF65-F5344CB8AC3E}">
        <p14:creationId xmlns:p14="http://schemas.microsoft.com/office/powerpoint/2010/main" val="4108175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439B7-4004-4521-A66F-B673B77D4D36}" type="datetimeFigureOut">
              <a:rPr lang="ru-RU" smtClean="0"/>
              <a:t>29.03.2026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45C6358-7352-4A7D-8517-EB73B5B13DB4}" type="slidenum">
              <a:rPr lang="ru-RU" smtClean="0"/>
              <a:t>‹#›</a:t>
            </a:fld>
            <a:endParaRPr lang="ru-RU"/>
          </a:p>
        </p:txBody>
      </p:sp>
    </p:spTree>
    <p:extLst>
      <p:ext uri="{BB962C8B-B14F-4D97-AF65-F5344CB8AC3E}">
        <p14:creationId xmlns:p14="http://schemas.microsoft.com/office/powerpoint/2010/main" val="1746696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F05439B7-4004-4521-A66F-B673B77D4D36}" type="datetimeFigureOut">
              <a:rPr lang="ru-RU" smtClean="0"/>
              <a:t>29.03.2026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45C6358-7352-4A7D-8517-EB73B5B13DB4}" type="slidenum">
              <a:rPr lang="ru-RU" smtClean="0"/>
              <a:t>‹#›</a:t>
            </a:fld>
            <a:endParaRPr lang="ru-RU"/>
          </a:p>
        </p:txBody>
      </p:sp>
    </p:spTree>
    <p:extLst>
      <p:ext uri="{BB962C8B-B14F-4D97-AF65-F5344CB8AC3E}">
        <p14:creationId xmlns:p14="http://schemas.microsoft.com/office/powerpoint/2010/main" val="1971348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F05439B7-4004-4521-A66F-B673B77D4D36}" type="datetimeFigureOut">
              <a:rPr lang="ru-RU" smtClean="0"/>
              <a:t>29.03.2026</a:t>
            </a:fld>
            <a:endParaRPr lang="ru-RU"/>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45C6358-7352-4A7D-8517-EB73B5B13DB4}" type="slidenum">
              <a:rPr lang="ru-RU" smtClean="0"/>
              <a:t>‹#›</a:t>
            </a:fld>
            <a:endParaRPr lang="ru-RU"/>
          </a:p>
        </p:txBody>
      </p:sp>
    </p:spTree>
    <p:extLst>
      <p:ext uri="{BB962C8B-B14F-4D97-AF65-F5344CB8AC3E}">
        <p14:creationId xmlns:p14="http://schemas.microsoft.com/office/powerpoint/2010/main" val="10626606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F05439B7-4004-4521-A66F-B673B77D4D36}" type="datetimeFigureOut">
              <a:rPr lang="ru-RU" smtClean="0"/>
              <a:t>29.03.2026</a:t>
            </a:fld>
            <a:endParaRPr lang="ru-RU"/>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ru-RU"/>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745C6358-7352-4A7D-8517-EB73B5B13DB4}" type="slidenum">
              <a:rPr lang="ru-RU" smtClean="0"/>
              <a:t>‹#›</a:t>
            </a:fld>
            <a:endParaRPr lang="ru-RU"/>
          </a:p>
        </p:txBody>
      </p:sp>
    </p:spTree>
    <p:extLst>
      <p:ext uri="{BB962C8B-B14F-4D97-AF65-F5344CB8AC3E}">
        <p14:creationId xmlns:p14="http://schemas.microsoft.com/office/powerpoint/2010/main" val="4837701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speaking.svetlanaenglishonline.ru/" TargetMode="External"/><Relationship Id="rId2" Type="http://schemas.openxmlformats.org/officeDocument/2006/relationships/hyperlink" Target="https://fipi.ru/" TargetMode="External"/><Relationship Id="rId1" Type="http://schemas.openxmlformats.org/officeDocument/2006/relationships/slideLayout" Target="../slideLayouts/slideLayout6.xml"/><Relationship Id="rId4" Type="http://schemas.openxmlformats.org/officeDocument/2006/relationships/hyperlink" Target="https://injaz9.r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4.pn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reload=9&amp;v=RNZwLILj0Uw&amp;list=PLcetZ6gSk96_UR0qeay5Dh52SvAD-vmGH" TargetMode="External"/><Relationship Id="rId2" Type="http://schemas.openxmlformats.org/officeDocument/2006/relationships/hyperlink" Target="&#1075;&#1084;&#1086;.pptx" TargetMode="External"/><Relationship Id="rId1" Type="http://schemas.openxmlformats.org/officeDocument/2006/relationships/slideLayout" Target="../slideLayouts/slideLayout2.xml"/><Relationship Id="rId6" Type="http://schemas.openxmlformats.org/officeDocument/2006/relationships/hyperlink" Target="https://english4real.com/resource_writing_phrases.html" TargetMode="External"/><Relationship Id="rId5" Type="http://schemas.openxmlformats.org/officeDocument/2006/relationships/hyperlink" Target="https://cake.day/home" TargetMode="External"/><Relationship Id="rId4" Type="http://schemas.openxmlformats.org/officeDocument/2006/relationships/hyperlink" Target="https://newsela.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langart.ru/audio-cards/" TargetMode="External"/><Relationship Id="rId2" Type="http://schemas.openxmlformats.org/officeDocument/2006/relationships/hyperlink" Target="https://speaking.svetlanaenglishonline.ru/ege/task/3" TargetMode="External"/><Relationship Id="rId1" Type="http://schemas.openxmlformats.org/officeDocument/2006/relationships/slideLayout" Target="../slideLayouts/slideLayout2.xml"/><Relationship Id="rId5" Type="http://schemas.openxmlformats.org/officeDocument/2006/relationships/hyperlink" Target="https://englishiseasy.ru/ege/" TargetMode="External"/><Relationship Id="rId4" Type="http://schemas.openxmlformats.org/officeDocument/2006/relationships/hyperlink" Target="https://exam-simulator.ru/options/eg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4496" y="1720840"/>
            <a:ext cx="8695009" cy="3416320"/>
          </a:xfrm>
          <a:prstGeom prst="rect">
            <a:avLst/>
          </a:prstGeom>
          <a:noFill/>
        </p:spPr>
        <p:txBody>
          <a:bodyPr wrap="none" lIns="91440" tIns="45720" rIns="91440" bIns="45720">
            <a:spAutoFit/>
          </a:bodyPr>
          <a:lstStyle/>
          <a:p>
            <a:pPr algn="ctr"/>
            <a:r>
              <a:rPr lang="ru-RU" sz="5400" b="1" cap="none" spc="0" dirty="0">
                <a:ln w="10541" cmpd="sng">
                  <a:solidFill>
                    <a:schemeClr val="accent1">
                      <a:shade val="88000"/>
                      <a:satMod val="110000"/>
                    </a:schemeClr>
                  </a:solidFill>
                  <a:prstDash val="solid"/>
                </a:ln>
                <a:solidFill>
                  <a:schemeClr val="tx2">
                    <a:lumMod val="90000"/>
                    <a:lumOff val="10000"/>
                  </a:schemeClr>
                </a:solidFill>
                <a:effectLst/>
                <a:latin typeface="Times New Roman" panose="02020603050405020304" pitchFamily="18" charset="0"/>
                <a:cs typeface="Times New Roman" panose="02020603050405020304" pitchFamily="18" charset="0"/>
              </a:rPr>
              <a:t>Технология подготовки</a:t>
            </a:r>
          </a:p>
          <a:p>
            <a:pPr algn="ctr"/>
            <a:r>
              <a:rPr lang="ru-RU" sz="5400" b="1" cap="none" spc="0" dirty="0">
                <a:ln w="10541" cmpd="sng">
                  <a:solidFill>
                    <a:schemeClr val="accent1">
                      <a:shade val="88000"/>
                      <a:satMod val="110000"/>
                    </a:schemeClr>
                  </a:solidFill>
                  <a:prstDash val="solid"/>
                </a:ln>
                <a:solidFill>
                  <a:schemeClr val="tx2">
                    <a:lumMod val="90000"/>
                    <a:lumOff val="10000"/>
                  </a:schemeClr>
                </a:solidFill>
                <a:effectLst/>
                <a:latin typeface="Times New Roman" panose="02020603050405020304" pitchFamily="18" charset="0"/>
                <a:cs typeface="Times New Roman" panose="02020603050405020304" pitchFamily="18" charset="0"/>
              </a:rPr>
              <a:t> учащихся к выполнению </a:t>
            </a:r>
          </a:p>
          <a:p>
            <a:pPr algn="ctr"/>
            <a:r>
              <a:rPr lang="ru-RU" sz="5400" b="1" cap="none" spc="0" dirty="0">
                <a:ln w="10541" cmpd="sng">
                  <a:solidFill>
                    <a:schemeClr val="accent1">
                      <a:shade val="88000"/>
                      <a:satMod val="110000"/>
                    </a:schemeClr>
                  </a:solidFill>
                  <a:prstDash val="solid"/>
                </a:ln>
                <a:solidFill>
                  <a:schemeClr val="tx2">
                    <a:lumMod val="90000"/>
                    <a:lumOff val="10000"/>
                  </a:schemeClr>
                </a:solidFill>
                <a:effectLst/>
                <a:latin typeface="Times New Roman" panose="02020603050405020304" pitchFamily="18" charset="0"/>
                <a:cs typeface="Times New Roman" panose="02020603050405020304" pitchFamily="18" charset="0"/>
              </a:rPr>
              <a:t>заданий ОГЭ и ЕГЭ – 2026 </a:t>
            </a:r>
          </a:p>
          <a:p>
            <a:pPr algn="ctr"/>
            <a:r>
              <a:rPr lang="ru-RU" sz="5400" b="1" cap="none" spc="0" dirty="0">
                <a:ln w="10541" cmpd="sng">
                  <a:solidFill>
                    <a:schemeClr val="accent1">
                      <a:shade val="88000"/>
                      <a:satMod val="110000"/>
                    </a:schemeClr>
                  </a:solidFill>
                  <a:prstDash val="solid"/>
                </a:ln>
                <a:solidFill>
                  <a:schemeClr val="tx2">
                    <a:lumMod val="90000"/>
                    <a:lumOff val="10000"/>
                  </a:schemeClr>
                </a:solidFill>
                <a:effectLst/>
                <a:latin typeface="Times New Roman" panose="02020603050405020304" pitchFamily="18" charset="0"/>
                <a:cs typeface="Times New Roman" panose="02020603050405020304" pitchFamily="18" charset="0"/>
              </a:rPr>
              <a:t>по устной речи</a:t>
            </a:r>
          </a:p>
        </p:txBody>
      </p:sp>
      <p:pic>
        <p:nvPicPr>
          <p:cNvPr id="2" name="Picture 2">
            <a:extLst>
              <a:ext uri="{FF2B5EF4-FFF2-40B4-BE49-F238E27FC236}">
                <a16:creationId xmlns:a16="http://schemas.microsoft.com/office/drawing/2014/main" id="{3E3AB74C-3984-64E6-828C-AF0CEF4C64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831" y="25400"/>
            <a:ext cx="2203169" cy="165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0A9FEC-0DFA-A97E-3F6B-096126E82FA7}"/>
              </a:ext>
            </a:extLst>
          </p:cNvPr>
          <p:cNvSpPr txBox="1"/>
          <p:nvPr/>
        </p:nvSpPr>
        <p:spPr>
          <a:xfrm>
            <a:off x="4548376" y="5373216"/>
            <a:ext cx="4572000" cy="923330"/>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Карапетян И.В. –</a:t>
            </a:r>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учитель английского и немецкого языков </a:t>
            </a:r>
            <a:r>
              <a:rPr lang="ru-RU" b="1" dirty="0" err="1">
                <a:latin typeface="Times New Roman" panose="02020603050405020304" pitchFamily="18" charset="0"/>
                <a:cs typeface="Times New Roman" panose="02020603050405020304" pitchFamily="18" charset="0"/>
              </a:rPr>
              <a:t>в.к.к</a:t>
            </a:r>
            <a:r>
              <a:rPr lang="ru-RU"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МАОУ г. Новосибирска «Лицей №9»</a:t>
            </a:r>
          </a:p>
        </p:txBody>
      </p:sp>
    </p:spTree>
    <p:extLst>
      <p:ext uri="{BB962C8B-B14F-4D97-AF65-F5344CB8AC3E}">
        <p14:creationId xmlns:p14="http://schemas.microsoft.com/office/powerpoint/2010/main" val="3441247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964488" cy="1015663"/>
          </a:xfrm>
          <a:prstGeom prst="rect">
            <a:avLst/>
          </a:prstGeom>
        </p:spPr>
        <p:txBody>
          <a:bodyPr wrap="square">
            <a:spAutoFit/>
          </a:bodyPr>
          <a:lstStyle/>
          <a:p>
            <a:r>
              <a:rPr lang="ru-RU" sz="3600" b="1" dirty="0">
                <a:solidFill>
                  <a:srgbClr val="002060"/>
                </a:solidFill>
                <a:latin typeface="Times New Roman" panose="02020603050405020304" pitchFamily="18" charset="0"/>
                <a:cs typeface="Times New Roman" panose="02020603050405020304" pitchFamily="18" charset="0"/>
              </a:rPr>
              <a:t>В области интонации</a:t>
            </a:r>
            <a:r>
              <a:rPr lang="ru-RU" sz="3600" dirty="0">
                <a:solidFill>
                  <a:srgbClr val="002060"/>
                </a:solidFill>
                <a:latin typeface="Times New Roman" panose="02020603050405020304" pitchFamily="18" charset="0"/>
                <a:cs typeface="Times New Roman" panose="02020603050405020304" pitchFamily="18" charset="0"/>
              </a:rPr>
              <a:t> </a:t>
            </a:r>
          </a:p>
          <a:p>
            <a:r>
              <a:rPr lang="ru-RU" sz="2400" b="1" dirty="0">
                <a:latin typeface="Times New Roman" panose="02020603050405020304" pitchFamily="18" charset="0"/>
                <a:cs typeface="Times New Roman" panose="02020603050405020304" pitchFamily="18" charset="0"/>
              </a:rPr>
              <a:t>(их отсутствие ведет к снижению оценки) </a:t>
            </a:r>
          </a:p>
        </p:txBody>
      </p:sp>
      <p:sp>
        <p:nvSpPr>
          <p:cNvPr id="3" name="Прямоугольник 2"/>
          <p:cNvSpPr/>
          <p:nvPr/>
        </p:nvSpPr>
        <p:spPr>
          <a:xfrm>
            <a:off x="179512" y="1556792"/>
            <a:ext cx="8694577" cy="4524315"/>
          </a:xfrm>
          <a:prstGeom prst="rect">
            <a:avLst/>
          </a:prstGeom>
        </p:spPr>
        <p:txBody>
          <a:bodyPr wrap="square">
            <a:spAutoFit/>
          </a:bodyPr>
          <a:lstStyle/>
          <a:p>
            <a:pPr marL="285750" lvl="0" indent="-285750">
              <a:buFont typeface="Arial" pitchFamily="34" charset="0"/>
              <a:buChar char="•"/>
            </a:pPr>
            <a:r>
              <a:rPr lang="ru-RU" sz="2400" b="1" dirty="0">
                <a:latin typeface="Times New Roman" panose="02020603050405020304" pitchFamily="18" charset="0"/>
                <a:cs typeface="Times New Roman" panose="02020603050405020304" pitchFamily="18" charset="0"/>
              </a:rPr>
              <a:t>расстановка пауз – правильное деление текста на смысловые группы (отрезки), с помощью пауз, варьирующихся по длине (более короткие внутри предложения, более длинные в конце предложения); </a:t>
            </a:r>
          </a:p>
          <a:p>
            <a:pPr marL="285750" lvl="0" indent="-285750">
              <a:buFont typeface="Arial" pitchFamily="34" charset="0"/>
              <a:buChar char="•"/>
            </a:pPr>
            <a:r>
              <a:rPr lang="ru-RU" sz="2400" b="1" dirty="0">
                <a:latin typeface="Times New Roman" panose="02020603050405020304" pitchFamily="18" charset="0"/>
                <a:cs typeface="Times New Roman" panose="02020603050405020304" pitchFamily="18" charset="0"/>
              </a:rPr>
              <a:t>расстановка фразового ударения – чередование ударных и неударных слов в зависимости от характера слов (служебные и знаменательные части речи);</a:t>
            </a:r>
          </a:p>
          <a:p>
            <a:pPr marL="285750" lvl="0" indent="-285750">
              <a:buFont typeface="Arial" pitchFamily="34" charset="0"/>
              <a:buChar char="•"/>
            </a:pPr>
            <a:r>
              <a:rPr lang="ru-RU" sz="2400" b="1" dirty="0">
                <a:latin typeface="Times New Roman" panose="02020603050405020304" pitchFamily="18" charset="0"/>
                <a:cs typeface="Times New Roman" panose="02020603050405020304" pitchFamily="18" charset="0"/>
              </a:rPr>
              <a:t>владение нисходящим тоном для законченной смысловой группы; </a:t>
            </a:r>
          </a:p>
          <a:p>
            <a:pPr marL="285750" lvl="0" indent="-285750">
              <a:buFont typeface="Arial" pitchFamily="34" charset="0"/>
              <a:buChar char="•"/>
            </a:pPr>
            <a:r>
              <a:rPr lang="ru-RU" sz="2400" b="1" dirty="0">
                <a:latin typeface="Times New Roman" panose="02020603050405020304" pitchFamily="18" charset="0"/>
                <a:cs typeface="Times New Roman" panose="02020603050405020304" pitchFamily="18" charset="0"/>
              </a:rPr>
              <a:t>владение восходящим тоном для оформления незаконченной группы, в том числе в случае перечисления.</a:t>
            </a:r>
          </a:p>
        </p:txBody>
      </p:sp>
    </p:spTree>
    <p:extLst>
      <p:ext uri="{BB962C8B-B14F-4D97-AF65-F5344CB8AC3E}">
        <p14:creationId xmlns:p14="http://schemas.microsoft.com/office/powerpoint/2010/main" val="3125714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11"/>
          <p:cNvSpPr>
            <a:spLocks noGrp="1"/>
          </p:cNvSpPr>
          <p:nvPr>
            <p:ph type="title"/>
          </p:nvPr>
        </p:nvSpPr>
        <p:spPr>
          <a:xfrm>
            <a:off x="611560" y="404664"/>
            <a:ext cx="8079581" cy="1658198"/>
          </a:xfrm>
          <a:custGeom>
            <a:avLst/>
            <a:gdLst/>
            <a:ahLst/>
            <a:cxnLst/>
            <a:rect l="l" t="t" r="r" b="b"/>
            <a:pathLst>
              <a:path w="10446385" h="111125">
                <a:moveTo>
                  <a:pt x="10446098" y="240"/>
                </a:moveTo>
                <a:lnTo>
                  <a:pt x="-22" y="240"/>
                </a:lnTo>
                <a:lnTo>
                  <a:pt x="-22" y="111300"/>
                </a:lnTo>
                <a:lnTo>
                  <a:pt x="10446098" y="111300"/>
                </a:lnTo>
                <a:lnTo>
                  <a:pt x="10446098" y="240"/>
                </a:lnTo>
                <a:close/>
              </a:path>
            </a:pathLst>
          </a:custGeom>
          <a:solidFill>
            <a:schemeClr val="bg1"/>
          </a:solidFill>
          <a:ln>
            <a:solidFill>
              <a:schemeClr val="bg1"/>
            </a:solidFill>
          </a:ln>
        </p:spPr>
        <p:txBody>
          <a:bodyPr wrap="square" lIns="0" tIns="0" rIns="0" bIns="0" rtlCol="0">
            <a:prstTxWarp prst="textNoShape">
              <a:avLst/>
            </a:prstTxWarp>
            <a:noAutofit/>
          </a:bodyPr>
          <a:lstStyle/>
          <a:p>
            <a:r>
              <a:rPr lang="ru-RU" b="1" dirty="0">
                <a:solidFill>
                  <a:srgbClr val="002060"/>
                </a:solidFill>
                <a:latin typeface="Times New Roman" panose="02020603050405020304" pitchFamily="18" charset="0"/>
                <a:cs typeface="Times New Roman" panose="02020603050405020304" pitchFamily="18" charset="0"/>
              </a:rPr>
              <a:t>ЗАДАНИЕ 1 УСТНОЙ ЧАСТИ: чтение текста вслух</a:t>
            </a:r>
            <a:br>
              <a:rPr lang="ru-RU" dirty="0">
                <a:solidFill>
                  <a:srgbClr val="002060"/>
                </a:solidFill>
                <a:latin typeface="Calibri" panose="020F0502020204030204" pitchFamily="34" charset="0"/>
              </a:rPr>
            </a:br>
            <a:endParaRPr lang="ru-RU" dirty="0">
              <a:solidFill>
                <a:srgbClr val="002060"/>
              </a:solidFill>
              <a:latin typeface="Calibri" panose="020F0502020204030204" pitchFamily="34" charset="0"/>
            </a:endParaRPr>
          </a:p>
        </p:txBody>
      </p:sp>
      <p:sp>
        <p:nvSpPr>
          <p:cNvPr id="4" name="Прямоугольник 3"/>
          <p:cNvSpPr/>
          <p:nvPr/>
        </p:nvSpPr>
        <p:spPr>
          <a:xfrm>
            <a:off x="179512" y="1591288"/>
            <a:ext cx="8784976" cy="5262979"/>
          </a:xfrm>
          <a:prstGeom prst="rect">
            <a:avLst/>
          </a:prstGeom>
        </p:spPr>
        <p:txBody>
          <a:bodyPr wrap="square">
            <a:spAutoFit/>
          </a:bodyPr>
          <a:lstStyle/>
          <a:p>
            <a:r>
              <a:rPr lang="ru-RU" sz="2800" b="1" dirty="0">
                <a:latin typeface="Times New Roman" panose="02020603050405020304" pitchFamily="18" charset="0"/>
                <a:cs typeface="Times New Roman" panose="02020603050405020304" pitchFamily="18" charset="0"/>
              </a:rPr>
              <a:t>Фонетические ошибки, искажающие смысл</a:t>
            </a:r>
          </a:p>
          <a:p>
            <a:r>
              <a:rPr lang="ru-RU" sz="2800" dirty="0">
                <a:latin typeface="Times New Roman" panose="02020603050405020304" pitchFamily="18" charset="0"/>
                <a:cs typeface="Times New Roman" panose="02020603050405020304" pitchFamily="18" charset="0"/>
              </a:rPr>
              <a:t>	неправильное произношение звука (замена фонемы), которая приводит к искажению значения слова, если пара слов различается именно на его основе, например </a:t>
            </a:r>
            <a:r>
              <a:rPr lang="ru-RU" sz="2800" dirty="0" err="1">
                <a:latin typeface="Times New Roman" panose="02020603050405020304" pitchFamily="18" charset="0"/>
                <a:cs typeface="Times New Roman" panose="02020603050405020304" pitchFamily="18" charset="0"/>
              </a:rPr>
              <a:t>ship</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sheep</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слово становится неузнаваемым из-за его неправильного произношения, например </a:t>
            </a:r>
            <a:r>
              <a:rPr lang="ru-RU" sz="2800" dirty="0" err="1">
                <a:latin typeface="Times New Roman" panose="02020603050405020304" pitchFamily="18" charset="0"/>
                <a:cs typeface="Times New Roman" panose="02020603050405020304" pitchFamily="18" charset="0"/>
              </a:rPr>
              <a:t>put</a:t>
            </a:r>
            <a:r>
              <a:rPr lang="ru-RU" sz="2800" dirty="0">
                <a:latin typeface="Times New Roman" panose="02020603050405020304" pitchFamily="18" charset="0"/>
                <a:cs typeface="Times New Roman" panose="02020603050405020304" pitchFamily="18" charset="0"/>
              </a:rPr>
              <a:t> произносится с тем же звуком, что </a:t>
            </a:r>
            <a:r>
              <a:rPr lang="ru-RU" sz="2800" dirty="0" err="1">
                <a:latin typeface="Times New Roman" panose="02020603050405020304" pitchFamily="18" charset="0"/>
                <a:cs typeface="Times New Roman" panose="02020603050405020304" pitchFamily="18" charset="0"/>
              </a:rPr>
              <a:t>cut</a:t>
            </a:r>
            <a:r>
              <a:rPr lang="ru-RU" sz="2800" dirty="0">
                <a:latin typeface="Times New Roman" panose="02020603050405020304" pitchFamily="18" charset="0"/>
                <a:cs typeface="Times New Roman" panose="02020603050405020304" pitchFamily="18" charset="0"/>
              </a:rPr>
              <a:t>, или слово </a:t>
            </a:r>
            <a:r>
              <a:rPr lang="ru-RU" sz="2800" dirty="0" err="1">
                <a:latin typeface="Times New Roman" panose="02020603050405020304" pitchFamily="18" charset="0"/>
                <a:cs typeface="Times New Roman" panose="02020603050405020304" pitchFamily="18" charset="0"/>
              </a:rPr>
              <a:t>science</a:t>
            </a:r>
            <a:r>
              <a:rPr lang="ru-RU" sz="2800" dirty="0">
                <a:latin typeface="Times New Roman" panose="02020603050405020304" pitchFamily="18" charset="0"/>
                <a:cs typeface="Times New Roman" panose="02020603050405020304" pitchFamily="18" charset="0"/>
              </a:rPr>
              <a:t> – с двумя согласными в начале.</a:t>
            </a:r>
          </a:p>
          <a:p>
            <a:r>
              <a:rPr lang="ru-RU" sz="2800" dirty="0">
                <a:latin typeface="Times New Roman" panose="02020603050405020304" pitchFamily="18" charset="0"/>
                <a:cs typeface="Times New Roman" panose="02020603050405020304" pitchFamily="18" charset="0"/>
              </a:rPr>
              <a:t>	неверная расстановка пауз</a:t>
            </a:r>
          </a:p>
          <a:p>
            <a:pPr algn="ctr"/>
            <a:r>
              <a:rPr lang="ru-RU" sz="2800" b="1" u="sng" dirty="0">
                <a:latin typeface="Times New Roman" panose="02020603050405020304" pitchFamily="18" charset="0"/>
                <a:cs typeface="Times New Roman" panose="02020603050405020304" pitchFamily="18" charset="0"/>
              </a:rPr>
              <a:t>Фонетические ошибки, искажающие смысл</a:t>
            </a:r>
          </a:p>
          <a:p>
            <a:pPr algn="ctr"/>
            <a:r>
              <a:rPr lang="ru-RU" sz="2800" b="1" u="sng" dirty="0">
                <a:latin typeface="Times New Roman" panose="02020603050405020304" pitchFamily="18" charset="0"/>
                <a:cs typeface="Times New Roman" panose="02020603050405020304" pitchFamily="18" charset="0"/>
              </a:rPr>
              <a:t>- ошибки, которые приводят к сбою в коммуникации</a:t>
            </a:r>
          </a:p>
        </p:txBody>
      </p:sp>
    </p:spTree>
    <p:extLst>
      <p:ext uri="{BB962C8B-B14F-4D97-AF65-F5344CB8AC3E}">
        <p14:creationId xmlns:p14="http://schemas.microsoft.com/office/powerpoint/2010/main" val="150492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0851" y="116632"/>
            <a:ext cx="8079581" cy="1658198"/>
          </a:xfrm>
        </p:spPr>
        <p:txBody>
          <a:bodyPr/>
          <a:lstStyle/>
          <a:p>
            <a:r>
              <a:rPr lang="ru-RU" b="1" dirty="0">
                <a:solidFill>
                  <a:srgbClr val="002060"/>
                </a:solidFill>
                <a:latin typeface="Times New Roman" panose="02020603050405020304" pitchFamily="18" charset="0"/>
                <a:cs typeface="Times New Roman" panose="02020603050405020304" pitchFamily="18" charset="0"/>
              </a:rPr>
              <a:t>ВАЖНО!</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72" name="Прямоугольник 71"/>
          <p:cNvSpPr/>
          <p:nvPr/>
        </p:nvSpPr>
        <p:spPr>
          <a:xfrm>
            <a:off x="323528" y="1052736"/>
            <a:ext cx="8352928" cy="5539978"/>
          </a:xfrm>
          <a:prstGeom prst="rect">
            <a:avLst/>
          </a:prstGeom>
        </p:spPr>
        <p:txBody>
          <a:bodyPr wrap="square">
            <a:spAutoFit/>
          </a:bodyPr>
          <a:lstStyle/>
          <a:p>
            <a:pPr marL="285750" indent="-28575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Если участник экзамена </a:t>
            </a:r>
            <a:r>
              <a:rPr lang="ru-RU" sz="2400" b="1" u="sng" dirty="0">
                <a:latin typeface="Times New Roman" panose="02020603050405020304" pitchFamily="18" charset="0"/>
                <a:cs typeface="Times New Roman" panose="02020603050405020304" pitchFamily="18" charset="0"/>
              </a:rPr>
              <a:t>не успел дочитать 2-3 слова, ответ проверяется;</a:t>
            </a:r>
          </a:p>
          <a:p>
            <a:pPr marL="285750" indent="-28575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Если </a:t>
            </a:r>
            <a:r>
              <a:rPr lang="ru-RU" sz="2400" b="1" u="sng" dirty="0">
                <a:latin typeface="Times New Roman" panose="02020603050405020304" pitchFamily="18" charset="0"/>
                <a:cs typeface="Times New Roman" panose="02020603050405020304" pitchFamily="18" charset="0"/>
              </a:rPr>
              <a:t>не дочитано 4 или более слов, ответ не проверяется и оценивается 0 баллов;</a:t>
            </a:r>
          </a:p>
          <a:p>
            <a:pPr marL="285750" lvl="0" indent="-28575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Если участник экзамена при чтении </a:t>
            </a:r>
            <a:r>
              <a:rPr lang="ru-RU" sz="2400" b="1" u="sng" dirty="0">
                <a:latin typeface="Times New Roman" panose="02020603050405020304" pitchFamily="18" charset="0"/>
                <a:cs typeface="Times New Roman" panose="02020603050405020304" pitchFamily="18" charset="0"/>
              </a:rPr>
              <a:t>пропускает или вставляет слова, каждое пропущенное или добавленное слово считается грубой ошибкой</a:t>
            </a:r>
            <a:r>
              <a:rPr lang="ru-RU" sz="2400" dirty="0">
                <a:latin typeface="Times New Roman" panose="02020603050405020304" pitchFamily="18" charset="0"/>
                <a:cs typeface="Times New Roman" panose="02020603050405020304" pitchFamily="18" charset="0"/>
              </a:rPr>
              <a:t>. Таким образом, </a:t>
            </a:r>
            <a:r>
              <a:rPr lang="ru-RU" sz="2400" b="1" u="sng" dirty="0">
                <a:latin typeface="Times New Roman" panose="02020603050405020304" pitchFamily="18" charset="0"/>
                <a:cs typeface="Times New Roman" panose="02020603050405020304" pitchFamily="18" charset="0"/>
              </a:rPr>
              <a:t>при 4-х пропущенных или добавленное словах</a:t>
            </a:r>
            <a:r>
              <a:rPr lang="ru-RU" sz="2400" dirty="0">
                <a:latin typeface="Times New Roman" panose="02020603050405020304" pitchFamily="18" charset="0"/>
                <a:cs typeface="Times New Roman" panose="02020603050405020304" pitchFamily="18" charset="0"/>
              </a:rPr>
              <a:t> ответ также оценивается </a:t>
            </a:r>
            <a:r>
              <a:rPr lang="ru-RU" sz="2400" b="1" dirty="0">
                <a:latin typeface="Times New Roman" panose="02020603050405020304" pitchFamily="18" charset="0"/>
                <a:cs typeface="Times New Roman" panose="02020603050405020304" pitchFamily="18" charset="0"/>
              </a:rPr>
              <a:t>0 баллов.</a:t>
            </a:r>
          </a:p>
          <a:p>
            <a:pPr marL="285750" lvl="0" indent="-28575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Если участник экзамена </a:t>
            </a:r>
            <a:r>
              <a:rPr lang="ru-RU" sz="2400" b="1" u="sng" dirty="0">
                <a:latin typeface="Times New Roman" panose="02020603050405020304" pitchFamily="18" charset="0"/>
                <a:cs typeface="Times New Roman" panose="02020603050405020304" pitchFamily="18" charset="0"/>
              </a:rPr>
              <a:t>при чтении пропустил строку, ответ оценивается 0 баллов</a:t>
            </a:r>
            <a:r>
              <a:rPr lang="ru-RU" sz="2400" dirty="0">
                <a:latin typeface="Times New Roman" panose="02020603050405020304" pitchFamily="18" charset="0"/>
                <a:cs typeface="Times New Roman" panose="02020603050405020304" pitchFamily="18" charset="0"/>
              </a:rPr>
              <a:t>.</a:t>
            </a:r>
          </a:p>
          <a:p>
            <a:pPr marL="285750" lvl="0" indent="-28575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Участник экзамена при чтении </a:t>
            </a:r>
            <a:r>
              <a:rPr lang="ru-RU" sz="2400" b="1" u="sng" dirty="0">
                <a:latin typeface="Times New Roman" panose="02020603050405020304" pitchFamily="18" charset="0"/>
                <a:cs typeface="Times New Roman" panose="02020603050405020304" pitchFamily="18" charset="0"/>
              </a:rPr>
              <a:t>исправился с правильного варианта на неправильный</a:t>
            </a:r>
            <a:r>
              <a:rPr lang="ru-RU" sz="2400" dirty="0">
                <a:latin typeface="Times New Roman" panose="02020603050405020304" pitchFamily="18" charset="0"/>
                <a:cs typeface="Times New Roman" panose="02020603050405020304" pitchFamily="18" charset="0"/>
              </a:rPr>
              <a:t>? </a:t>
            </a:r>
          </a:p>
          <a:p>
            <a:pPr lvl="0"/>
            <a:r>
              <a:rPr lang="ru-RU" sz="2400" b="1" dirty="0">
                <a:latin typeface="Times New Roman" panose="02020603050405020304" pitchFamily="18" charset="0"/>
                <a:cs typeface="Times New Roman" panose="02020603050405020304" pitchFamily="18" charset="0"/>
              </a:rPr>
              <a:t>    </a:t>
            </a:r>
            <a:r>
              <a:rPr lang="ru-RU" sz="2400" b="1" u="sng" dirty="0">
                <a:latin typeface="Times New Roman" panose="02020603050405020304" pitchFamily="18" charset="0"/>
                <a:cs typeface="Times New Roman" panose="02020603050405020304" pitchFamily="18" charset="0"/>
              </a:rPr>
              <a:t> Оцениваем последний услышанный</a:t>
            </a:r>
          </a:p>
          <a:p>
            <a:endParaRPr lang="ru-RU" dirty="0"/>
          </a:p>
        </p:txBody>
      </p:sp>
    </p:spTree>
    <p:extLst>
      <p:ext uri="{BB962C8B-B14F-4D97-AF65-F5344CB8AC3E}">
        <p14:creationId xmlns:p14="http://schemas.microsoft.com/office/powerpoint/2010/main" val="1602823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84976" cy="6063198"/>
          </a:xfrm>
          <a:prstGeom prst="rect">
            <a:avLst/>
          </a:prstGeom>
        </p:spPr>
        <p:txBody>
          <a:bodyPr wrap="square">
            <a:spAutoFit/>
          </a:bodyPr>
          <a:lstStyle/>
          <a:p>
            <a:pPr algn="just">
              <a:lnSpc>
                <a:spcPct val="150000"/>
              </a:lnSpc>
              <a:spcAft>
                <a:spcPts val="0"/>
              </a:spcAft>
            </a:pPr>
            <a:r>
              <a:rPr lang="ru-RU" sz="3600" b="1" dirty="0">
                <a:solidFill>
                  <a:schemeClr val="accent1">
                    <a:lumMod val="50000"/>
                  </a:schemeClr>
                </a:solidFill>
                <a:effectLst/>
                <a:latin typeface="Times New Roman"/>
                <a:ea typeface="SimSun"/>
              </a:rPr>
              <a:t>Как успешно выполнить задание 1</a:t>
            </a:r>
          </a:p>
          <a:p>
            <a:pPr algn="just">
              <a:lnSpc>
                <a:spcPct val="150000"/>
              </a:lnSpc>
              <a:spcAft>
                <a:spcPts val="0"/>
              </a:spcAft>
            </a:pPr>
            <a:endParaRPr lang="ru-RU" sz="3600" b="1" dirty="0">
              <a:solidFill>
                <a:schemeClr val="accent1">
                  <a:lumMod val="50000"/>
                </a:schemeClr>
              </a:solidFill>
              <a:effectLst/>
              <a:latin typeface="Times New Roman"/>
              <a:ea typeface="SimSun"/>
            </a:endParaRPr>
          </a:p>
          <a:p>
            <a:pPr marL="342900" lvl="0" indent="-342900">
              <a:spcAft>
                <a:spcPts val="0"/>
              </a:spcAft>
              <a:buFont typeface="Symbol"/>
              <a:buChar char=""/>
            </a:pPr>
            <a:r>
              <a:rPr lang="ru-RU" sz="2800" dirty="0">
                <a:effectLst/>
                <a:latin typeface="Times New Roman"/>
                <a:ea typeface="SimSun"/>
              </a:rPr>
              <a:t>внимательно прочитать текст задания про себя, обращая внимание на условия задания: 1,5 минуты на подготовку к ответу (знакомство с текстом) и не более 2 минут на чтение текста вслух;</a:t>
            </a:r>
          </a:p>
          <a:p>
            <a:pPr marL="342900" lvl="0" indent="-342900" algn="just">
              <a:spcAft>
                <a:spcPts val="0"/>
              </a:spcAft>
              <a:buFont typeface="Symbol"/>
              <a:buChar char=""/>
            </a:pPr>
            <a:r>
              <a:rPr lang="ru-RU" sz="2800" dirty="0">
                <a:effectLst/>
                <a:latin typeface="Times New Roman"/>
                <a:ea typeface="SimSun"/>
              </a:rPr>
              <a:t>просмотреть текст и выделить синтагмы в длинных предложениях, трудные для произношения слова;</a:t>
            </a:r>
          </a:p>
          <a:p>
            <a:pPr marL="342900" lvl="0" indent="-342900" algn="just">
              <a:spcAft>
                <a:spcPts val="0"/>
              </a:spcAft>
              <a:buFont typeface="Symbol"/>
              <a:buChar char=""/>
            </a:pPr>
            <a:r>
              <a:rPr lang="ru-RU" sz="2800" dirty="0">
                <a:effectLst/>
                <a:latin typeface="Times New Roman"/>
                <a:ea typeface="SimSun"/>
              </a:rPr>
              <a:t>продумать интонацию различных типов коммуникативных предложений;</a:t>
            </a:r>
          </a:p>
          <a:p>
            <a:pPr marL="342900" lvl="0" indent="-342900" algn="just">
              <a:spcAft>
                <a:spcPts val="0"/>
              </a:spcAft>
              <a:buFont typeface="Symbol"/>
              <a:buChar char=""/>
            </a:pPr>
            <a:r>
              <a:rPr lang="ru-RU" sz="2800" dirty="0">
                <a:effectLst/>
                <a:latin typeface="Times New Roman"/>
                <a:ea typeface="SimSun"/>
              </a:rPr>
              <a:t>прочитать текст шепотом, а потом вслух, обращая внимание на слитность и беглость речи. </a:t>
            </a:r>
          </a:p>
        </p:txBody>
      </p:sp>
    </p:spTree>
    <p:extLst>
      <p:ext uri="{BB962C8B-B14F-4D97-AF65-F5344CB8AC3E}">
        <p14:creationId xmlns:p14="http://schemas.microsoft.com/office/powerpoint/2010/main" val="3755235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499533"/>
            <a:ext cx="8640960" cy="1658198"/>
          </a:xfrm>
        </p:spPr>
        <p:txBody>
          <a:bodyPr/>
          <a:lstStyle/>
          <a:p>
            <a:r>
              <a:rPr lang="ru-RU" b="1" dirty="0">
                <a:solidFill>
                  <a:srgbClr val="002060"/>
                </a:solidFill>
                <a:latin typeface="Times New Roman" panose="02020603050405020304" pitchFamily="18" charset="0"/>
                <a:cs typeface="Times New Roman" panose="02020603050405020304" pitchFamily="18" charset="0"/>
              </a:rPr>
              <a:t>Устная часть ОГЭ: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условный диалог-расспрос</a:t>
            </a:r>
          </a:p>
        </p:txBody>
      </p:sp>
      <p:pic>
        <p:nvPicPr>
          <p:cNvPr id="3" name="Image 290"/>
          <p:cNvPicPr/>
          <p:nvPr/>
        </p:nvPicPr>
        <p:blipFill>
          <a:blip r:embed="rId2" cstate="print"/>
          <a:stretch>
            <a:fillRect/>
          </a:stretch>
        </p:blipFill>
        <p:spPr>
          <a:xfrm>
            <a:off x="251520" y="1938854"/>
            <a:ext cx="8424936" cy="1202114"/>
          </a:xfrm>
          <a:prstGeom prst="rect">
            <a:avLst/>
          </a:prstGeom>
        </p:spPr>
      </p:pic>
      <p:pic>
        <p:nvPicPr>
          <p:cNvPr id="4" name="Image 291"/>
          <p:cNvPicPr/>
          <p:nvPr/>
        </p:nvPicPr>
        <p:blipFill>
          <a:blip r:embed="rId3" cstate="print"/>
          <a:stretch>
            <a:fillRect/>
          </a:stretch>
        </p:blipFill>
        <p:spPr>
          <a:xfrm>
            <a:off x="1475656" y="3284984"/>
            <a:ext cx="5688632" cy="3312368"/>
          </a:xfrm>
          <a:prstGeom prst="rect">
            <a:avLst/>
          </a:prstGeom>
        </p:spPr>
      </p:pic>
    </p:spTree>
    <p:extLst>
      <p:ext uri="{BB962C8B-B14F-4D97-AF65-F5344CB8AC3E}">
        <p14:creationId xmlns:p14="http://schemas.microsoft.com/office/powerpoint/2010/main" val="2874852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9954" y="1484784"/>
            <a:ext cx="8424936" cy="4893647"/>
          </a:xfrm>
          <a:prstGeom prst="rect">
            <a:avLst/>
          </a:prstGeom>
        </p:spPr>
        <p:txBody>
          <a:bodyPr wrap="square">
            <a:spAutoFit/>
          </a:bodyPr>
          <a:lstStyle/>
          <a:p>
            <a:pPr hangingPunct="0"/>
            <a:r>
              <a:rPr lang="ru-RU" sz="3200" dirty="0">
                <a:latin typeface="Times New Roman" panose="02020603050405020304" pitchFamily="18" charset="0"/>
                <a:cs typeface="Times New Roman" panose="02020603050405020304" pitchFamily="18" charset="0"/>
              </a:rPr>
              <a:t>В ходе выполнения этого задания участник ОГЭ должен продемонстрировать следующие </a:t>
            </a:r>
            <a:r>
              <a:rPr lang="ru-RU" sz="3200" b="1" u="sng" dirty="0">
                <a:latin typeface="Times New Roman" panose="02020603050405020304" pitchFamily="18" charset="0"/>
                <a:cs typeface="Times New Roman" panose="02020603050405020304" pitchFamily="18" charset="0"/>
              </a:rPr>
              <a:t>умения диалогической речи:</a:t>
            </a:r>
          </a:p>
          <a:p>
            <a:pPr marL="285750" lvl="0" indent="-285750">
              <a:buFont typeface="Arial" pitchFamily="34" charset="0"/>
              <a:buChar char="•"/>
            </a:pPr>
            <a:r>
              <a:rPr lang="ru-RU" sz="3200" dirty="0">
                <a:latin typeface="Times New Roman" panose="02020603050405020304" pitchFamily="18" charset="0"/>
                <a:cs typeface="Times New Roman" panose="02020603050405020304" pitchFamily="18" charset="0"/>
              </a:rPr>
              <a:t>сообщать запрашиваемую информацию, отвечая на вопросы разных видов;</a:t>
            </a:r>
          </a:p>
          <a:p>
            <a:pPr marL="285750" lvl="0" indent="-285750">
              <a:buFont typeface="Arial" pitchFamily="34" charset="0"/>
              <a:buChar char="•"/>
            </a:pPr>
            <a:r>
              <a:rPr lang="ru-RU" sz="3200" dirty="0">
                <a:latin typeface="Times New Roman" panose="02020603050405020304" pitchFamily="18" charset="0"/>
                <a:cs typeface="Times New Roman" panose="02020603050405020304" pitchFamily="18" charset="0"/>
              </a:rPr>
              <a:t>выражать свое мнение / отношение к теме обсуждения;</a:t>
            </a:r>
          </a:p>
          <a:p>
            <a:pPr marL="285750" lvl="0" indent="-285750" hangingPunct="0">
              <a:buFont typeface="Arial" pitchFamily="34" charset="0"/>
              <a:buChar char="•"/>
            </a:pPr>
            <a:r>
              <a:rPr lang="ru-RU" sz="3200" dirty="0">
                <a:latin typeface="Times New Roman" panose="02020603050405020304" pitchFamily="18" charset="0"/>
                <a:cs typeface="Times New Roman" panose="02020603050405020304" pitchFamily="18" charset="0"/>
              </a:rPr>
              <a:t>точно и правильно употреблять языковые средства оформления высказывания.</a:t>
            </a:r>
          </a:p>
          <a:p>
            <a:pPr hangingPunct="0"/>
            <a:endParaRPr lang="ru-RU" sz="2400" dirty="0"/>
          </a:p>
        </p:txBody>
      </p:sp>
      <p:sp>
        <p:nvSpPr>
          <p:cNvPr id="4" name="Заголовок 3"/>
          <p:cNvSpPr>
            <a:spLocks noGrp="1"/>
          </p:cNvSpPr>
          <p:nvPr>
            <p:ph type="title"/>
          </p:nvPr>
        </p:nvSpPr>
        <p:spPr>
          <a:xfrm>
            <a:off x="353816" y="188640"/>
            <a:ext cx="8079581" cy="1658198"/>
          </a:xfrm>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Устная часть ОГЭ: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условный диалог-расспрос</a:t>
            </a:r>
            <a:br>
              <a:rPr lang="ru-RU" dirty="0"/>
            </a:br>
            <a:endParaRPr lang="ru-RU" dirty="0"/>
          </a:p>
        </p:txBody>
      </p:sp>
    </p:spTree>
    <p:extLst>
      <p:ext uri="{BB962C8B-B14F-4D97-AF65-F5344CB8AC3E}">
        <p14:creationId xmlns:p14="http://schemas.microsoft.com/office/powerpoint/2010/main" val="91794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88640"/>
            <a:ext cx="8079581" cy="1658198"/>
          </a:xfrm>
        </p:spPr>
        <p:txBody>
          <a:bodyPr/>
          <a:lstStyle/>
          <a:p>
            <a:r>
              <a:rPr lang="ru-RU" b="1" dirty="0">
                <a:solidFill>
                  <a:srgbClr val="002060"/>
                </a:solidFill>
                <a:latin typeface="Times New Roman" panose="02020603050405020304" pitchFamily="18" charset="0"/>
                <a:cs typeface="Times New Roman" panose="02020603050405020304" pitchFamily="18" charset="0"/>
              </a:rPr>
              <a:t>Устная часть ОГЭ: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условный диалог-расспрос</a:t>
            </a:r>
            <a:endParaRPr lang="ru-RU"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nvGraphicFramePr>
        <p:xfrm>
          <a:off x="506413" y="1821307"/>
          <a:ext cx="8066086" cy="3988562"/>
        </p:xfrm>
        <a:graphic>
          <a:graphicData uri="http://schemas.openxmlformats.org/drawingml/2006/table">
            <a:tbl>
              <a:tblPr firstRow="1" firstCol="1" lastRow="1" lastCol="1" bandRow="1" bandCol="1"/>
              <a:tblGrid>
                <a:gridCol w="1285974">
                  <a:extLst>
                    <a:ext uri="{9D8B030D-6E8A-4147-A177-3AD203B41FA5}">
                      <a16:colId xmlns:a16="http://schemas.microsoft.com/office/drawing/2014/main" val="20000"/>
                    </a:ext>
                  </a:extLst>
                </a:gridCol>
                <a:gridCol w="3225314">
                  <a:extLst>
                    <a:ext uri="{9D8B030D-6E8A-4147-A177-3AD203B41FA5}">
                      <a16:colId xmlns:a16="http://schemas.microsoft.com/office/drawing/2014/main" val="20001"/>
                    </a:ext>
                  </a:extLst>
                </a:gridCol>
                <a:gridCol w="3554798">
                  <a:extLst>
                    <a:ext uri="{9D8B030D-6E8A-4147-A177-3AD203B41FA5}">
                      <a16:colId xmlns:a16="http://schemas.microsoft.com/office/drawing/2014/main" val="20002"/>
                    </a:ext>
                  </a:extLst>
                </a:gridCol>
              </a:tblGrid>
              <a:tr h="246124">
                <a:tc gridSpan="3">
                  <a:txBody>
                    <a:bodyPr/>
                    <a:lstStyle/>
                    <a:p>
                      <a:pPr marL="12065" algn="ctr">
                        <a:lnSpc>
                          <a:spcPts val="3535"/>
                        </a:lnSpc>
                        <a:spcBef>
                          <a:spcPts val="105"/>
                        </a:spcBef>
                        <a:spcAft>
                          <a:spcPts val="0"/>
                        </a:spcAft>
                      </a:pPr>
                      <a:r>
                        <a:rPr lang="ru-RU" sz="1700" b="1" spc="-10" dirty="0">
                          <a:effectLst/>
                          <a:latin typeface="Times New Roman"/>
                          <a:ea typeface="Microsoft Sans Serif"/>
                          <a:cs typeface="Microsoft Sans Serif"/>
                        </a:rPr>
                        <a:t>Баллы</a:t>
                      </a:r>
                      <a:endParaRPr lang="ru-RU" sz="600" dirty="0">
                        <a:effectLst/>
                        <a:latin typeface="Microsoft Sans Serif"/>
                        <a:ea typeface="Microsoft Sans Serif"/>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87434">
                <a:tc>
                  <a:txBody>
                    <a:bodyPr/>
                    <a:lstStyle/>
                    <a:p>
                      <a:pPr marL="282575">
                        <a:spcBef>
                          <a:spcPts val="45"/>
                        </a:spcBef>
                        <a:spcAft>
                          <a:spcPts val="0"/>
                        </a:spcAft>
                      </a:pPr>
                      <a:r>
                        <a:rPr lang="ru-RU" sz="700" b="1">
                          <a:effectLst/>
                          <a:latin typeface="Times New Roman"/>
                          <a:ea typeface="Microsoft Sans Serif"/>
                          <a:cs typeface="Microsoft Sans Serif"/>
                        </a:rPr>
                        <a:t>Ответы</a:t>
                      </a:r>
                      <a:r>
                        <a:rPr lang="ru-RU" sz="700" b="1" spc="-40">
                          <a:effectLst/>
                          <a:latin typeface="Times New Roman"/>
                          <a:ea typeface="Microsoft Sans Serif"/>
                          <a:cs typeface="Microsoft Sans Serif"/>
                        </a:rPr>
                        <a:t> </a:t>
                      </a:r>
                      <a:r>
                        <a:rPr lang="ru-RU" sz="700" b="1">
                          <a:effectLst/>
                          <a:latin typeface="Times New Roman"/>
                          <a:ea typeface="Microsoft Sans Serif"/>
                          <a:cs typeface="Microsoft Sans Serif"/>
                        </a:rPr>
                        <a:t>на</a:t>
                      </a:r>
                      <a:r>
                        <a:rPr lang="ru-RU" sz="700" b="1" spc="-10">
                          <a:effectLst/>
                          <a:latin typeface="Times New Roman"/>
                          <a:ea typeface="Microsoft Sans Serif"/>
                          <a:cs typeface="Microsoft Sans Serif"/>
                        </a:rPr>
                        <a:t> </a:t>
                      </a:r>
                      <a:r>
                        <a:rPr lang="ru-RU" sz="700" b="1">
                          <a:effectLst/>
                          <a:latin typeface="Times New Roman"/>
                          <a:ea typeface="Microsoft Sans Serif"/>
                          <a:cs typeface="Microsoft Sans Serif"/>
                        </a:rPr>
                        <a:t>вопросы</a:t>
                      </a:r>
                      <a:r>
                        <a:rPr lang="ru-RU" sz="700" b="1" spc="-35">
                          <a:effectLst/>
                          <a:latin typeface="Times New Roman"/>
                          <a:ea typeface="Microsoft Sans Serif"/>
                          <a:cs typeface="Microsoft Sans Serif"/>
                        </a:rPr>
                        <a:t> </a:t>
                      </a:r>
                      <a:r>
                        <a:rPr lang="ru-RU" sz="700" b="1" spc="-25">
                          <a:effectLst/>
                          <a:latin typeface="Times New Roman"/>
                          <a:ea typeface="Microsoft Sans Serif"/>
                          <a:cs typeface="Microsoft Sans Serif"/>
                        </a:rPr>
                        <a:t>1–6</a:t>
                      </a:r>
                      <a:endParaRPr lang="ru-RU" sz="600">
                        <a:effectLst/>
                        <a:latin typeface="Microsoft Sans Serif"/>
                        <a:ea typeface="Microsoft Sans Serif"/>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2522220" algn="just">
                        <a:spcBef>
                          <a:spcPts val="105"/>
                        </a:spcBef>
                        <a:spcAft>
                          <a:spcPts val="0"/>
                        </a:spcAft>
                      </a:pPr>
                      <a:r>
                        <a:rPr lang="ru-RU" sz="1700" b="1">
                          <a:effectLst/>
                          <a:latin typeface="Times New Roman"/>
                          <a:ea typeface="Microsoft Sans Serif"/>
                          <a:cs typeface="Microsoft Sans Serif"/>
                        </a:rPr>
                        <a:t>1 </a:t>
                      </a:r>
                      <a:r>
                        <a:rPr lang="ru-RU" sz="1700" b="1" spc="-20">
                          <a:effectLst/>
                          <a:latin typeface="Times New Roman"/>
                          <a:ea typeface="Microsoft Sans Serif"/>
                          <a:cs typeface="Microsoft Sans Serif"/>
                        </a:rPr>
                        <a:t>балл</a:t>
                      </a:r>
                      <a:endParaRPr lang="ru-RU" sz="600">
                        <a:effectLst/>
                        <a:latin typeface="Microsoft Sans Serif"/>
                        <a:ea typeface="Microsoft Sans Serif"/>
                      </a:endParaRPr>
                    </a:p>
                    <a:p>
                      <a:pPr marL="68580" marR="55245" algn="just">
                        <a:lnSpc>
                          <a:spcPct val="103000"/>
                        </a:lnSpc>
                        <a:spcBef>
                          <a:spcPts val="160"/>
                        </a:spcBef>
                        <a:spcAft>
                          <a:spcPts val="0"/>
                        </a:spcAft>
                      </a:pPr>
                      <a:r>
                        <a:rPr lang="ru-RU" sz="1700">
                          <a:effectLst/>
                          <a:latin typeface="Times New Roman"/>
                          <a:ea typeface="Microsoft Sans Serif"/>
                          <a:cs typeface="Microsoft Sans Serif"/>
                        </a:rPr>
                        <a:t>Дан полный ответ на постав- ленный вопрос;</a:t>
                      </a:r>
                      <a:endParaRPr lang="ru-RU" sz="600">
                        <a:effectLst/>
                        <a:latin typeface="Microsoft Sans Serif"/>
                        <a:ea typeface="Microsoft Sans Serif"/>
                      </a:endParaRPr>
                    </a:p>
                    <a:p>
                      <a:pPr marL="68580" marR="50800" algn="just">
                        <a:lnSpc>
                          <a:spcPct val="103000"/>
                        </a:lnSpc>
                        <a:spcBef>
                          <a:spcPts val="25"/>
                        </a:spcBef>
                        <a:spcAft>
                          <a:spcPts val="0"/>
                        </a:spcAft>
                        <a:tabLst>
                          <a:tab pos="3878580" algn="l"/>
                        </a:tabLst>
                      </a:pPr>
                      <a:r>
                        <a:rPr lang="ru-RU" sz="1700">
                          <a:effectLst/>
                          <a:latin typeface="Times New Roman"/>
                          <a:ea typeface="Microsoft Sans Serif"/>
                          <a:cs typeface="Microsoft Sans Serif"/>
                        </a:rPr>
                        <a:t>допущенные отдельные фоне- тические, лексические и грам- </a:t>
                      </a:r>
                      <a:r>
                        <a:rPr lang="ru-RU" sz="1700" spc="-10">
                          <a:effectLst/>
                          <a:latin typeface="Times New Roman"/>
                          <a:ea typeface="Microsoft Sans Serif"/>
                          <a:cs typeface="Microsoft Sans Serif"/>
                        </a:rPr>
                        <a:t>матические</a:t>
                      </a:r>
                      <a:r>
                        <a:rPr lang="ru-RU" sz="1700">
                          <a:effectLst/>
                          <a:latin typeface="Times New Roman"/>
                          <a:ea typeface="Microsoft Sans Serif"/>
                          <a:cs typeface="Microsoft Sans Serif"/>
                        </a:rPr>
                        <a:t>	</a:t>
                      </a:r>
                      <a:r>
                        <a:rPr lang="ru-RU" sz="1700" spc="-10">
                          <a:effectLst/>
                          <a:latin typeface="Times New Roman"/>
                          <a:ea typeface="Microsoft Sans Serif"/>
                          <a:cs typeface="Microsoft Sans Serif"/>
                        </a:rPr>
                        <a:t>погрешности </a:t>
                      </a:r>
                      <a:r>
                        <a:rPr lang="ru-RU" sz="1700">
                          <a:effectLst/>
                          <a:latin typeface="Times New Roman"/>
                          <a:ea typeface="Microsoft Sans Serif"/>
                          <a:cs typeface="Microsoft Sans Serif"/>
                        </a:rPr>
                        <a:t>не затрудняют понимания</a:t>
                      </a:r>
                      <a:endParaRPr lang="ru-RU" sz="600">
                        <a:effectLst/>
                        <a:latin typeface="Microsoft Sans Serif"/>
                        <a:ea typeface="Microsoft Sans Serif"/>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R="2616200" algn="r">
                        <a:spcBef>
                          <a:spcPts val="105"/>
                        </a:spcBef>
                        <a:spcAft>
                          <a:spcPts val="0"/>
                        </a:spcAft>
                      </a:pPr>
                      <a:r>
                        <a:rPr lang="ru-RU" sz="1700" b="1" dirty="0">
                          <a:effectLst/>
                          <a:latin typeface="Times New Roman"/>
                          <a:ea typeface="Microsoft Sans Serif"/>
                          <a:cs typeface="Microsoft Sans Serif"/>
                        </a:rPr>
                        <a:t>0</a:t>
                      </a:r>
                      <a:r>
                        <a:rPr lang="ru-RU" sz="1700" b="1" spc="-10" dirty="0">
                          <a:effectLst/>
                          <a:latin typeface="Times New Roman"/>
                          <a:ea typeface="Microsoft Sans Serif"/>
                          <a:cs typeface="Microsoft Sans Serif"/>
                        </a:rPr>
                        <a:t> баллов</a:t>
                      </a:r>
                      <a:endParaRPr lang="ru-RU" sz="600" dirty="0">
                        <a:effectLst/>
                        <a:latin typeface="Microsoft Sans Serif"/>
                        <a:ea typeface="Microsoft Sans Serif"/>
                      </a:endParaRPr>
                    </a:p>
                    <a:p>
                      <a:pPr marR="2633345" algn="r">
                        <a:spcBef>
                          <a:spcPts val="160"/>
                        </a:spcBef>
                        <a:spcAft>
                          <a:spcPts val="0"/>
                        </a:spcAft>
                      </a:pPr>
                      <a:r>
                        <a:rPr lang="ru-RU" sz="1700" dirty="0">
                          <a:effectLst/>
                          <a:latin typeface="Times New Roman"/>
                          <a:ea typeface="Microsoft Sans Serif"/>
                          <a:cs typeface="Microsoft Sans Serif"/>
                        </a:rPr>
                        <a:t>Ответ</a:t>
                      </a:r>
                      <a:r>
                        <a:rPr lang="ru-RU" sz="1700" spc="-20" dirty="0">
                          <a:effectLst/>
                          <a:latin typeface="Times New Roman"/>
                          <a:ea typeface="Microsoft Sans Serif"/>
                          <a:cs typeface="Microsoft Sans Serif"/>
                        </a:rPr>
                        <a:t> </a:t>
                      </a:r>
                      <a:r>
                        <a:rPr lang="ru-RU" sz="1700" dirty="0">
                          <a:effectLst/>
                          <a:latin typeface="Times New Roman"/>
                          <a:ea typeface="Microsoft Sans Serif"/>
                          <a:cs typeface="Microsoft Sans Serif"/>
                        </a:rPr>
                        <a:t>на</a:t>
                      </a:r>
                      <a:r>
                        <a:rPr lang="ru-RU" sz="1700" spc="10" dirty="0">
                          <a:effectLst/>
                          <a:latin typeface="Times New Roman"/>
                          <a:ea typeface="Microsoft Sans Serif"/>
                          <a:cs typeface="Microsoft Sans Serif"/>
                        </a:rPr>
                        <a:t> </a:t>
                      </a:r>
                      <a:r>
                        <a:rPr lang="ru-RU" sz="1700" dirty="0">
                          <a:effectLst/>
                          <a:latin typeface="Times New Roman"/>
                          <a:ea typeface="Microsoft Sans Serif"/>
                          <a:cs typeface="Microsoft Sans Serif"/>
                        </a:rPr>
                        <a:t>вопрос</a:t>
                      </a:r>
                      <a:r>
                        <a:rPr lang="ru-RU" sz="1700" spc="-15" dirty="0">
                          <a:effectLst/>
                          <a:latin typeface="Times New Roman"/>
                          <a:ea typeface="Microsoft Sans Serif"/>
                          <a:cs typeface="Microsoft Sans Serif"/>
                        </a:rPr>
                        <a:t> </a:t>
                      </a:r>
                      <a:r>
                        <a:rPr lang="ru-RU" sz="1700" dirty="0">
                          <a:effectLst/>
                          <a:latin typeface="Times New Roman"/>
                          <a:ea typeface="Microsoft Sans Serif"/>
                          <a:cs typeface="Microsoft Sans Serif"/>
                        </a:rPr>
                        <a:t>не </a:t>
                      </a:r>
                      <a:r>
                        <a:rPr lang="ru-RU" sz="1700" spc="-20" dirty="0">
                          <a:effectLst/>
                          <a:latin typeface="Times New Roman"/>
                          <a:ea typeface="Microsoft Sans Serif"/>
                          <a:cs typeface="Microsoft Sans Serif"/>
                        </a:rPr>
                        <a:t>дан,</a:t>
                      </a:r>
                      <a:endParaRPr lang="ru-RU" sz="600" dirty="0">
                        <a:effectLst/>
                        <a:latin typeface="Microsoft Sans Serif"/>
                        <a:ea typeface="Microsoft Sans Serif"/>
                      </a:endParaRPr>
                    </a:p>
                    <a:p>
                      <a:pPr marL="68580" marR="53975" algn="just">
                        <a:lnSpc>
                          <a:spcPct val="103000"/>
                        </a:lnSpc>
                        <a:spcBef>
                          <a:spcPts val="160"/>
                        </a:spcBef>
                        <a:spcAft>
                          <a:spcPts val="0"/>
                        </a:spcAft>
                      </a:pPr>
                      <a:r>
                        <a:rPr lang="ru-RU" sz="1700" dirty="0">
                          <a:effectLst/>
                          <a:latin typeface="Times New Roman"/>
                          <a:ea typeface="Microsoft Sans Serif"/>
                          <a:cs typeface="Microsoft Sans Serif"/>
                        </a:rPr>
                        <a:t>ИЛИ ответ не соответствует заданному вопросу,</a:t>
                      </a:r>
                      <a:endParaRPr lang="ru-RU" sz="600" dirty="0">
                        <a:effectLst/>
                        <a:latin typeface="Microsoft Sans Serif"/>
                        <a:ea typeface="Microsoft Sans Serif"/>
                      </a:endParaRPr>
                    </a:p>
                    <a:p>
                      <a:pPr marL="68580" marR="55880" algn="just">
                        <a:lnSpc>
                          <a:spcPct val="103000"/>
                        </a:lnSpc>
                        <a:spcBef>
                          <a:spcPts val="30"/>
                        </a:spcBef>
                        <a:spcAft>
                          <a:spcPts val="0"/>
                        </a:spcAft>
                      </a:pPr>
                      <a:r>
                        <a:rPr lang="ru-RU" sz="1700" dirty="0">
                          <a:effectLst/>
                          <a:latin typeface="Times New Roman"/>
                          <a:ea typeface="Microsoft Sans Serif"/>
                          <a:cs typeface="Microsoft Sans Serif"/>
                        </a:rPr>
                        <a:t>ИЛИ ответ дан в виде слова или </a:t>
                      </a:r>
                      <a:r>
                        <a:rPr lang="ru-RU" sz="1700" spc="-10" dirty="0">
                          <a:effectLst/>
                          <a:latin typeface="Times New Roman"/>
                          <a:ea typeface="Microsoft Sans Serif"/>
                          <a:cs typeface="Microsoft Sans Serif"/>
                        </a:rPr>
                        <a:t>словосочетания,</a:t>
                      </a:r>
                      <a:endParaRPr lang="ru-RU" sz="600" dirty="0">
                        <a:effectLst/>
                        <a:latin typeface="Microsoft Sans Serif"/>
                        <a:ea typeface="Microsoft Sans Serif"/>
                      </a:endParaRPr>
                    </a:p>
                    <a:p>
                      <a:pPr marL="68580" marR="53975" algn="just">
                        <a:lnSpc>
                          <a:spcPct val="103000"/>
                        </a:lnSpc>
                        <a:spcBef>
                          <a:spcPts val="25"/>
                        </a:spcBef>
                        <a:spcAft>
                          <a:spcPts val="0"/>
                        </a:spcAft>
                      </a:pPr>
                      <a:r>
                        <a:rPr lang="ru-RU" sz="1700" dirty="0">
                          <a:effectLst/>
                          <a:latin typeface="Times New Roman"/>
                          <a:ea typeface="Microsoft Sans Serif"/>
                          <a:cs typeface="Microsoft Sans Serif"/>
                        </a:rPr>
                        <a:t>И/ИЛИ допущены фонетические, лексические и грамматические ошибки,</a:t>
                      </a:r>
                      <a:r>
                        <a:rPr lang="ru-RU" sz="1700" spc="210" dirty="0">
                          <a:effectLst/>
                          <a:latin typeface="Times New Roman"/>
                          <a:ea typeface="Microsoft Sans Serif"/>
                          <a:cs typeface="Microsoft Sans Serif"/>
                        </a:rPr>
                        <a:t> </a:t>
                      </a:r>
                      <a:r>
                        <a:rPr lang="ru-RU" sz="1700" dirty="0">
                          <a:effectLst/>
                          <a:latin typeface="Times New Roman"/>
                          <a:ea typeface="Microsoft Sans Serif"/>
                          <a:cs typeface="Microsoft Sans Serif"/>
                        </a:rPr>
                        <a:t>препятствующие</a:t>
                      </a:r>
                      <a:r>
                        <a:rPr lang="ru-RU" sz="1700" spc="245" dirty="0">
                          <a:effectLst/>
                          <a:latin typeface="Times New Roman"/>
                          <a:ea typeface="Microsoft Sans Serif"/>
                          <a:cs typeface="Microsoft Sans Serif"/>
                        </a:rPr>
                        <a:t> </a:t>
                      </a:r>
                      <a:r>
                        <a:rPr lang="ru-RU" sz="1700" spc="-10" dirty="0">
                          <a:effectLst/>
                          <a:latin typeface="Times New Roman"/>
                          <a:ea typeface="Microsoft Sans Serif"/>
                          <a:cs typeface="Microsoft Sans Serif"/>
                        </a:rPr>
                        <a:t>пониманию</a:t>
                      </a:r>
                      <a:endParaRPr lang="ru-RU" sz="600" dirty="0">
                        <a:effectLst/>
                        <a:latin typeface="Microsoft Sans Serif"/>
                        <a:ea typeface="Microsoft Sans Serif"/>
                      </a:endParaRPr>
                    </a:p>
                    <a:p>
                      <a:pPr marL="68580">
                        <a:lnSpc>
                          <a:spcPts val="3530"/>
                        </a:lnSpc>
                        <a:spcBef>
                          <a:spcPts val="40"/>
                        </a:spcBef>
                        <a:spcAft>
                          <a:spcPts val="0"/>
                        </a:spcAft>
                      </a:pPr>
                      <a:r>
                        <a:rPr lang="ru-RU" sz="1700" spc="-10" dirty="0">
                          <a:effectLst/>
                          <a:latin typeface="Times New Roman"/>
                          <a:ea typeface="Microsoft Sans Serif"/>
                          <a:cs typeface="Microsoft Sans Serif"/>
                        </a:rPr>
                        <a:t>ответа</a:t>
                      </a:r>
                      <a:endParaRPr lang="ru-RU" sz="600" dirty="0">
                        <a:effectLst/>
                        <a:latin typeface="Microsoft Sans Serif"/>
                        <a:ea typeface="Microsoft Sans Serif"/>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2817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280920" cy="1092607"/>
          </a:xfrm>
          <a:prstGeom prst="rect">
            <a:avLst/>
          </a:prstGeom>
        </p:spPr>
        <p:txBody>
          <a:bodyPr wrap="square">
            <a:spAutoFit/>
          </a:bodyPr>
          <a:lstStyle/>
          <a:p>
            <a:pPr>
              <a:spcAft>
                <a:spcPts val="600"/>
              </a:spcAft>
              <a:tabLst>
                <a:tab pos="2835275" algn="ctr"/>
                <a:tab pos="5670550" algn="r"/>
              </a:tabLst>
            </a:pPr>
            <a:r>
              <a:rPr lang="ru-RU" sz="2000" dirty="0">
                <a:latin typeface="Times New Roman"/>
                <a:ea typeface="Times New Roman"/>
              </a:rPr>
              <a:t>Английский язык. Устная часть. Дополнительная схема оценивания задания 2 (условный диалог-расспрос). </a:t>
            </a:r>
            <a:endParaRPr lang="ru-RU" sz="2400" dirty="0">
              <a:latin typeface="Times New Roman"/>
              <a:ea typeface="Times New Roman"/>
            </a:endParaRPr>
          </a:p>
          <a:p>
            <a:r>
              <a:rPr lang="ru-RU" sz="2000" dirty="0">
                <a:latin typeface="Times New Roman"/>
                <a:ea typeface="Times New Roman"/>
              </a:rPr>
              <a:t> ФИО эксперта_________________ Код эксперта __________________</a:t>
            </a:r>
            <a:endParaRPr lang="ru-RU" sz="2000" dirty="0"/>
          </a:p>
        </p:txBody>
      </p:sp>
      <p:graphicFrame>
        <p:nvGraphicFramePr>
          <p:cNvPr id="3" name="Таблица 2"/>
          <p:cNvGraphicFramePr>
            <a:graphicFrameLocks noGrp="1"/>
          </p:cNvGraphicFramePr>
          <p:nvPr/>
        </p:nvGraphicFramePr>
        <p:xfrm>
          <a:off x="251520" y="1340768"/>
          <a:ext cx="8496945" cy="5243017"/>
        </p:xfrm>
        <a:graphic>
          <a:graphicData uri="http://schemas.openxmlformats.org/drawingml/2006/table">
            <a:tbl>
              <a:tblPr/>
              <a:tblGrid>
                <a:gridCol w="432048">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504056">
                  <a:extLst>
                    <a:ext uri="{9D8B030D-6E8A-4147-A177-3AD203B41FA5}">
                      <a16:colId xmlns:a16="http://schemas.microsoft.com/office/drawing/2014/main" val="20008"/>
                    </a:ext>
                  </a:extLst>
                </a:gridCol>
                <a:gridCol w="648072">
                  <a:extLst>
                    <a:ext uri="{9D8B030D-6E8A-4147-A177-3AD203B41FA5}">
                      <a16:colId xmlns:a16="http://schemas.microsoft.com/office/drawing/2014/main" val="20009"/>
                    </a:ext>
                  </a:extLst>
                </a:gridCol>
                <a:gridCol w="504056">
                  <a:extLst>
                    <a:ext uri="{9D8B030D-6E8A-4147-A177-3AD203B41FA5}">
                      <a16:colId xmlns:a16="http://schemas.microsoft.com/office/drawing/2014/main" val="20010"/>
                    </a:ext>
                  </a:extLst>
                </a:gridCol>
                <a:gridCol w="432049">
                  <a:extLst>
                    <a:ext uri="{9D8B030D-6E8A-4147-A177-3AD203B41FA5}">
                      <a16:colId xmlns:a16="http://schemas.microsoft.com/office/drawing/2014/main" val="20011"/>
                    </a:ext>
                  </a:extLst>
                </a:gridCol>
              </a:tblGrid>
              <a:tr h="926579">
                <a:tc gridSpan="2">
                  <a:txBody>
                    <a:bodyPr/>
                    <a:lstStyle/>
                    <a:p>
                      <a:pPr marL="71755" marR="71755" algn="ctr">
                        <a:spcAft>
                          <a:spcPts val="0"/>
                        </a:spcAft>
                      </a:pPr>
                      <a:r>
                        <a:rPr lang="ru-RU" sz="700" dirty="0">
                          <a:effectLst/>
                          <a:latin typeface="Times New Roman"/>
                          <a:ea typeface="Times New Roman"/>
                        </a:rPr>
                        <a:t> </a:t>
                      </a:r>
                      <a:endParaRPr lang="ru-RU" sz="900" dirty="0">
                        <a:effectLst/>
                        <a:latin typeface="Times New Roman"/>
                        <a:ea typeface="Times New Roman"/>
                      </a:endParaRPr>
                    </a:p>
                    <a:p>
                      <a:pPr marL="32385" marR="71755" algn="ctr">
                        <a:spcAft>
                          <a:spcPts val="0"/>
                        </a:spcAft>
                      </a:pPr>
                      <a:r>
                        <a:rPr lang="ru-RU" sz="900" b="1" dirty="0">
                          <a:effectLst/>
                          <a:latin typeface="Times New Roman"/>
                          <a:ea typeface="Times New Roman"/>
                        </a:rPr>
                        <a:t>НОМЕР БЛАНКА</a:t>
                      </a:r>
                      <a:endParaRPr lang="ru-RU" sz="900" dirty="0">
                        <a:effectLst/>
                        <a:latin typeface="Times New Roman"/>
                        <a:ea typeface="Times New Roman"/>
                      </a:endParaRPr>
                    </a:p>
                  </a:txBody>
                  <a:tcPr marL="7034" marR="7034" marT="7034" marB="0" vert="vert27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2748">
                <a:tc rowSpan="7">
                  <a:txBody>
                    <a:bodyPr/>
                    <a:lstStyle/>
                    <a:p>
                      <a:pPr algn="ctr">
                        <a:spcAft>
                          <a:spcPts val="0"/>
                        </a:spcAft>
                      </a:pPr>
                      <a:r>
                        <a:rPr lang="ru-RU" sz="1800" dirty="0">
                          <a:effectLst/>
                          <a:latin typeface="Times New Roman"/>
                          <a:ea typeface="Times New Roman"/>
                        </a:rPr>
                        <a:t>Холистическое оценивание</a:t>
                      </a:r>
                    </a:p>
                  </a:txBody>
                  <a:tcPr marL="7034" marR="7034" marT="7034" marB="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2385">
                        <a:spcAft>
                          <a:spcPts val="0"/>
                        </a:spcAft>
                      </a:pPr>
                      <a:r>
                        <a:rPr lang="ru-RU" sz="1100" b="1" dirty="0">
                          <a:effectLst/>
                          <a:latin typeface="Times New Roman"/>
                          <a:ea typeface="Times New Roman"/>
                        </a:rPr>
                        <a:t>Вопрос 1. </a:t>
                      </a:r>
                      <a:r>
                        <a:rPr lang="ru-RU" sz="1100" dirty="0">
                          <a:effectLst/>
                          <a:latin typeface="Times New Roman"/>
                          <a:ea typeface="Times New Roman"/>
                        </a:rPr>
                        <a:t>   </a:t>
                      </a:r>
                      <a:r>
                        <a:rPr lang="ru-RU" sz="1400" dirty="0">
                          <a:effectLst/>
                          <a:latin typeface="Times New Roman"/>
                          <a:ea typeface="Times New Roman"/>
                        </a:rPr>
                        <a:t>Дан полный ответ на вопрос; допущенные погрешности  не затрудняют понимания</a:t>
                      </a:r>
                    </a:p>
                  </a:txBody>
                  <a:tcPr marL="7034" marR="7034" marT="70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effectLst/>
                          <a:latin typeface="Times New Roman"/>
                          <a:ea typeface="Times New Roman"/>
                        </a:rPr>
                        <a:t> </a:t>
                      </a:r>
                      <a:endParaRPr lang="ru-RU" sz="900" dirty="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2748">
                <a:tc vMerge="1">
                  <a:txBody>
                    <a:bodyPr/>
                    <a:lstStyle/>
                    <a:p>
                      <a:endParaRPr lang="ru-RU"/>
                    </a:p>
                  </a:txBody>
                  <a:tcPr/>
                </a:tc>
                <a:tc>
                  <a:txBody>
                    <a:bodyPr/>
                    <a:lstStyle/>
                    <a:p>
                      <a:pPr marL="32385">
                        <a:spcAft>
                          <a:spcPts val="0"/>
                        </a:spcAft>
                      </a:pPr>
                      <a:r>
                        <a:rPr lang="ru-RU" sz="1100" b="1" dirty="0">
                          <a:effectLst/>
                          <a:latin typeface="Times New Roman"/>
                          <a:ea typeface="Times New Roman"/>
                        </a:rPr>
                        <a:t>Вопрос 2     </a:t>
                      </a:r>
                      <a:r>
                        <a:rPr lang="ru-RU" sz="1400" dirty="0">
                          <a:effectLst/>
                          <a:latin typeface="Times New Roman"/>
                          <a:ea typeface="Times New Roman"/>
                        </a:rPr>
                        <a:t>Дан полный ответ на вопрос,</a:t>
                      </a:r>
                      <a:r>
                        <a:rPr lang="ru-RU" sz="1400" baseline="0" dirty="0">
                          <a:effectLst/>
                          <a:latin typeface="Times New Roman"/>
                          <a:ea typeface="Times New Roman"/>
                        </a:rPr>
                        <a:t> </a:t>
                      </a:r>
                      <a:r>
                        <a:rPr lang="ru-RU" sz="1400" dirty="0">
                          <a:effectLst/>
                          <a:latin typeface="Times New Roman"/>
                          <a:ea typeface="Times New Roman"/>
                        </a:rPr>
                        <a:t>допущенные погрешности  не затрудняют понимания</a:t>
                      </a:r>
                    </a:p>
                  </a:txBody>
                  <a:tcPr marL="7034" marR="7034" marT="70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effectLst/>
                          <a:latin typeface="Times New Roman"/>
                          <a:ea typeface="Times New Roman"/>
                        </a:rPr>
                        <a:t> </a:t>
                      </a:r>
                    </a:p>
                  </a:txBody>
                  <a:tcPr marL="7034" marR="7034" marT="703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effectLst/>
                          <a:latin typeface="Times New Roman"/>
                          <a:ea typeface="Times New Roman"/>
                        </a:rPr>
                        <a:t> </a:t>
                      </a:r>
                      <a:endParaRPr lang="ru-RU" sz="900" dirty="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1500">
                <a:tc vMerge="1">
                  <a:txBody>
                    <a:bodyPr/>
                    <a:lstStyle/>
                    <a:p>
                      <a:endParaRPr lang="ru-RU"/>
                    </a:p>
                  </a:txBody>
                  <a:tcPr/>
                </a:tc>
                <a:tc>
                  <a:txBody>
                    <a:bodyPr/>
                    <a:lstStyle/>
                    <a:p>
                      <a:pPr marL="32385">
                        <a:spcAft>
                          <a:spcPts val="0"/>
                        </a:spcAft>
                      </a:pPr>
                      <a:r>
                        <a:rPr lang="ru-RU" sz="1100" b="1" dirty="0">
                          <a:effectLst/>
                          <a:latin typeface="Times New Roman"/>
                          <a:ea typeface="Times New Roman"/>
                        </a:rPr>
                        <a:t>Вопрос 3</a:t>
                      </a:r>
                      <a:r>
                        <a:rPr lang="ru-RU" sz="1100" dirty="0">
                          <a:effectLst/>
                          <a:latin typeface="Times New Roman"/>
                          <a:ea typeface="Times New Roman"/>
                        </a:rPr>
                        <a:t>    </a:t>
                      </a:r>
                      <a:r>
                        <a:rPr lang="ru-RU" sz="1400" dirty="0">
                          <a:effectLst/>
                          <a:latin typeface="Times New Roman"/>
                          <a:ea typeface="Times New Roman"/>
                        </a:rPr>
                        <a:t>Дан полный ответ на вопрос; допущенные погрешности не затрудняют понимания</a:t>
                      </a:r>
                    </a:p>
                  </a:txBody>
                  <a:tcPr marL="7034" marR="7034" marT="70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effectLst/>
                          <a:latin typeface="Times New Roman"/>
                          <a:ea typeface="Times New Roman"/>
                        </a:rPr>
                        <a:t> </a:t>
                      </a:r>
                    </a:p>
                  </a:txBody>
                  <a:tcPr marL="7034" marR="7034" marT="703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1500">
                <a:tc vMerge="1">
                  <a:txBody>
                    <a:bodyPr/>
                    <a:lstStyle/>
                    <a:p>
                      <a:endParaRPr lang="ru-RU"/>
                    </a:p>
                  </a:txBody>
                  <a:tcPr/>
                </a:tc>
                <a:tc>
                  <a:txBody>
                    <a:bodyPr/>
                    <a:lstStyle/>
                    <a:p>
                      <a:pPr marL="32385">
                        <a:spcAft>
                          <a:spcPts val="0"/>
                        </a:spcAft>
                      </a:pPr>
                      <a:r>
                        <a:rPr lang="ru-RU" sz="1100" b="1" dirty="0">
                          <a:effectLst/>
                          <a:latin typeface="Times New Roman"/>
                          <a:ea typeface="Times New Roman"/>
                        </a:rPr>
                        <a:t>Вопрос 4   </a:t>
                      </a:r>
                      <a:r>
                        <a:rPr lang="ru-RU" sz="1400" dirty="0">
                          <a:effectLst/>
                          <a:latin typeface="Times New Roman"/>
                          <a:ea typeface="Times New Roman"/>
                        </a:rPr>
                        <a:t>Дан полный ответ на вопрос; допущенные погрешности не затрудняют понимания</a:t>
                      </a:r>
                    </a:p>
                  </a:txBody>
                  <a:tcPr marL="7034" marR="7034" marT="70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effectLst/>
                          <a:latin typeface="Times New Roman"/>
                          <a:ea typeface="Times New Roman"/>
                        </a:rPr>
                        <a:t> </a:t>
                      </a:r>
                    </a:p>
                  </a:txBody>
                  <a:tcPr marL="7034" marR="7034" marT="703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1500">
                <a:tc vMerge="1">
                  <a:txBody>
                    <a:bodyPr/>
                    <a:lstStyle/>
                    <a:p>
                      <a:endParaRPr lang="ru-RU"/>
                    </a:p>
                  </a:txBody>
                  <a:tcPr/>
                </a:tc>
                <a:tc>
                  <a:txBody>
                    <a:bodyPr/>
                    <a:lstStyle/>
                    <a:p>
                      <a:pPr marL="32385">
                        <a:spcAft>
                          <a:spcPts val="0"/>
                        </a:spcAft>
                      </a:pPr>
                      <a:r>
                        <a:rPr lang="ru-RU" sz="1100" b="1" dirty="0">
                          <a:effectLst/>
                          <a:latin typeface="Times New Roman"/>
                          <a:ea typeface="Times New Roman"/>
                        </a:rPr>
                        <a:t>Вопрос 5</a:t>
                      </a:r>
                      <a:r>
                        <a:rPr lang="ru-RU" sz="1100" dirty="0">
                          <a:effectLst/>
                          <a:latin typeface="Times New Roman"/>
                          <a:ea typeface="Times New Roman"/>
                        </a:rPr>
                        <a:t>   </a:t>
                      </a:r>
                      <a:r>
                        <a:rPr lang="ru-RU" sz="1400" dirty="0">
                          <a:effectLst/>
                          <a:latin typeface="Times New Roman"/>
                          <a:ea typeface="Times New Roman"/>
                        </a:rPr>
                        <a:t>Дан полный ответ на вопрос; допущенные погрешности  не затрудняют понимания</a:t>
                      </a:r>
                    </a:p>
                  </a:txBody>
                  <a:tcPr marL="7034" marR="7034" marT="70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effectLst/>
                          <a:latin typeface="Times New Roman"/>
                          <a:ea typeface="Times New Roman"/>
                        </a:rPr>
                        <a:t> </a:t>
                      </a:r>
                    </a:p>
                  </a:txBody>
                  <a:tcPr marL="7034" marR="7034" marT="703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1500">
                <a:tc vMerge="1">
                  <a:txBody>
                    <a:bodyPr/>
                    <a:lstStyle/>
                    <a:p>
                      <a:endParaRPr lang="ru-RU"/>
                    </a:p>
                  </a:txBody>
                  <a:tcPr/>
                </a:tc>
                <a:tc>
                  <a:txBody>
                    <a:bodyPr/>
                    <a:lstStyle/>
                    <a:p>
                      <a:pPr marL="32385">
                        <a:spcAft>
                          <a:spcPts val="0"/>
                        </a:spcAft>
                      </a:pPr>
                      <a:r>
                        <a:rPr lang="ru-RU" sz="1100" b="1" dirty="0">
                          <a:effectLst/>
                          <a:latin typeface="Times New Roman"/>
                          <a:ea typeface="Times New Roman"/>
                        </a:rPr>
                        <a:t>Вопрос 6</a:t>
                      </a:r>
                      <a:r>
                        <a:rPr lang="ru-RU" sz="1100" dirty="0">
                          <a:effectLst/>
                          <a:latin typeface="Times New Roman"/>
                          <a:ea typeface="Times New Roman"/>
                        </a:rPr>
                        <a:t>   </a:t>
                      </a:r>
                      <a:r>
                        <a:rPr lang="ru-RU" sz="1400" dirty="0">
                          <a:effectLst/>
                          <a:latin typeface="Times New Roman"/>
                          <a:ea typeface="Times New Roman"/>
                        </a:rPr>
                        <a:t>Дан полный ответ на вопрос; допущенные погрешности   не затрудняют понимания</a:t>
                      </a:r>
                    </a:p>
                  </a:txBody>
                  <a:tcPr marL="7034" marR="7034" marT="70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effectLst/>
                          <a:latin typeface="Times New Roman"/>
                          <a:ea typeface="Times New Roman"/>
                        </a:rPr>
                        <a:t> </a:t>
                      </a:r>
                    </a:p>
                  </a:txBody>
                  <a:tcPr marL="7034" marR="7034" marT="703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8387">
                <a:tc vMerge="1">
                  <a:txBody>
                    <a:bodyPr/>
                    <a:lstStyle/>
                    <a:p>
                      <a:endParaRPr lang="ru-RU"/>
                    </a:p>
                  </a:txBody>
                  <a:tcPr/>
                </a:tc>
                <a:tc>
                  <a:txBody>
                    <a:bodyPr/>
                    <a:lstStyle/>
                    <a:p>
                      <a:pPr marL="32385">
                        <a:spcAft>
                          <a:spcPts val="0"/>
                        </a:spcAft>
                      </a:pPr>
                      <a:r>
                        <a:rPr lang="ru-RU" sz="1400" dirty="0">
                          <a:effectLst/>
                          <a:latin typeface="Times New Roman"/>
                          <a:ea typeface="Times New Roman"/>
                        </a:rPr>
                        <a:t>ИТОГОВЫЙ БАЛЛ  (максимальный балл – 6) </a:t>
                      </a:r>
                      <a:endParaRPr lang="ru-RU" sz="1800" dirty="0">
                        <a:effectLst/>
                        <a:latin typeface="Times New Roman"/>
                        <a:ea typeface="Times New Roman"/>
                      </a:endParaRPr>
                    </a:p>
                  </a:txBody>
                  <a:tcPr marL="7034" marR="7034" marT="70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900" dirty="0">
                          <a:effectLst/>
                          <a:latin typeface="Times New Roman"/>
                          <a:ea typeface="Times New Roman"/>
                        </a:rPr>
                        <a:t> </a:t>
                      </a:r>
                      <a:endParaRPr lang="ru-RU" sz="1050" dirty="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7034" marR="7034" marT="70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700">
                          <a:effectLst/>
                          <a:latin typeface="Times New Roman"/>
                          <a:ea typeface="Times New Roman"/>
                        </a:rPr>
                        <a:t> </a:t>
                      </a:r>
                      <a:endParaRPr lang="ru-RU" sz="90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ru-RU" sz="700" dirty="0">
                          <a:effectLst/>
                          <a:latin typeface="Times New Roman"/>
                          <a:ea typeface="Times New Roman"/>
                        </a:rPr>
                        <a:t> </a:t>
                      </a:r>
                      <a:endParaRPr lang="ru-RU" sz="9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06841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68" y="188640"/>
            <a:ext cx="8856983" cy="1658198"/>
          </a:xfrm>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Задание 2: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каждый ответ оценивается отдельно</a:t>
            </a:r>
            <a:br>
              <a:rPr lang="ru-RU" dirty="0"/>
            </a:br>
            <a:endParaRPr lang="ru-RU" dirty="0"/>
          </a:p>
        </p:txBody>
      </p:sp>
      <p:sp>
        <p:nvSpPr>
          <p:cNvPr id="7" name="Прямоугольник 6"/>
          <p:cNvSpPr/>
          <p:nvPr/>
        </p:nvSpPr>
        <p:spPr>
          <a:xfrm>
            <a:off x="452715" y="1225689"/>
            <a:ext cx="7992888" cy="5632311"/>
          </a:xfrm>
          <a:prstGeom prst="rect">
            <a:avLst/>
          </a:prstGeom>
        </p:spPr>
        <p:txBody>
          <a:bodyPr wrap="square">
            <a:spAutoFit/>
          </a:bodyPr>
          <a:lstStyle/>
          <a:p>
            <a:r>
              <a:rPr lang="ru-RU" dirty="0"/>
              <a:t>•	</a:t>
            </a:r>
            <a:r>
              <a:rPr lang="ru-RU" sz="2000" dirty="0">
                <a:latin typeface="Times New Roman" panose="02020603050405020304" pitchFamily="18" charset="0"/>
                <a:cs typeface="Times New Roman" panose="02020603050405020304" pitchFamily="18" charset="0"/>
              </a:rPr>
              <a:t>Если в вопросе о предпочтениях требуется объяснить свой ответ, а участник </a:t>
            </a:r>
            <a:r>
              <a:rPr lang="ru-RU" sz="2000" b="1" dirty="0">
                <a:latin typeface="Times New Roman" panose="02020603050405020304" pitchFamily="18" charset="0"/>
                <a:cs typeface="Times New Roman" panose="02020603050405020304" pitchFamily="18" charset="0"/>
              </a:rPr>
              <a:t>упоминает в качестве своих предпочтений, например, два жанра книг, фильмов, два учебных предмета </a:t>
            </a:r>
            <a:r>
              <a:rPr lang="ru-RU" sz="2000" dirty="0">
                <a:latin typeface="Times New Roman" panose="02020603050405020304" pitchFamily="18" charset="0"/>
                <a:cs typeface="Times New Roman" panose="02020603050405020304" pitchFamily="18" charset="0"/>
              </a:rPr>
              <a:t>и т.п., но дает объяснения </a:t>
            </a:r>
            <a:r>
              <a:rPr lang="ru-RU" sz="2000" b="1" dirty="0">
                <a:latin typeface="Times New Roman" panose="02020603050405020304" pitchFamily="18" charset="0"/>
                <a:cs typeface="Times New Roman" panose="02020603050405020304" pitchFamily="18" charset="0"/>
              </a:rPr>
              <a:t>только по одному виду, ответ принимается.</a:t>
            </a:r>
          </a:p>
          <a:p>
            <a:r>
              <a:rPr lang="ru-RU" sz="2000" dirty="0">
                <a:latin typeface="Times New Roman" panose="02020603050405020304" pitchFamily="18" charset="0"/>
                <a:cs typeface="Times New Roman" panose="02020603050405020304" pitchFamily="18" charset="0"/>
              </a:rPr>
              <a:t>•	Если ответ содержит </a:t>
            </a:r>
            <a:r>
              <a:rPr lang="ru-RU" sz="2000" b="1" dirty="0">
                <a:latin typeface="Times New Roman" panose="02020603050405020304" pitchFamily="18" charset="0"/>
                <a:cs typeface="Times New Roman" panose="02020603050405020304" pitchFamily="18" charset="0"/>
              </a:rPr>
              <a:t>фактическую ошибку </a:t>
            </a:r>
            <a:r>
              <a:rPr lang="ru-RU" sz="2000" dirty="0">
                <a:latin typeface="Times New Roman" panose="02020603050405020304" pitchFamily="18" charset="0"/>
                <a:cs typeface="Times New Roman" panose="02020603050405020304" pitchFamily="18" charset="0"/>
              </a:rPr>
              <a:t>(например, неправильную фамилию автора литературного произведения, неправильную дату известного исторического события), то </a:t>
            </a:r>
            <a:r>
              <a:rPr lang="ru-RU" sz="2000" b="1" dirty="0">
                <a:latin typeface="Times New Roman" panose="02020603050405020304" pitchFamily="18" charset="0"/>
                <a:cs typeface="Times New Roman" panose="02020603050405020304" pitchFamily="18" charset="0"/>
              </a:rPr>
              <a:t>ответ не принимается</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Если вопрос задан, например, о прошлом или о будущем, а учащийся отвечает в настоящем времени </a:t>
            </a:r>
            <a:r>
              <a:rPr lang="ru-RU" sz="2000" dirty="0">
                <a:latin typeface="Times New Roman" panose="02020603050405020304" pitchFamily="18" charset="0"/>
                <a:cs typeface="Times New Roman" panose="02020603050405020304" pitchFamily="18" charset="0"/>
              </a:rPr>
              <a:t>–</a:t>
            </a:r>
          </a:p>
          <a:p>
            <a:r>
              <a:rPr lang="ru-RU" sz="2000" b="1" dirty="0">
                <a:latin typeface="Times New Roman" panose="02020603050405020304" pitchFamily="18" charset="0"/>
                <a:cs typeface="Times New Roman" panose="02020603050405020304" pitchFamily="18" charset="0"/>
              </a:rPr>
              <a:t>это ошибка в коммуникации. </a:t>
            </a:r>
            <a:r>
              <a:rPr lang="ru-RU" sz="2000" dirty="0">
                <a:latin typeface="Times New Roman" panose="02020603050405020304" pitchFamily="18" charset="0"/>
                <a:cs typeface="Times New Roman" panose="02020603050405020304" pitchFamily="18" charset="0"/>
              </a:rPr>
              <a:t>К такому же типу ошибок отнесём ответ “I </a:t>
            </a:r>
            <a:r>
              <a:rPr lang="ru-RU" sz="2000" dirty="0" err="1">
                <a:latin typeface="Times New Roman" panose="02020603050405020304" pitchFamily="18" charset="0"/>
                <a:cs typeface="Times New Roman" panose="02020603050405020304" pitchFamily="18" charset="0"/>
              </a:rPr>
              <a:t>like</a:t>
            </a:r>
            <a:r>
              <a:rPr lang="ru-RU" sz="2000" dirty="0">
                <a:latin typeface="Times New Roman" panose="02020603050405020304" pitchFamily="18" charset="0"/>
                <a:cs typeface="Times New Roman" panose="02020603050405020304" pitchFamily="18" charset="0"/>
              </a:rPr>
              <a:t>/ I </a:t>
            </a:r>
            <a:r>
              <a:rPr lang="ru-RU" sz="2000" dirty="0" err="1">
                <a:latin typeface="Times New Roman" panose="02020603050405020304" pitchFamily="18" charset="0"/>
                <a:cs typeface="Times New Roman" panose="02020603050405020304" pitchFamily="18" charset="0"/>
              </a:rPr>
              <a:t>prefer</a:t>
            </a:r>
            <a:r>
              <a:rPr lang="ru-RU" sz="2000" dirty="0">
                <a:latin typeface="Times New Roman" panose="02020603050405020304" pitchFamily="18" charset="0"/>
                <a:cs typeface="Times New Roman" panose="02020603050405020304" pitchFamily="18" charset="0"/>
              </a:rPr>
              <a:t>” на вопрос “</a:t>
            </a:r>
            <a:r>
              <a:rPr lang="ru-RU" sz="2000" dirty="0" err="1">
                <a:latin typeface="Times New Roman" panose="02020603050405020304" pitchFamily="18" charset="0"/>
                <a:cs typeface="Times New Roman" panose="02020603050405020304" pitchFamily="18" charset="0"/>
              </a:rPr>
              <a:t>would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you</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like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would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prefer</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 этих случаях ответы не принимаются.</a:t>
            </a:r>
          </a:p>
          <a:p>
            <a:r>
              <a:rPr lang="ru-RU" sz="2000" b="1" dirty="0">
                <a:latin typeface="Times New Roman" panose="02020603050405020304" pitchFamily="18" charset="0"/>
                <a:cs typeface="Times New Roman" panose="02020603050405020304" pitchFamily="18" charset="0"/>
              </a:rPr>
              <a:t>ВАЖНО: </a:t>
            </a:r>
            <a:r>
              <a:rPr lang="ru-RU" sz="2000" dirty="0">
                <a:latin typeface="Times New Roman" panose="02020603050405020304" pitchFamily="18" charset="0"/>
                <a:cs typeface="Times New Roman" panose="02020603050405020304" pitchFamily="18" charset="0"/>
              </a:rPr>
              <a:t>экзаменуемые плохо воспринимают вопрос </a:t>
            </a:r>
            <a:r>
              <a:rPr lang="ru-RU" sz="2000" b="1" u="sng" dirty="0">
                <a:latin typeface="Times New Roman" panose="02020603050405020304" pitchFamily="18" charset="0"/>
                <a:cs typeface="Times New Roman" panose="02020603050405020304" pitchFamily="18" charset="0"/>
              </a:rPr>
              <a:t>“</a:t>
            </a:r>
            <a:r>
              <a:rPr lang="en-US" sz="2000" b="1" u="sng" dirty="0">
                <a:latin typeface="Times New Roman" panose="02020603050405020304" pitchFamily="18" charset="0"/>
                <a:cs typeface="Times New Roman" panose="02020603050405020304" pitchFamily="18" charset="0"/>
              </a:rPr>
              <a:t>What is your best friend like?”</a:t>
            </a:r>
            <a:r>
              <a:rPr lang="en-US" sz="2000" dirty="0">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в ответ рассказывают об увлечениях друга (</a:t>
            </a:r>
            <a:r>
              <a:rPr lang="en-US" sz="2000" dirty="0">
                <a:latin typeface="Times New Roman" panose="02020603050405020304" pitchFamily="18" charset="0"/>
                <a:cs typeface="Times New Roman" panose="02020603050405020304" pitchFamily="18" charset="0"/>
              </a:rPr>
              <a:t>What does your best friend like?), </a:t>
            </a:r>
            <a:r>
              <a:rPr lang="ru-RU" sz="2000" dirty="0">
                <a:latin typeface="Times New Roman" panose="02020603050405020304" pitchFamily="18" charset="0"/>
                <a:cs typeface="Times New Roman" panose="02020603050405020304" pitchFamily="18" charset="0"/>
              </a:rPr>
              <a:t>хотя вопросам “</a:t>
            </a:r>
            <a:r>
              <a:rPr lang="en-US" sz="2000" dirty="0">
                <a:latin typeface="Times New Roman" panose="02020603050405020304" pitchFamily="18" charset="0"/>
                <a:cs typeface="Times New Roman" panose="02020603050405020304" pitchFamily="18" charset="0"/>
              </a:rPr>
              <a:t>What is he/she like?” </a:t>
            </a:r>
            <a:r>
              <a:rPr lang="ru-RU" sz="2000" dirty="0">
                <a:latin typeface="Times New Roman" panose="02020603050405020304" pitchFamily="18" charset="0"/>
                <a:cs typeface="Times New Roman" panose="02020603050405020304" pitchFamily="18" charset="0"/>
              </a:rPr>
              <a:t>и “</a:t>
            </a:r>
            <a:r>
              <a:rPr lang="en-US" sz="2000" dirty="0">
                <a:latin typeface="Times New Roman" panose="02020603050405020304" pitchFamily="18" charset="0"/>
                <a:cs typeface="Times New Roman" panose="02020603050405020304" pitchFamily="18" charset="0"/>
              </a:rPr>
              <a:t>What does he/she look like?”, </a:t>
            </a:r>
            <a:r>
              <a:rPr lang="ru-RU" sz="2000" dirty="0">
                <a:latin typeface="Times New Roman" panose="02020603050405020304" pitchFamily="18" charset="0"/>
                <a:cs typeface="Times New Roman" panose="02020603050405020304" pitchFamily="18" charset="0"/>
              </a:rPr>
              <a:t>смысловой разнице между ними уделяется большое внимание еще в начальной школе.</a:t>
            </a:r>
          </a:p>
        </p:txBody>
      </p:sp>
    </p:spTree>
    <p:extLst>
      <p:ext uri="{BB962C8B-B14F-4D97-AF65-F5344CB8AC3E}">
        <p14:creationId xmlns:p14="http://schemas.microsoft.com/office/powerpoint/2010/main" val="1834298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784976" cy="1658198"/>
          </a:xfrm>
        </p:spPr>
        <p:txBody>
          <a:bodyPr/>
          <a:lstStyle/>
          <a:p>
            <a:r>
              <a:rPr lang="ru-RU" b="1" dirty="0">
                <a:solidFill>
                  <a:srgbClr val="002060"/>
                </a:solidFill>
                <a:latin typeface="Times New Roman" panose="02020603050405020304" pitchFamily="18" charset="0"/>
                <a:cs typeface="Times New Roman" panose="02020603050405020304" pitchFamily="18" charset="0"/>
              </a:rPr>
              <a:t>Ошибки, препятствующие пониманию ответа</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1612287"/>
            <a:ext cx="8208912" cy="5293757"/>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Фонетика - лексика</a:t>
            </a:r>
          </a:p>
          <a:p>
            <a:r>
              <a:rPr lang="ru-RU" sz="2000" dirty="0">
                <a:latin typeface="Times New Roman" panose="02020603050405020304" pitchFamily="18" charset="0"/>
                <a:cs typeface="Times New Roman" panose="02020603050405020304" pitchFamily="18" charset="0"/>
              </a:rPr>
              <a:t>•	Вопрос: </a:t>
            </a:r>
            <a:r>
              <a:rPr lang="en-US" sz="2000" dirty="0">
                <a:latin typeface="Times New Roman" panose="02020603050405020304" pitchFamily="18" charset="0"/>
                <a:cs typeface="Times New Roman" panose="02020603050405020304" pitchFamily="18" charset="0"/>
              </a:rPr>
              <a:t>How many TV sets do you have at home? – So, about five TV [seats] (</a:t>
            </a:r>
            <a:r>
              <a:rPr lang="ru-RU" sz="2000" dirty="0">
                <a:latin typeface="Times New Roman" panose="02020603050405020304" pitchFamily="18" charset="0"/>
                <a:cs typeface="Times New Roman" panose="02020603050405020304" pitchFamily="18" charset="0"/>
              </a:rPr>
              <a:t>вместо </a:t>
            </a:r>
            <a:r>
              <a:rPr lang="en-US" sz="2000" dirty="0">
                <a:latin typeface="Times New Roman" panose="02020603050405020304" pitchFamily="18" charset="0"/>
                <a:cs typeface="Times New Roman" panose="02020603050405020304" pitchFamily="18" charset="0"/>
              </a:rPr>
              <a:t>TV [sets]) – 5 </a:t>
            </a:r>
            <a:r>
              <a:rPr lang="ru-RU" sz="2000" dirty="0">
                <a:latin typeface="Times New Roman" panose="02020603050405020304" pitchFamily="18" charset="0"/>
                <a:cs typeface="Times New Roman" panose="02020603050405020304" pitchFamily="18" charset="0"/>
              </a:rPr>
              <a:t>посадочных мест? перед телевизором), сбой коммуникации</a:t>
            </a:r>
          </a:p>
          <a:p>
            <a:r>
              <a:rPr lang="en-US" sz="2000" b="1" dirty="0" err="1">
                <a:latin typeface="Times New Roman" panose="02020603050405020304" pitchFamily="18" charset="0"/>
                <a:cs typeface="Times New Roman" panose="02020603050405020304" pitchFamily="18" charset="0"/>
              </a:rPr>
              <a:t>Лексика</a:t>
            </a: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Вопрос</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What do you do together with your friend? – We spell all time together.</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Вопрос</a:t>
            </a:r>
            <a:r>
              <a:rPr lang="en-US" sz="2000" dirty="0">
                <a:latin typeface="Times New Roman" panose="02020603050405020304" pitchFamily="18" charset="0"/>
                <a:cs typeface="Times New Roman" panose="02020603050405020304" pitchFamily="18" charset="0"/>
              </a:rPr>
              <a:t> Do you collect anything? – </a:t>
            </a:r>
            <a:r>
              <a:rPr lang="en-US" sz="2000" dirty="0" err="1">
                <a:latin typeface="Times New Roman" panose="02020603050405020304" pitchFamily="18" charset="0"/>
                <a:cs typeface="Times New Roman" panose="02020603050405020304" pitchFamily="18" charset="0"/>
              </a:rPr>
              <a:t>ответ</a:t>
            </a:r>
            <a:r>
              <a:rPr lang="en-US" sz="2000" dirty="0">
                <a:latin typeface="Times New Roman" panose="02020603050405020304" pitchFamily="18" charset="0"/>
                <a:cs typeface="Times New Roman" panose="02020603050405020304" pitchFamily="18" charset="0"/>
              </a:rPr>
              <a:t> I collect marks.</a:t>
            </a:r>
          </a:p>
          <a:p>
            <a:r>
              <a:rPr lang="en-US" sz="2000" b="1" dirty="0" err="1">
                <a:latin typeface="Times New Roman" panose="02020603050405020304" pitchFamily="18" charset="0"/>
                <a:cs typeface="Times New Roman" panose="02020603050405020304" pitchFamily="18" charset="0"/>
              </a:rPr>
              <a:t>Грамматика</a:t>
            </a: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Вопрос</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What are your career plans? – My career plans are found an exams and going to the college.</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Вопрос</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Why have you chosen this career plan? – </a:t>
            </a:r>
            <a:r>
              <a:rPr lang="en-US" sz="2000" dirty="0" err="1">
                <a:latin typeface="Times New Roman" panose="02020603050405020304" pitchFamily="18" charset="0"/>
                <a:cs typeface="Times New Roman" panose="02020603050405020304" pitchFamily="18" charset="0"/>
              </a:rPr>
              <a:t>ответ</a:t>
            </a:r>
            <a:r>
              <a:rPr lang="en-US" sz="2000" dirty="0">
                <a:latin typeface="Times New Roman" panose="02020603050405020304" pitchFamily="18" charset="0"/>
                <a:cs typeface="Times New Roman" panose="02020603050405020304" pitchFamily="18" charset="0"/>
              </a:rPr>
              <a:t> Because I have been a sports commentator or footballer. I would like a football player, it is my imagine.</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Вопрос</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Where and when did you meet your best friend? – We are met at the school in third year ago.</a:t>
            </a:r>
          </a:p>
          <a:p>
            <a:endParaRPr lang="ru-RU" dirty="0"/>
          </a:p>
        </p:txBody>
      </p:sp>
    </p:spTree>
    <p:extLst>
      <p:ext uri="{BB962C8B-B14F-4D97-AF65-F5344CB8AC3E}">
        <p14:creationId xmlns:p14="http://schemas.microsoft.com/office/powerpoint/2010/main" val="610441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01F7EA-2ADA-4653-B283-32ED83E1338E}"/>
              </a:ext>
            </a:extLst>
          </p:cNvPr>
          <p:cNvSpPr>
            <a:spLocks noGrp="1"/>
          </p:cNvSpPr>
          <p:nvPr>
            <p:ph type="title"/>
          </p:nvPr>
        </p:nvSpPr>
        <p:spPr>
          <a:xfrm>
            <a:off x="323528" y="2780928"/>
            <a:ext cx="8079581" cy="1658198"/>
          </a:xfrm>
        </p:spPr>
        <p:txBody>
          <a:bodyPr>
            <a:normAutofit/>
          </a:bodyPr>
          <a:lstStyle/>
          <a:p>
            <a:pPr algn="ctr"/>
            <a:r>
              <a:rPr lang="ru-RU" sz="9600" b="1" dirty="0">
                <a:solidFill>
                  <a:schemeClr val="tx2">
                    <a:lumMod val="90000"/>
                    <a:lumOff val="10000"/>
                  </a:schemeClr>
                </a:solidFill>
                <a:latin typeface="Times New Roman" panose="02020603050405020304" pitchFamily="18" charset="0"/>
                <a:cs typeface="Times New Roman" panose="02020603050405020304" pitchFamily="18" charset="0"/>
              </a:rPr>
              <a:t>ОГЭ</a:t>
            </a:r>
          </a:p>
        </p:txBody>
      </p:sp>
    </p:spTree>
    <p:extLst>
      <p:ext uri="{BB962C8B-B14F-4D97-AF65-F5344CB8AC3E}">
        <p14:creationId xmlns:p14="http://schemas.microsoft.com/office/powerpoint/2010/main" val="1965975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620688"/>
            <a:ext cx="8496944" cy="5324535"/>
          </a:xfrm>
          <a:prstGeom prst="rect">
            <a:avLst/>
          </a:prstGeom>
        </p:spPr>
        <p:txBody>
          <a:bodyPr wrap="square">
            <a:spAutoFit/>
          </a:bodyPr>
          <a:lstStyle/>
          <a:p>
            <a:r>
              <a:rPr lang="ru-RU" sz="3200" b="1" dirty="0">
                <a:solidFill>
                  <a:schemeClr val="accent1">
                    <a:lumMod val="50000"/>
                  </a:schemeClr>
                </a:solidFill>
                <a:effectLst/>
                <a:latin typeface="Times New Roman" panose="02020603050405020304" pitchFamily="18" charset="0"/>
                <a:ea typeface="SimSun"/>
                <a:cs typeface="Times New Roman" panose="02020603050405020304" pitchFamily="18" charset="0"/>
              </a:rPr>
              <a:t>Как успешно выполнить задание 2</a:t>
            </a:r>
          </a:p>
          <a:p>
            <a:endParaRPr lang="ru-RU" sz="2800" b="1" dirty="0">
              <a:latin typeface="Times New Roman" panose="02020603050405020304" pitchFamily="18" charset="0"/>
              <a:cs typeface="Times New Roman" panose="02020603050405020304" pitchFamily="18" charset="0"/>
            </a:endParaRPr>
          </a:p>
          <a:p>
            <a:pPr marL="457200" lvl="0" indent="-457200">
              <a:buFont typeface="Arial" pitchFamily="34" charset="0"/>
              <a:buChar char="•"/>
            </a:pPr>
            <a:r>
              <a:rPr lang="ru-RU" sz="2800" dirty="0">
                <a:latin typeface="Times New Roman" panose="02020603050405020304" pitchFamily="18" charset="0"/>
                <a:cs typeface="Times New Roman" panose="02020603050405020304" pitchFamily="18" charset="0"/>
              </a:rPr>
              <a:t>прочитать текст задания про себя, обращая особое внимание на условия задания: количество вопросов (6 вопросов) и время ответа (40 секунд);</a:t>
            </a:r>
          </a:p>
          <a:p>
            <a:pPr marL="457200" lvl="0" indent="-457200">
              <a:buFont typeface="Arial" pitchFamily="34" charset="0"/>
              <a:buChar char="•"/>
            </a:pPr>
            <a:r>
              <a:rPr lang="ru-RU" sz="2800" dirty="0">
                <a:latin typeface="Times New Roman" panose="02020603050405020304" pitchFamily="18" charset="0"/>
                <a:cs typeface="Times New Roman" panose="02020603050405020304" pitchFamily="18" charset="0"/>
              </a:rPr>
              <a:t>давать полные и точные ответы на заданные вопросы, при необходимости используя аргументацию и выражая свое отношение к предмету речи; </a:t>
            </a:r>
          </a:p>
          <a:p>
            <a:pPr marL="457200" lvl="0" indent="-457200">
              <a:buFont typeface="Arial" pitchFamily="34" charset="0"/>
              <a:buChar char="•"/>
            </a:pPr>
            <a:r>
              <a:rPr lang="ru-RU" sz="2800" dirty="0">
                <a:latin typeface="Times New Roman" panose="02020603050405020304" pitchFamily="18" charset="0"/>
                <a:cs typeface="Times New Roman" panose="02020603050405020304" pitchFamily="18" charset="0"/>
              </a:rPr>
              <a:t>использовать лексические единицы и грамматические структуры, соответствующие коммуникативной задаче и сложности задания.</a:t>
            </a:r>
          </a:p>
        </p:txBody>
      </p:sp>
    </p:spTree>
    <p:extLst>
      <p:ext uri="{BB962C8B-B14F-4D97-AF65-F5344CB8AC3E}">
        <p14:creationId xmlns:p14="http://schemas.microsoft.com/office/powerpoint/2010/main" val="1023839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260648"/>
            <a:ext cx="8640960" cy="1658198"/>
          </a:xfrm>
        </p:spPr>
        <p:txBody>
          <a:bodyPr/>
          <a:lstStyle/>
          <a:p>
            <a:r>
              <a:rPr lang="ru-RU" dirty="0">
                <a:solidFill>
                  <a:srgbClr val="002060"/>
                </a:solidFill>
                <a:latin typeface="Times New Roman" panose="02020603050405020304" pitchFamily="18" charset="0"/>
                <a:cs typeface="Times New Roman" panose="02020603050405020304" pitchFamily="18" charset="0"/>
              </a:rPr>
              <a:t>Устная часть ОГЭ: тематическое монологическое высказывание</a:t>
            </a:r>
          </a:p>
        </p:txBody>
      </p:sp>
      <p:pic>
        <p:nvPicPr>
          <p:cNvPr id="4" name="Image 416"/>
          <p:cNvPicPr/>
          <p:nvPr/>
        </p:nvPicPr>
        <p:blipFill>
          <a:blip r:embed="rId2" cstate="print"/>
          <a:stretch>
            <a:fillRect/>
          </a:stretch>
        </p:blipFill>
        <p:spPr>
          <a:xfrm>
            <a:off x="251520" y="2132856"/>
            <a:ext cx="8136904" cy="2225546"/>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28" y="4581128"/>
            <a:ext cx="2580345" cy="186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549313"/>
            <a:ext cx="9087719" cy="4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26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80249"/>
            <a:ext cx="8856984" cy="5632311"/>
          </a:xfrm>
          <a:prstGeom prst="rect">
            <a:avLst/>
          </a:prstGeom>
        </p:spPr>
        <p:txBody>
          <a:bodyPr wrap="square">
            <a:spAutoFit/>
          </a:bodyPr>
          <a:lstStyle/>
          <a:p>
            <a:pPr algn="ctr"/>
            <a:r>
              <a:rPr lang="ru-RU" sz="3600" b="1" dirty="0">
                <a:solidFill>
                  <a:schemeClr val="tx2">
                    <a:lumMod val="90000"/>
                    <a:lumOff val="10000"/>
                  </a:schemeClr>
                </a:solidFill>
                <a:latin typeface="Times New Roman" panose="02020603050405020304" pitchFamily="18" charset="0"/>
                <a:cs typeface="Times New Roman" panose="02020603050405020304" pitchFamily="18" charset="0"/>
              </a:rPr>
              <a:t>Задание 3 </a:t>
            </a:r>
          </a:p>
          <a:p>
            <a:pPr algn="ctr"/>
            <a:r>
              <a:rPr lang="ru-RU" sz="3600" b="1" dirty="0">
                <a:solidFill>
                  <a:schemeClr val="tx2">
                    <a:lumMod val="90000"/>
                    <a:lumOff val="10000"/>
                  </a:schemeClr>
                </a:solidFill>
                <a:latin typeface="Times New Roman" panose="02020603050405020304" pitchFamily="18" charset="0"/>
                <a:cs typeface="Times New Roman" panose="02020603050405020304" pitchFamily="18" charset="0"/>
              </a:rPr>
              <a:t>«Тематическое монологическое высказывание» </a:t>
            </a:r>
          </a:p>
          <a:p>
            <a:r>
              <a:rPr lang="ru-RU" sz="3600" dirty="0">
                <a:latin typeface="Times New Roman" panose="02020603050405020304" pitchFamily="18" charset="0"/>
                <a:cs typeface="Times New Roman" panose="02020603050405020304" pitchFamily="18" charset="0"/>
              </a:rPr>
              <a:t>оценивается по </a:t>
            </a:r>
            <a:r>
              <a:rPr lang="ru-RU" sz="3600" b="1" dirty="0">
                <a:latin typeface="Times New Roman" panose="02020603050405020304" pitchFamily="18" charset="0"/>
                <a:cs typeface="Times New Roman" panose="02020603050405020304" pitchFamily="18" charset="0"/>
              </a:rPr>
              <a:t>трем критериям</a:t>
            </a:r>
            <a:r>
              <a:rPr lang="ru-RU" sz="3600" dirty="0">
                <a:latin typeface="Times New Roman" panose="02020603050405020304" pitchFamily="18" charset="0"/>
                <a:cs typeface="Times New Roman" panose="02020603050405020304" pitchFamily="18" charset="0"/>
              </a:rPr>
              <a:t>: </a:t>
            </a:r>
          </a:p>
          <a:p>
            <a:r>
              <a:rPr lang="ru-RU" sz="3600" dirty="0">
                <a:latin typeface="Times New Roman" panose="02020603050405020304" pitchFamily="18" charset="0"/>
                <a:cs typeface="Times New Roman" panose="02020603050405020304" pitchFamily="18" charset="0"/>
              </a:rPr>
              <a:t>1) решение коммуникативной задачи (максимальный балл – 3);</a:t>
            </a:r>
          </a:p>
          <a:p>
            <a:r>
              <a:rPr lang="ru-RU" sz="3600" dirty="0">
                <a:latin typeface="Times New Roman" panose="02020603050405020304" pitchFamily="18" charset="0"/>
                <a:cs typeface="Times New Roman" panose="02020603050405020304" pitchFamily="18" charset="0"/>
              </a:rPr>
              <a:t>2) организация высказывания (максимальный балл – 2);</a:t>
            </a:r>
          </a:p>
          <a:p>
            <a:r>
              <a:rPr lang="ru-RU" sz="3600" dirty="0">
                <a:latin typeface="Times New Roman" panose="02020603050405020304" pitchFamily="18" charset="0"/>
                <a:cs typeface="Times New Roman" panose="02020603050405020304" pitchFamily="18" charset="0"/>
              </a:rPr>
              <a:t>3) языковое оформление речи (максимальный балл – 2).</a:t>
            </a:r>
          </a:p>
        </p:txBody>
      </p:sp>
    </p:spTree>
    <p:extLst>
      <p:ext uri="{BB962C8B-B14F-4D97-AF65-F5344CB8AC3E}">
        <p14:creationId xmlns:p14="http://schemas.microsoft.com/office/powerpoint/2010/main" val="2234080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40960" cy="1061829"/>
          </a:xfrm>
          <a:prstGeom prst="rect">
            <a:avLst/>
          </a:prstGeom>
        </p:spPr>
        <p:txBody>
          <a:bodyPr wrap="square">
            <a:spAutoFit/>
          </a:bodyPr>
          <a:lstStyle/>
          <a:p>
            <a:pPr>
              <a:spcAft>
                <a:spcPts val="600"/>
              </a:spcAft>
              <a:tabLst>
                <a:tab pos="2835275" algn="ctr"/>
                <a:tab pos="5670550" algn="r"/>
              </a:tabLst>
            </a:pPr>
            <a:r>
              <a:rPr lang="ru-RU" sz="2000" dirty="0">
                <a:latin typeface="Times New Roman"/>
                <a:ea typeface="Times New Roman"/>
              </a:rPr>
              <a:t>Английский язык. Устная часть. Дополнительная схема оценивания задания 3 (монологическое высказывание). </a:t>
            </a:r>
            <a:endParaRPr lang="ru-RU" sz="2000" b="1" dirty="0">
              <a:latin typeface="Times New Roman"/>
              <a:ea typeface="Times New Roman"/>
            </a:endParaRPr>
          </a:p>
          <a:p>
            <a:r>
              <a:rPr lang="ru-RU" dirty="0">
                <a:latin typeface="Times New Roman"/>
                <a:ea typeface="Times New Roman"/>
              </a:rPr>
              <a:t> ФИО эксперта______________    Код эксперта _______________</a:t>
            </a:r>
            <a:endParaRPr lang="ru-RU" dirty="0"/>
          </a:p>
        </p:txBody>
      </p:sp>
      <p:graphicFrame>
        <p:nvGraphicFramePr>
          <p:cNvPr id="4" name="Таблица 3"/>
          <p:cNvGraphicFramePr>
            <a:graphicFrameLocks noGrp="1"/>
          </p:cNvGraphicFramePr>
          <p:nvPr/>
        </p:nvGraphicFramePr>
        <p:xfrm>
          <a:off x="179512" y="1412773"/>
          <a:ext cx="8784977" cy="5183070"/>
        </p:xfrm>
        <a:graphic>
          <a:graphicData uri="http://schemas.openxmlformats.org/drawingml/2006/table">
            <a:tbl>
              <a:tblPr/>
              <a:tblGrid>
                <a:gridCol w="2592288">
                  <a:extLst>
                    <a:ext uri="{9D8B030D-6E8A-4147-A177-3AD203B41FA5}">
                      <a16:colId xmlns:a16="http://schemas.microsoft.com/office/drawing/2014/main" val="20000"/>
                    </a:ext>
                  </a:extLst>
                </a:gridCol>
                <a:gridCol w="4736372">
                  <a:extLst>
                    <a:ext uri="{9D8B030D-6E8A-4147-A177-3AD203B41FA5}">
                      <a16:colId xmlns:a16="http://schemas.microsoft.com/office/drawing/2014/main" val="20001"/>
                    </a:ext>
                  </a:extLst>
                </a:gridCol>
                <a:gridCol w="485439">
                  <a:extLst>
                    <a:ext uri="{9D8B030D-6E8A-4147-A177-3AD203B41FA5}">
                      <a16:colId xmlns:a16="http://schemas.microsoft.com/office/drawing/2014/main" val="20002"/>
                    </a:ext>
                  </a:extLst>
                </a:gridCol>
                <a:gridCol w="485439">
                  <a:extLst>
                    <a:ext uri="{9D8B030D-6E8A-4147-A177-3AD203B41FA5}">
                      <a16:colId xmlns:a16="http://schemas.microsoft.com/office/drawing/2014/main" val="20003"/>
                    </a:ext>
                  </a:extLst>
                </a:gridCol>
                <a:gridCol w="485439">
                  <a:extLst>
                    <a:ext uri="{9D8B030D-6E8A-4147-A177-3AD203B41FA5}">
                      <a16:colId xmlns:a16="http://schemas.microsoft.com/office/drawing/2014/main" val="20004"/>
                    </a:ext>
                  </a:extLst>
                </a:gridCol>
              </a:tblGrid>
              <a:tr h="1152131">
                <a:tc gridSpan="2">
                  <a:txBody>
                    <a:bodyPr/>
                    <a:lstStyle/>
                    <a:p>
                      <a:pPr marL="71755" marR="71755" algn="ctr">
                        <a:spcAft>
                          <a:spcPts val="0"/>
                        </a:spcAft>
                        <a:tabLst>
                          <a:tab pos="450215" algn="l"/>
                        </a:tabLst>
                      </a:pPr>
                      <a:r>
                        <a:rPr lang="ru-RU" sz="900" dirty="0">
                          <a:effectLst/>
                          <a:latin typeface="Arial CYR"/>
                          <a:ea typeface="SimSun"/>
                          <a:cs typeface="Times New Roman"/>
                        </a:rPr>
                        <a:t> </a:t>
                      </a:r>
                      <a:endParaRPr lang="ru-RU" sz="1000" dirty="0">
                        <a:effectLst/>
                        <a:latin typeface="Times New Roman"/>
                        <a:ea typeface="SimSun"/>
                      </a:endParaRPr>
                    </a:p>
                    <a:p>
                      <a:pPr marL="32385" marR="71755" algn="ctr">
                        <a:spcAft>
                          <a:spcPts val="0"/>
                        </a:spcAft>
                        <a:tabLst>
                          <a:tab pos="450215" algn="l"/>
                        </a:tabLst>
                      </a:pPr>
                      <a:r>
                        <a:rPr lang="ru-RU" sz="1100" b="1" dirty="0">
                          <a:effectLst/>
                          <a:latin typeface="Arial Narrow"/>
                          <a:ea typeface="SimSun"/>
                        </a:rPr>
                        <a:t>НОМЕР БЛАНКА</a:t>
                      </a:r>
                      <a:endParaRPr lang="ru-RU" sz="1100" dirty="0">
                        <a:effectLst/>
                        <a:latin typeface="Times New Roman"/>
                        <a:ea typeface="SimSun"/>
                      </a:endParaRPr>
                    </a:p>
                  </a:txBody>
                  <a:tcPr marL="8265" marR="8265" marT="8265" marB="0" vert="vert27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4307">
                <a:tc rowSpan="5">
                  <a:txBody>
                    <a:bodyPr/>
                    <a:lstStyle/>
                    <a:p>
                      <a:pPr algn="ctr">
                        <a:spcAft>
                          <a:spcPts val="0"/>
                        </a:spcAft>
                        <a:tabLst>
                          <a:tab pos="450215" algn="l"/>
                        </a:tabLst>
                      </a:pPr>
                      <a:r>
                        <a:rPr lang="ru-RU" sz="1600" dirty="0">
                          <a:effectLst/>
                          <a:latin typeface="Arial Narrow"/>
                          <a:ea typeface="SimSun"/>
                        </a:rPr>
                        <a:t>1. Решение коммуникативной </a:t>
                      </a:r>
                      <a:br>
                        <a:rPr lang="ru-RU" sz="1600" dirty="0">
                          <a:effectLst/>
                          <a:latin typeface="Arial Narrow"/>
                          <a:ea typeface="SimSun"/>
                        </a:rPr>
                      </a:br>
                      <a:r>
                        <a:rPr lang="ru-RU" sz="1600" dirty="0">
                          <a:effectLst/>
                          <a:latin typeface="Arial Narrow"/>
                          <a:ea typeface="SimSun"/>
                        </a:rPr>
                        <a:t>задачи (Содержание)</a:t>
                      </a:r>
                      <a:endParaRPr lang="ru-RU" sz="1600" dirty="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6195" marR="36195">
                        <a:spcAft>
                          <a:spcPts val="0"/>
                        </a:spcAft>
                        <a:tabLst>
                          <a:tab pos="450215" algn="l"/>
                        </a:tabLst>
                      </a:pPr>
                      <a:r>
                        <a:rPr lang="ru-RU" sz="1800" b="1" dirty="0">
                          <a:effectLst/>
                          <a:latin typeface="Arial Narrow"/>
                          <a:ea typeface="SimSun"/>
                        </a:rPr>
                        <a:t>Аспект 1</a:t>
                      </a:r>
                      <a:endParaRPr lang="ru-RU" sz="2000" dirty="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1000">
                          <a:effectLst/>
                          <a:latin typeface="Times New Roman"/>
                          <a:ea typeface="SimSun"/>
                        </a:rPr>
                        <a:t> </a:t>
                      </a:r>
                    </a:p>
                  </a:txBody>
                  <a:tcPr marL="8265" marR="8265" marT="82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4475">
                <a:tc vMerge="1">
                  <a:txBody>
                    <a:bodyPr/>
                    <a:lstStyle/>
                    <a:p>
                      <a:endParaRPr lang="ru-RU"/>
                    </a:p>
                  </a:txBody>
                  <a:tcPr/>
                </a:tc>
                <a:tc>
                  <a:txBody>
                    <a:bodyPr/>
                    <a:lstStyle/>
                    <a:p>
                      <a:pPr marL="36195" marR="36195">
                        <a:spcAft>
                          <a:spcPts val="0"/>
                        </a:spcAft>
                        <a:tabLst>
                          <a:tab pos="450215" algn="l"/>
                        </a:tabLst>
                      </a:pPr>
                      <a:r>
                        <a:rPr lang="ru-RU" sz="1800" b="1" dirty="0">
                          <a:effectLst/>
                          <a:latin typeface="Arial Narrow"/>
                          <a:ea typeface="SimSun"/>
                        </a:rPr>
                        <a:t>Аспект 2</a:t>
                      </a:r>
                      <a:endParaRPr lang="ru-RU" sz="2000" dirty="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1000">
                          <a:effectLst/>
                          <a:latin typeface="Times New Roman"/>
                          <a:ea typeface="SimSun"/>
                        </a:rPr>
                        <a:t> </a:t>
                      </a:r>
                    </a:p>
                  </a:txBody>
                  <a:tcPr marL="8265" marR="8265" marT="82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8799">
                <a:tc vMerge="1">
                  <a:txBody>
                    <a:bodyPr/>
                    <a:lstStyle/>
                    <a:p>
                      <a:endParaRPr lang="ru-RU"/>
                    </a:p>
                  </a:txBody>
                  <a:tcPr/>
                </a:tc>
                <a:tc>
                  <a:txBody>
                    <a:bodyPr/>
                    <a:lstStyle/>
                    <a:p>
                      <a:pPr marL="36195" marR="36195">
                        <a:spcAft>
                          <a:spcPts val="0"/>
                        </a:spcAft>
                        <a:tabLst>
                          <a:tab pos="450215" algn="l"/>
                        </a:tabLst>
                      </a:pPr>
                      <a:r>
                        <a:rPr lang="ru-RU" sz="1800" b="1" dirty="0">
                          <a:effectLst/>
                          <a:latin typeface="Arial Narrow"/>
                          <a:ea typeface="SimSun"/>
                        </a:rPr>
                        <a:t>Аспект 3</a:t>
                      </a:r>
                      <a:endParaRPr lang="ru-RU" sz="2000" dirty="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1000">
                          <a:effectLst/>
                          <a:latin typeface="Times New Roman"/>
                          <a:ea typeface="SimSun"/>
                        </a:rPr>
                        <a:t> </a:t>
                      </a:r>
                    </a:p>
                  </a:txBody>
                  <a:tcPr marL="8265" marR="8265" marT="82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799">
                <a:tc vMerge="1">
                  <a:txBody>
                    <a:bodyPr/>
                    <a:lstStyle/>
                    <a:p>
                      <a:endParaRPr lang="ru-RU"/>
                    </a:p>
                  </a:txBody>
                  <a:tcPr/>
                </a:tc>
                <a:tc>
                  <a:txBody>
                    <a:bodyPr/>
                    <a:lstStyle/>
                    <a:p>
                      <a:pPr marL="36195" marR="36195">
                        <a:spcAft>
                          <a:spcPts val="0"/>
                        </a:spcAft>
                        <a:tabLst>
                          <a:tab pos="450215" algn="l"/>
                        </a:tabLst>
                      </a:pPr>
                      <a:r>
                        <a:rPr lang="ru-RU" sz="1800" b="1" dirty="0">
                          <a:effectLst/>
                          <a:latin typeface="Arial Narrow"/>
                          <a:ea typeface="SimSun"/>
                        </a:rPr>
                        <a:t>Аспект 4</a:t>
                      </a:r>
                      <a:endParaRPr lang="ru-RU" sz="2000" dirty="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1000">
                          <a:effectLst/>
                          <a:latin typeface="Times New Roman"/>
                          <a:ea typeface="SimSun"/>
                        </a:rPr>
                        <a:t> </a:t>
                      </a:r>
                    </a:p>
                  </a:txBody>
                  <a:tcPr marL="8265" marR="8265" marT="82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689">
                <a:tc vMerge="1">
                  <a:txBody>
                    <a:bodyPr/>
                    <a:lstStyle/>
                    <a:p>
                      <a:endParaRPr lang="ru-RU"/>
                    </a:p>
                  </a:txBody>
                  <a:tcPr/>
                </a:tc>
                <a:tc>
                  <a:txBody>
                    <a:bodyPr/>
                    <a:lstStyle/>
                    <a:p>
                      <a:pPr marL="32385">
                        <a:spcAft>
                          <a:spcPts val="0"/>
                        </a:spcAft>
                        <a:tabLst>
                          <a:tab pos="450215" algn="l"/>
                        </a:tabLst>
                      </a:pPr>
                      <a:r>
                        <a:rPr lang="ru-RU" sz="1800" dirty="0">
                          <a:effectLst/>
                          <a:latin typeface="Arial Narrow"/>
                          <a:ea typeface="SimSun"/>
                        </a:rPr>
                        <a:t>ИТОГОВЫЙ БАЛЛ (максимальный балл – 3) </a:t>
                      </a:r>
                      <a:endParaRPr lang="ru-RU" sz="2000" dirty="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391933">
                <a:tc rowSpan="3">
                  <a:txBody>
                    <a:bodyPr/>
                    <a:lstStyle/>
                    <a:p>
                      <a:pPr algn="ctr">
                        <a:spcAft>
                          <a:spcPts val="0"/>
                        </a:spcAft>
                        <a:tabLst>
                          <a:tab pos="450215" algn="l"/>
                        </a:tabLst>
                      </a:pPr>
                      <a:r>
                        <a:rPr lang="ru-RU" sz="1600" dirty="0">
                          <a:effectLst/>
                          <a:latin typeface="Arial Narrow"/>
                          <a:ea typeface="SimSun"/>
                        </a:rPr>
                        <a:t>2. Организация</a:t>
                      </a:r>
                      <a:endParaRPr lang="ru-RU" sz="1600" dirty="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2385">
                        <a:spcAft>
                          <a:spcPts val="0"/>
                        </a:spcAft>
                        <a:tabLst>
                          <a:tab pos="450215" algn="l"/>
                        </a:tabLst>
                      </a:pPr>
                      <a:r>
                        <a:rPr lang="ru-RU" sz="1800">
                          <a:effectLst/>
                          <a:latin typeface="Arial Narrow"/>
                          <a:ea typeface="SimSun"/>
                        </a:rPr>
                        <a:t>Наличие вступления и заключения, завершенность высказывания</a:t>
                      </a:r>
                      <a:endParaRPr lang="ru-RU" sz="2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1000">
                          <a:effectLst/>
                          <a:latin typeface="Times New Roman"/>
                          <a:ea typeface="SimSun"/>
                        </a:rPr>
                        <a:t> </a:t>
                      </a:r>
                    </a:p>
                  </a:txBody>
                  <a:tcPr marL="8265" marR="8265" marT="82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8987">
                <a:tc vMerge="1">
                  <a:txBody>
                    <a:bodyPr/>
                    <a:lstStyle/>
                    <a:p>
                      <a:endParaRPr lang="ru-RU"/>
                    </a:p>
                  </a:txBody>
                  <a:tcPr/>
                </a:tc>
                <a:tc>
                  <a:txBody>
                    <a:bodyPr/>
                    <a:lstStyle/>
                    <a:p>
                      <a:pPr marL="32385">
                        <a:spcAft>
                          <a:spcPts val="0"/>
                        </a:spcAft>
                        <a:tabLst>
                          <a:tab pos="450215" algn="l"/>
                        </a:tabLst>
                      </a:pPr>
                      <a:r>
                        <a:rPr lang="ru-RU" sz="1800" dirty="0">
                          <a:effectLst/>
                          <a:latin typeface="Arial Narrow"/>
                          <a:ea typeface="SimSun"/>
                        </a:rPr>
                        <a:t>Логичность и использование средств логической связи</a:t>
                      </a:r>
                      <a:endParaRPr lang="ru-RU" sz="2000" dirty="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1000">
                          <a:effectLst/>
                          <a:latin typeface="Times New Roman"/>
                          <a:ea typeface="SimSun"/>
                        </a:rPr>
                        <a:t> </a:t>
                      </a:r>
                    </a:p>
                  </a:txBody>
                  <a:tcPr marL="8265" marR="8265" marT="82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9155">
                <a:tc vMerge="1">
                  <a:txBody>
                    <a:bodyPr/>
                    <a:lstStyle/>
                    <a:p>
                      <a:endParaRPr lang="ru-RU"/>
                    </a:p>
                  </a:txBody>
                  <a:tcPr/>
                </a:tc>
                <a:tc>
                  <a:txBody>
                    <a:bodyPr/>
                    <a:lstStyle/>
                    <a:p>
                      <a:pPr marL="32385">
                        <a:spcAft>
                          <a:spcPts val="0"/>
                        </a:spcAft>
                        <a:tabLst>
                          <a:tab pos="450215" algn="l"/>
                        </a:tabLst>
                      </a:pPr>
                      <a:r>
                        <a:rPr lang="ru-RU" sz="1800" dirty="0">
                          <a:effectLst/>
                          <a:latin typeface="Arial Narrow"/>
                          <a:ea typeface="SimSun"/>
                        </a:rPr>
                        <a:t>ИТОГОВЫЙ БАЛЛ (максимальный балл – </a:t>
                      </a:r>
                      <a:r>
                        <a:rPr lang="en-US" sz="1800" dirty="0">
                          <a:effectLst/>
                          <a:latin typeface="Arial Narrow"/>
                          <a:ea typeface="SimSun"/>
                        </a:rPr>
                        <a:t>2</a:t>
                      </a:r>
                      <a:r>
                        <a:rPr lang="ru-RU" sz="1800" dirty="0">
                          <a:effectLst/>
                          <a:latin typeface="Arial Narrow"/>
                          <a:ea typeface="SimSun"/>
                        </a:rPr>
                        <a:t>) </a:t>
                      </a:r>
                      <a:endParaRPr lang="ru-RU" sz="2000" dirty="0">
                        <a:effectLst/>
                        <a:latin typeface="Times New Roman"/>
                        <a:ea typeface="SimSun"/>
                      </a:endParaRPr>
                    </a:p>
                  </a:txBody>
                  <a:tcPr marL="8265" marR="8265" marT="82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12721">
                <a:tc>
                  <a:txBody>
                    <a:bodyPr/>
                    <a:lstStyle/>
                    <a:p>
                      <a:pPr algn="ctr">
                        <a:spcAft>
                          <a:spcPts val="0"/>
                        </a:spcAft>
                        <a:tabLst>
                          <a:tab pos="450215" algn="l"/>
                        </a:tabLst>
                      </a:pPr>
                      <a:r>
                        <a:rPr lang="ru-RU" sz="1400" dirty="0">
                          <a:effectLst/>
                          <a:latin typeface="Arial Narrow"/>
                          <a:ea typeface="SimSun"/>
                        </a:rPr>
                        <a:t>3.</a:t>
                      </a:r>
                      <a:endParaRPr lang="ru-RU" sz="1400" dirty="0">
                        <a:effectLst/>
                        <a:latin typeface="Times New Roman"/>
                        <a:ea typeface="SimSu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2385">
                        <a:spcAft>
                          <a:spcPts val="0"/>
                        </a:spcAft>
                        <a:tabLst>
                          <a:tab pos="450215" algn="l"/>
                        </a:tabLst>
                      </a:pPr>
                      <a:r>
                        <a:rPr lang="ru-RU" sz="1800" dirty="0">
                          <a:effectLst/>
                          <a:latin typeface="Arial Narrow"/>
                          <a:ea typeface="SimSun"/>
                        </a:rPr>
                        <a:t>ЯЗЫКОВОЕ ОФОРМЛЕНИЕ ВЫСКАЗЫВАНИЯ (максимальный балл – 2)</a:t>
                      </a:r>
                      <a:endParaRPr lang="ru-RU" sz="2000" dirty="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450215" algn="l"/>
                        </a:tabLst>
                      </a:pPr>
                      <a:r>
                        <a:rPr lang="ru-RU" sz="900">
                          <a:effectLst/>
                          <a:latin typeface="Arial CYR"/>
                          <a:ea typeface="SimSun"/>
                          <a:cs typeface="Times New Roman"/>
                        </a:rPr>
                        <a:t> </a:t>
                      </a:r>
                      <a:endParaRPr lang="ru-RU" sz="100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spcAft>
                          <a:spcPts val="0"/>
                        </a:spcAft>
                        <a:tabLst>
                          <a:tab pos="450215" algn="l"/>
                        </a:tabLst>
                      </a:pPr>
                      <a:r>
                        <a:rPr lang="ru-RU" sz="900" dirty="0">
                          <a:effectLst/>
                          <a:latin typeface="Arial CYR"/>
                          <a:ea typeface="SimSun"/>
                          <a:cs typeface="Times New Roman"/>
                        </a:rPr>
                        <a:t> </a:t>
                      </a:r>
                      <a:endParaRPr lang="ru-RU" sz="1000" dirty="0">
                        <a:effectLst/>
                        <a:latin typeface="Times New Roman"/>
                        <a:ea typeface="SimSun"/>
                      </a:endParaRPr>
                    </a:p>
                  </a:txBody>
                  <a:tcPr marL="8265" marR="8265" marT="82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1220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079581" cy="1658198"/>
          </a:xfrm>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Устная часть ОГЭ: тематическое монологическое высказывание</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34" y="2204864"/>
            <a:ext cx="4663818" cy="215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7" y="1467403"/>
            <a:ext cx="4320480" cy="426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2956364"/>
            <a:ext cx="3083568" cy="100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4725144"/>
            <a:ext cx="229235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530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5162"/>
            <a:ext cx="8640960" cy="1658198"/>
          </a:xfrm>
        </p:spPr>
        <p:txBody>
          <a:bodyPr/>
          <a:lstStyle/>
          <a:p>
            <a:r>
              <a:rPr lang="ru-RU" b="1" dirty="0">
                <a:solidFill>
                  <a:srgbClr val="002060"/>
                </a:solidFill>
                <a:latin typeface="Times New Roman" panose="02020603050405020304" pitchFamily="18" charset="0"/>
                <a:cs typeface="Times New Roman" panose="02020603050405020304" pitchFamily="18" charset="0"/>
              </a:rPr>
              <a:t>Задание 3: Критерии оценивания</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0" y="1886875"/>
            <a:ext cx="460666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201" y="1058632"/>
            <a:ext cx="4239964" cy="5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667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64487" cy="1658198"/>
          </a:xfrm>
        </p:spPr>
        <p:txBody>
          <a:bodyPr>
            <a:normAutofit fontScale="90000"/>
          </a:bodyPr>
          <a:lstStyle/>
          <a:p>
            <a:pPr algn="ctr"/>
            <a:r>
              <a:rPr lang="ru-RU" b="1" dirty="0">
                <a:solidFill>
                  <a:srgbClr val="002060"/>
                </a:solidFill>
                <a:latin typeface="Times New Roman" panose="02020603050405020304" pitchFamily="18" charset="0"/>
                <a:cs typeface="Times New Roman" panose="02020603050405020304" pitchFamily="18" charset="0"/>
              </a:rPr>
              <a:t>Критерий</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«Решение коммуникативной задачи»</a:t>
            </a:r>
            <a:br>
              <a:rPr lang="ru-RU" b="1" dirty="0">
                <a:solidFill>
                  <a:srgbClr val="002060"/>
                </a:solidFill>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1520" y="1226636"/>
            <a:ext cx="8568952" cy="6001643"/>
          </a:xfrm>
          <a:prstGeom prst="rect">
            <a:avLst/>
          </a:prstGeom>
        </p:spPr>
        <p:txBody>
          <a:bodyPr wrap="square">
            <a:spAutoFit/>
          </a:bodyPr>
          <a:lstStyle/>
          <a:p>
            <a:pPr marL="285750" indent="-28575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Аспект раскрыт</a:t>
            </a:r>
            <a:r>
              <a:rPr lang="ru-RU" sz="2400" b="1" dirty="0">
                <a:latin typeface="Times New Roman" panose="02020603050405020304" pitchFamily="18" charset="0"/>
                <a:cs typeface="Times New Roman" panose="02020603050405020304" pitchFamily="18" charset="0"/>
              </a:rPr>
              <a:t> полно</a:t>
            </a:r>
            <a:r>
              <a:rPr lang="ru-RU" sz="2400" dirty="0">
                <a:latin typeface="Times New Roman" panose="02020603050405020304" pitchFamily="18" charset="0"/>
                <a:cs typeface="Times New Roman" panose="02020603050405020304" pitchFamily="18" charset="0"/>
              </a:rPr>
              <a:t>, если ответ раскрывает содержание данного пункта плана и отвечает коммуникативной задаче. Полный ответ на пункт плана включает все элементы вопроса: WHERE </a:t>
            </a:r>
            <a:r>
              <a:rPr lang="ru-RU" sz="2400" dirty="0" err="1">
                <a:latin typeface="Times New Roman" panose="02020603050405020304" pitchFamily="18" charset="0"/>
                <a:cs typeface="Times New Roman" panose="02020603050405020304" pitchFamily="18" charset="0"/>
              </a:rPr>
              <a:t>and</a:t>
            </a:r>
            <a:r>
              <a:rPr lang="ru-RU" sz="2400" dirty="0">
                <a:latin typeface="Times New Roman" panose="02020603050405020304" pitchFamily="18" charset="0"/>
                <a:cs typeface="Times New Roman" panose="02020603050405020304" pitchFamily="18" charset="0"/>
              </a:rPr>
              <a:t> WHEN, WHAT </a:t>
            </a:r>
            <a:r>
              <a:rPr lang="ru-RU" sz="2400" dirty="0" err="1">
                <a:latin typeface="Times New Roman" panose="02020603050405020304" pitchFamily="18" charset="0"/>
                <a:cs typeface="Times New Roman" panose="02020603050405020304" pitchFamily="18" charset="0"/>
              </a:rPr>
              <a:t>and</a:t>
            </a:r>
            <a:r>
              <a:rPr lang="ru-RU" sz="2400" dirty="0">
                <a:latin typeface="Times New Roman" panose="02020603050405020304" pitchFamily="18" charset="0"/>
                <a:cs typeface="Times New Roman" panose="02020603050405020304" pitchFamily="18" charset="0"/>
              </a:rPr>
              <a:t> WHY. </a:t>
            </a:r>
            <a:r>
              <a:rPr lang="ru-RU" sz="2400" b="1" u="sng" dirty="0">
                <a:latin typeface="Times New Roman" panose="02020603050405020304" pitchFamily="18" charset="0"/>
                <a:cs typeface="Times New Roman" panose="02020603050405020304" pitchFamily="18" charset="0"/>
              </a:rPr>
              <a:t>Если дан ответ только на одну часть вопроса, то такой ответ считается неполным.</a:t>
            </a:r>
          </a:p>
          <a:p>
            <a:pPr marL="285750" indent="-28575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Аспект раскрыт </a:t>
            </a:r>
            <a:r>
              <a:rPr lang="ru-RU" sz="2400" b="1" dirty="0">
                <a:latin typeface="Times New Roman" panose="02020603050405020304" pitchFamily="18" charset="0"/>
                <a:cs typeface="Times New Roman" panose="02020603050405020304" pitchFamily="18" charset="0"/>
              </a:rPr>
              <a:t>точно</a:t>
            </a:r>
            <a:r>
              <a:rPr lang="ru-RU" sz="2400" dirty="0">
                <a:latin typeface="Times New Roman" panose="02020603050405020304" pitchFamily="18" charset="0"/>
                <a:cs typeface="Times New Roman" panose="02020603050405020304" pitchFamily="18" charset="0"/>
              </a:rPr>
              <a:t>, если ответ соответствует данному пункту плана. </a:t>
            </a:r>
            <a:r>
              <a:rPr lang="ru-RU" sz="2400" b="1" u="sng" dirty="0">
                <a:latin typeface="Times New Roman" panose="02020603050405020304" pitchFamily="18" charset="0"/>
                <a:cs typeface="Times New Roman" panose="02020603050405020304" pitchFamily="18" charset="0"/>
              </a:rPr>
              <a:t>Неточным считается ответ, если он НЕ ВПОЛНЕ соответствует пункту плана, содержит фактическую ошибку, отход от темы, элементы топика или включает отдельные фразы, непонятные в силу языковых ошибок.</a:t>
            </a:r>
          </a:p>
          <a:p>
            <a:pPr marL="285750" indent="-285750">
              <a:buFont typeface="Wingdings" panose="05000000000000000000" pitchFamily="2" charset="2"/>
              <a:buChar char="§"/>
            </a:pP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Аспект является </a:t>
            </a:r>
            <a:r>
              <a:rPr lang="ru-RU" sz="2400" b="1" dirty="0">
                <a:latin typeface="Times New Roman" panose="02020603050405020304" pitchFamily="18" charset="0"/>
                <a:cs typeface="Times New Roman" panose="02020603050405020304" pitchFamily="18" charset="0"/>
              </a:rPr>
              <a:t>нераскрытым</a:t>
            </a:r>
            <a:r>
              <a:rPr lang="ru-RU" sz="2400" dirty="0">
                <a:latin typeface="Times New Roman" panose="02020603050405020304" pitchFamily="18" charset="0"/>
                <a:cs typeface="Times New Roman" panose="02020603050405020304" pitchFamily="18" charset="0"/>
              </a:rPr>
              <a:t>, если непонятен из-за языковых ошибок или представляет собой набор слов, грамматически не связанных или если отсутствует подлежащее или сказуемое</a:t>
            </a:r>
            <a:r>
              <a:rPr lang="ru-RU" sz="2400" dirty="0">
                <a:latin typeface="Calibri" panose="020F0502020204030204" pitchFamily="34" charset="0"/>
              </a:rPr>
              <a:t>.</a:t>
            </a:r>
          </a:p>
        </p:txBody>
      </p:sp>
    </p:spTree>
    <p:extLst>
      <p:ext uri="{BB962C8B-B14F-4D97-AF65-F5344CB8AC3E}">
        <p14:creationId xmlns:p14="http://schemas.microsoft.com/office/powerpoint/2010/main" val="3265125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22238"/>
            <a:ext cx="7543800" cy="642937"/>
          </a:xfrm>
        </p:spPr>
        <p:txBody>
          <a:bodyPr/>
          <a:lstStyle/>
          <a:p>
            <a:pPr eaLnBrk="1" hangingPunct="1"/>
            <a:r>
              <a:rPr lang="ru-RU" altLang="ru-RU" sz="3500" dirty="0">
                <a:latin typeface="Times New Roman" panose="02020603050405020304" pitchFamily="18" charset="0"/>
                <a:cs typeface="Times New Roman" panose="02020603050405020304" pitchFamily="18" charset="0"/>
              </a:rPr>
              <a:t>Схема ответа</a:t>
            </a:r>
          </a:p>
        </p:txBody>
      </p:sp>
      <p:sp>
        <p:nvSpPr>
          <p:cNvPr id="35843" name="Rectangle 3"/>
          <p:cNvSpPr>
            <a:spLocks noGrp="1" noChangeArrowheads="1"/>
          </p:cNvSpPr>
          <p:nvPr>
            <p:ph type="body" idx="4294967295"/>
          </p:nvPr>
        </p:nvSpPr>
        <p:spPr>
          <a:xfrm>
            <a:off x="539750" y="1125538"/>
            <a:ext cx="2808288" cy="5203825"/>
          </a:xfrm>
        </p:spPr>
        <p:txBody>
          <a:bodyPr/>
          <a:lstStyle/>
          <a:p>
            <a:pPr eaLnBrk="1" hangingPunct="1"/>
            <a:r>
              <a:rPr lang="ru-RU" altLang="ru-RU" dirty="0">
                <a:latin typeface="Times New Roman" panose="02020603050405020304" pitchFamily="18" charset="0"/>
                <a:cs typeface="Times New Roman" panose="02020603050405020304" pitchFamily="18" charset="0"/>
              </a:rPr>
              <a:t>Вступление</a:t>
            </a:r>
          </a:p>
          <a:p>
            <a:pPr eaLnBrk="1" hangingPunct="1">
              <a:buFont typeface="Wingdings" pitchFamily="2" charset="2"/>
              <a:buNone/>
            </a:pPr>
            <a:endParaRPr lang="ru-RU" altLang="ru-RU" dirty="0">
              <a:latin typeface="Times New Roman" panose="02020603050405020304" pitchFamily="18" charset="0"/>
              <a:cs typeface="Times New Roman" panose="02020603050405020304" pitchFamily="18" charset="0"/>
            </a:endParaRPr>
          </a:p>
          <a:p>
            <a:pPr eaLnBrk="1" hangingPunct="1"/>
            <a:r>
              <a:rPr lang="ru-RU" altLang="ru-RU" dirty="0">
                <a:latin typeface="Times New Roman" panose="02020603050405020304" pitchFamily="18" charset="0"/>
                <a:cs typeface="Times New Roman" panose="02020603050405020304" pitchFamily="18" charset="0"/>
              </a:rPr>
              <a:t>1-й вопрос</a:t>
            </a:r>
          </a:p>
          <a:p>
            <a:pPr eaLnBrk="1" hangingPunct="1">
              <a:buFont typeface="Wingdings" pitchFamily="2" charset="2"/>
              <a:buNone/>
            </a:pPr>
            <a:endParaRPr lang="ru-RU" altLang="ru-RU" dirty="0">
              <a:latin typeface="Times New Roman" panose="02020603050405020304" pitchFamily="18" charset="0"/>
              <a:cs typeface="Times New Roman" panose="02020603050405020304" pitchFamily="18" charset="0"/>
            </a:endParaRPr>
          </a:p>
          <a:p>
            <a:pPr eaLnBrk="1" hangingPunct="1"/>
            <a:r>
              <a:rPr lang="ru-RU" altLang="ru-RU" dirty="0">
                <a:latin typeface="Times New Roman" panose="02020603050405020304" pitchFamily="18" charset="0"/>
                <a:cs typeface="Times New Roman" panose="02020603050405020304" pitchFamily="18" charset="0"/>
              </a:rPr>
              <a:t>2-й вопрос</a:t>
            </a:r>
          </a:p>
          <a:p>
            <a:pPr eaLnBrk="1" hangingPunct="1">
              <a:buFont typeface="Wingdings" pitchFamily="2" charset="2"/>
              <a:buNone/>
            </a:pPr>
            <a:endParaRPr lang="ru-RU" altLang="ru-RU" dirty="0">
              <a:latin typeface="Times New Roman" panose="02020603050405020304" pitchFamily="18" charset="0"/>
              <a:cs typeface="Times New Roman" panose="02020603050405020304" pitchFamily="18" charset="0"/>
            </a:endParaRPr>
          </a:p>
          <a:p>
            <a:pPr eaLnBrk="1" hangingPunct="1"/>
            <a:r>
              <a:rPr lang="ru-RU" altLang="ru-RU" dirty="0">
                <a:latin typeface="Times New Roman" panose="02020603050405020304" pitchFamily="18" charset="0"/>
                <a:cs typeface="Times New Roman" panose="02020603050405020304" pitchFamily="18" charset="0"/>
              </a:rPr>
              <a:t>3-й вопрос</a:t>
            </a:r>
          </a:p>
          <a:p>
            <a:pPr eaLnBrk="1" hangingPunct="1">
              <a:buFont typeface="Wingdings" pitchFamily="2" charset="2"/>
              <a:buNone/>
            </a:pPr>
            <a:endParaRPr lang="ru-RU" altLang="ru-RU" dirty="0">
              <a:latin typeface="Times New Roman" panose="02020603050405020304" pitchFamily="18" charset="0"/>
              <a:cs typeface="Times New Roman" panose="02020603050405020304" pitchFamily="18" charset="0"/>
            </a:endParaRPr>
          </a:p>
          <a:p>
            <a:pPr eaLnBrk="1" hangingPunct="1"/>
            <a:r>
              <a:rPr lang="ru-RU" altLang="ru-RU" dirty="0">
                <a:latin typeface="Times New Roman" panose="02020603050405020304" pitchFamily="18" charset="0"/>
                <a:cs typeface="Times New Roman" panose="02020603050405020304" pitchFamily="18" charset="0"/>
              </a:rPr>
              <a:t>Заключение</a:t>
            </a:r>
          </a:p>
        </p:txBody>
      </p:sp>
      <p:sp>
        <p:nvSpPr>
          <p:cNvPr id="35844" name="AutoShape 34"/>
          <p:cNvSpPr>
            <a:spLocks noChangeArrowheads="1"/>
          </p:cNvSpPr>
          <p:nvPr/>
        </p:nvSpPr>
        <p:spPr bwMode="auto">
          <a:xfrm>
            <a:off x="3563938" y="4437063"/>
            <a:ext cx="2592387" cy="863600"/>
          </a:xfrm>
          <a:prstGeom prst="flowChartMulti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p>
        </p:txBody>
      </p:sp>
      <p:sp>
        <p:nvSpPr>
          <p:cNvPr id="35845" name="AutoShape 37"/>
          <p:cNvSpPr>
            <a:spLocks noChangeArrowheads="1"/>
          </p:cNvSpPr>
          <p:nvPr/>
        </p:nvSpPr>
        <p:spPr bwMode="auto">
          <a:xfrm>
            <a:off x="3563938" y="3213100"/>
            <a:ext cx="2592387" cy="863600"/>
          </a:xfrm>
          <a:prstGeom prst="flowChartMulti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p>
        </p:txBody>
      </p:sp>
      <p:sp>
        <p:nvSpPr>
          <p:cNvPr id="35846" name="AutoShape 38"/>
          <p:cNvSpPr>
            <a:spLocks noChangeArrowheads="1"/>
          </p:cNvSpPr>
          <p:nvPr/>
        </p:nvSpPr>
        <p:spPr bwMode="auto">
          <a:xfrm>
            <a:off x="3563938" y="2060575"/>
            <a:ext cx="2592387" cy="863600"/>
          </a:xfrm>
          <a:prstGeom prst="flowChartMulti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p>
        </p:txBody>
      </p:sp>
      <p:sp>
        <p:nvSpPr>
          <p:cNvPr id="35847" name="AutoShape 40"/>
          <p:cNvSpPr>
            <a:spLocks noChangeArrowheads="1"/>
          </p:cNvSpPr>
          <p:nvPr/>
        </p:nvSpPr>
        <p:spPr bwMode="auto">
          <a:xfrm>
            <a:off x="3492500" y="981075"/>
            <a:ext cx="2160588" cy="609600"/>
          </a:xfrm>
          <a:prstGeom prst="flowChart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p>
        </p:txBody>
      </p:sp>
      <p:sp>
        <p:nvSpPr>
          <p:cNvPr id="35848" name="AutoShape 45"/>
          <p:cNvSpPr>
            <a:spLocks noChangeArrowheads="1"/>
          </p:cNvSpPr>
          <p:nvPr/>
        </p:nvSpPr>
        <p:spPr bwMode="auto">
          <a:xfrm>
            <a:off x="3492500" y="5589588"/>
            <a:ext cx="2160588" cy="609600"/>
          </a:xfrm>
          <a:prstGeom prst="flowChart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p>
        </p:txBody>
      </p:sp>
      <p:sp>
        <p:nvSpPr>
          <p:cNvPr id="35849" name="Text Box 50"/>
          <p:cNvSpPr txBox="1">
            <a:spLocks noChangeArrowheads="1"/>
          </p:cNvSpPr>
          <p:nvPr/>
        </p:nvSpPr>
        <p:spPr bwMode="auto">
          <a:xfrm>
            <a:off x="7092950" y="3068638"/>
            <a:ext cx="18002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b="1" dirty="0">
                <a:solidFill>
                  <a:schemeClr val="tx2"/>
                </a:solidFill>
                <a:latin typeface="Times New Roman" panose="02020603050405020304" pitchFamily="18" charset="0"/>
                <a:cs typeface="Times New Roman" panose="02020603050405020304" pitchFamily="18" charset="0"/>
              </a:rPr>
              <a:t>10-12</a:t>
            </a:r>
          </a:p>
          <a:p>
            <a:pPr algn="ctr" eaLnBrk="1" hangingPunct="1">
              <a:spcBef>
                <a:spcPct val="50000"/>
              </a:spcBef>
            </a:pPr>
            <a:r>
              <a:rPr lang="ru-RU" altLang="ru-RU" b="1" dirty="0">
                <a:solidFill>
                  <a:schemeClr val="tx2"/>
                </a:solidFill>
                <a:latin typeface="Times New Roman" panose="02020603050405020304" pitchFamily="18" charset="0"/>
                <a:cs typeface="Times New Roman" panose="02020603050405020304" pitchFamily="18" charset="0"/>
              </a:rPr>
              <a:t>предложений</a:t>
            </a:r>
          </a:p>
        </p:txBody>
      </p:sp>
      <p:sp>
        <p:nvSpPr>
          <p:cNvPr id="35850" name="AutoShape 51"/>
          <p:cNvSpPr>
            <a:spLocks/>
          </p:cNvSpPr>
          <p:nvPr/>
        </p:nvSpPr>
        <p:spPr bwMode="auto">
          <a:xfrm>
            <a:off x="6227763" y="765175"/>
            <a:ext cx="792162" cy="5688013"/>
          </a:xfrm>
          <a:prstGeom prst="rightBrace">
            <a:avLst>
              <a:gd name="adj1" fmla="val 59836"/>
              <a:gd name="adj2" fmla="val 50000"/>
            </a:avLst>
          </a:prstGeom>
          <a:noFill/>
          <a:ln w="508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Tree>
    <p:extLst>
      <p:ext uri="{BB962C8B-B14F-4D97-AF65-F5344CB8AC3E}">
        <p14:creationId xmlns:p14="http://schemas.microsoft.com/office/powerpoint/2010/main" val="427128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16632"/>
            <a:ext cx="8784975" cy="1658198"/>
          </a:xfrm>
        </p:spPr>
        <p:txBody>
          <a:bodyPr>
            <a:normAutofit fontScale="90000"/>
          </a:bodyPr>
          <a:lstStyle/>
          <a:p>
            <a:pPr algn="ctr"/>
            <a:r>
              <a:rPr lang="ru-RU" b="1" dirty="0">
                <a:solidFill>
                  <a:srgbClr val="002060"/>
                </a:solidFill>
                <a:latin typeface="Times New Roman" panose="02020603050405020304" pitchFamily="18" charset="0"/>
                <a:cs typeface="Times New Roman" panose="02020603050405020304" pitchFamily="18" charset="0"/>
              </a:rPr>
              <a:t>Критерий</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«Организация высказывания»</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5779" y="1196752"/>
            <a:ext cx="4798221" cy="146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96" y="3071005"/>
            <a:ext cx="3423614"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4095" y="3396834"/>
            <a:ext cx="2906330" cy="313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3780126"/>
            <a:ext cx="2645273"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87624" y="2648503"/>
            <a:ext cx="926857" cy="369332"/>
          </a:xfrm>
          <a:prstGeom prst="rect">
            <a:avLst/>
          </a:prstGeom>
        </p:spPr>
        <p:txBody>
          <a:bodyPr wrap="none">
            <a:spAutoFit/>
          </a:bodyPr>
          <a:lstStyle/>
          <a:p>
            <a:r>
              <a:rPr lang="ru-RU" dirty="0"/>
              <a:t>2 балла</a:t>
            </a:r>
          </a:p>
        </p:txBody>
      </p:sp>
      <p:sp>
        <p:nvSpPr>
          <p:cNvPr id="5" name="Прямоугольник 4"/>
          <p:cNvSpPr/>
          <p:nvPr/>
        </p:nvSpPr>
        <p:spPr>
          <a:xfrm>
            <a:off x="3979407" y="2875002"/>
            <a:ext cx="817853" cy="369332"/>
          </a:xfrm>
          <a:prstGeom prst="rect">
            <a:avLst/>
          </a:prstGeom>
        </p:spPr>
        <p:txBody>
          <a:bodyPr wrap="none">
            <a:spAutoFit/>
          </a:bodyPr>
          <a:lstStyle/>
          <a:p>
            <a:r>
              <a:rPr lang="ru-RU" dirty="0"/>
              <a:t>1 балл</a:t>
            </a:r>
          </a:p>
        </p:txBody>
      </p:sp>
      <p:sp>
        <p:nvSpPr>
          <p:cNvPr id="6" name="Прямоугольник 5"/>
          <p:cNvSpPr/>
          <p:nvPr/>
        </p:nvSpPr>
        <p:spPr>
          <a:xfrm>
            <a:off x="6948264" y="3059668"/>
            <a:ext cx="1047082" cy="369332"/>
          </a:xfrm>
          <a:prstGeom prst="rect">
            <a:avLst/>
          </a:prstGeom>
        </p:spPr>
        <p:txBody>
          <a:bodyPr wrap="none">
            <a:spAutoFit/>
          </a:bodyPr>
          <a:lstStyle/>
          <a:p>
            <a:r>
              <a:rPr lang="ru-RU" dirty="0"/>
              <a:t>0 баллов</a:t>
            </a:r>
          </a:p>
        </p:txBody>
      </p:sp>
    </p:spTree>
    <p:extLst>
      <p:ext uri="{BB962C8B-B14F-4D97-AF65-F5344CB8AC3E}">
        <p14:creationId xmlns:p14="http://schemas.microsoft.com/office/powerpoint/2010/main" val="3632383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6001643"/>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Критерий </a:t>
            </a:r>
            <a:r>
              <a:rPr lang="ru-RU" sz="3200" b="1" i="1" u="sng" dirty="0">
                <a:solidFill>
                  <a:schemeClr val="tx2">
                    <a:lumMod val="90000"/>
                    <a:lumOff val="10000"/>
                  </a:schemeClr>
                </a:solidFill>
                <a:latin typeface="Times New Roman" panose="02020603050405020304" pitchFamily="18" charset="0"/>
                <a:cs typeface="Times New Roman" panose="02020603050405020304" pitchFamily="18" charset="0"/>
              </a:rPr>
              <a:t>организация высказывания</a:t>
            </a:r>
            <a:r>
              <a:rPr lang="ru-RU" sz="3200" b="1" u="sng"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оценивает:</a:t>
            </a:r>
          </a:p>
          <a:p>
            <a:pPr marL="457200" lvl="0" indent="-457200">
              <a:buFont typeface="Arial" pitchFamily="34" charset="0"/>
              <a:buChar char="•"/>
            </a:pPr>
            <a:r>
              <a:rPr lang="ru-RU" sz="3200" b="1" dirty="0">
                <a:latin typeface="Times New Roman" panose="02020603050405020304" pitchFamily="18" charset="0"/>
                <a:cs typeface="Times New Roman" panose="02020603050405020304" pitchFamily="18" charset="0"/>
              </a:rPr>
              <a:t>логичность</a:t>
            </a:r>
            <a:r>
              <a:rPr lang="ru-RU" sz="3200" dirty="0">
                <a:latin typeface="Times New Roman" panose="02020603050405020304" pitchFamily="18" charset="0"/>
                <a:cs typeface="Times New Roman" panose="02020603050405020304" pitchFamily="18" charset="0"/>
              </a:rPr>
              <a:t> и </a:t>
            </a:r>
            <a:r>
              <a:rPr lang="ru-RU" sz="3200" b="1" dirty="0">
                <a:latin typeface="Times New Roman" panose="02020603050405020304" pitchFamily="18" charset="0"/>
                <a:cs typeface="Times New Roman" panose="02020603050405020304" pitchFamily="18" charset="0"/>
              </a:rPr>
              <a:t>связность</a:t>
            </a:r>
            <a:r>
              <a:rPr lang="ru-RU" sz="3200" dirty="0">
                <a:latin typeface="Times New Roman" panose="02020603050405020304" pitchFamily="18" charset="0"/>
                <a:cs typeface="Times New Roman" panose="02020603050405020304" pitchFamily="18" charset="0"/>
              </a:rPr>
              <a:t> высказывания, которые обеспечиваются правильным использованием языковых средств передачи логической связи между отдельными частями высказывания (союзы, вводные слова, местоимения и т.п.);</a:t>
            </a:r>
          </a:p>
          <a:p>
            <a:pPr marL="457200" lvl="0" indent="-457200">
              <a:buFont typeface="Arial" pitchFamily="34" charset="0"/>
              <a:buChar char="•"/>
            </a:pPr>
            <a:r>
              <a:rPr lang="ru-RU" sz="3200" dirty="0">
                <a:latin typeface="Times New Roman" panose="02020603050405020304" pitchFamily="18" charset="0"/>
                <a:cs typeface="Times New Roman" panose="02020603050405020304" pitchFamily="18" charset="0"/>
              </a:rPr>
              <a:t>композицию высказывания: наличие вступления, основной части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(в соответствии с аспектами задания), заключения (монологическое высказывание не должно заканчиваться на середине фразы).</a:t>
            </a:r>
          </a:p>
        </p:txBody>
      </p:sp>
    </p:spTree>
    <p:extLst>
      <p:ext uri="{BB962C8B-B14F-4D97-AF65-F5344CB8AC3E}">
        <p14:creationId xmlns:p14="http://schemas.microsoft.com/office/powerpoint/2010/main" val="3823845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340725" cy="491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12618" y="147782"/>
            <a:ext cx="8021062" cy="1658198"/>
          </a:xfrm>
        </p:spPr>
        <p:txBody>
          <a:bodyPr/>
          <a:lstStyle/>
          <a:p>
            <a:r>
              <a:rPr lang="ru-RU" b="1" dirty="0">
                <a:solidFill>
                  <a:schemeClr val="tx2">
                    <a:lumMod val="90000"/>
                    <a:lumOff val="10000"/>
                  </a:schemeClr>
                </a:solidFill>
                <a:latin typeface="Times New Roman" panose="02020603050405020304" pitchFamily="18" charset="0"/>
                <a:cs typeface="Times New Roman" panose="02020603050405020304" pitchFamily="18" charset="0"/>
              </a:rPr>
              <a:t>Разделы ОГЭ</a:t>
            </a:r>
          </a:p>
        </p:txBody>
      </p:sp>
    </p:spTree>
    <p:extLst>
      <p:ext uri="{BB962C8B-B14F-4D97-AF65-F5344CB8AC3E}">
        <p14:creationId xmlns:p14="http://schemas.microsoft.com/office/powerpoint/2010/main" val="144875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079581" cy="1658198"/>
          </a:xfrm>
        </p:spPr>
        <p:txBody>
          <a:bodyPr/>
          <a:lstStyle/>
          <a:p>
            <a:r>
              <a:rPr lang="ru-RU" b="1" dirty="0">
                <a:solidFill>
                  <a:schemeClr val="tx2">
                    <a:lumMod val="90000"/>
                    <a:lumOff val="10000"/>
                  </a:schemeClr>
                </a:solidFill>
                <a:latin typeface="Times New Roman" panose="02020603050405020304" pitchFamily="18" charset="0"/>
                <a:cs typeface="Times New Roman" panose="02020603050405020304" pitchFamily="18" charset="0"/>
              </a:rPr>
              <a:t>ОТ: вступление и заключение</a:t>
            </a:r>
          </a:p>
        </p:txBody>
      </p:sp>
      <p:sp>
        <p:nvSpPr>
          <p:cNvPr id="3" name="Прямоугольник 2"/>
          <p:cNvSpPr/>
          <p:nvPr/>
        </p:nvSpPr>
        <p:spPr>
          <a:xfrm>
            <a:off x="28993" y="1556791"/>
            <a:ext cx="2952328" cy="313932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Высказывание логично и имеет завершенный характер</a:t>
            </a:r>
          </a:p>
          <a:p>
            <a:r>
              <a:rPr lang="ru-RU" dirty="0">
                <a:latin typeface="Times New Roman" panose="02020603050405020304" pitchFamily="18" charset="0"/>
                <a:cs typeface="Times New Roman" panose="02020603050405020304" pitchFamily="18" charset="0"/>
              </a:rPr>
              <a:t>(имеются вступление</a:t>
            </a:r>
          </a:p>
          <a:p>
            <a:r>
              <a:rPr lang="ru-RU" dirty="0">
                <a:latin typeface="Times New Roman" panose="02020603050405020304" pitchFamily="18" charset="0"/>
                <a:cs typeface="Times New Roman" panose="02020603050405020304" pitchFamily="18" charset="0"/>
              </a:rPr>
              <a:t>и заключение, соответствующие типу высказывания и его теме); средства</a:t>
            </a:r>
          </a:p>
          <a:p>
            <a:r>
              <a:rPr lang="ru-RU" dirty="0">
                <a:latin typeface="Times New Roman" panose="02020603050405020304" pitchFamily="18" charset="0"/>
                <a:cs typeface="Times New Roman" panose="02020603050405020304" pitchFamily="18" charset="0"/>
              </a:rPr>
              <a:t>логической</a:t>
            </a:r>
          </a:p>
          <a:p>
            <a:r>
              <a:rPr lang="ru-RU" dirty="0">
                <a:latin typeface="Times New Roman" panose="02020603050405020304" pitchFamily="18" charset="0"/>
                <a:cs typeface="Times New Roman" panose="02020603050405020304" pitchFamily="18" charset="0"/>
              </a:rPr>
              <a:t>связи используются правильно</a:t>
            </a:r>
          </a:p>
        </p:txBody>
      </p:sp>
      <p:sp>
        <p:nvSpPr>
          <p:cNvPr id="4" name="Прямоугольник 3"/>
          <p:cNvSpPr/>
          <p:nvPr/>
        </p:nvSpPr>
        <p:spPr>
          <a:xfrm>
            <a:off x="2770888" y="1267579"/>
            <a:ext cx="6061409" cy="5632311"/>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Вступление</a:t>
            </a:r>
          </a:p>
          <a:p>
            <a:r>
              <a:rPr lang="ru-RU" dirty="0">
                <a:latin typeface="Times New Roman" panose="02020603050405020304" pitchFamily="18" charset="0"/>
                <a:cs typeface="Times New Roman" panose="02020603050405020304" pitchFamily="18" charset="0"/>
              </a:rPr>
              <a:t>•	I </a:t>
            </a:r>
            <a:r>
              <a:rPr lang="ru-RU" dirty="0" err="1">
                <a:latin typeface="Times New Roman" panose="02020603050405020304" pitchFamily="18" charset="0"/>
                <a:cs typeface="Times New Roman" panose="02020603050405020304" pitchFamily="18" charset="0"/>
              </a:rPr>
              <a:t>am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give</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talk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about</a:t>
            </a:r>
            <a:r>
              <a:rPr lang="ru-RU" dirty="0">
                <a:latin typeface="Times New Roman" panose="02020603050405020304" pitchFamily="18" charset="0"/>
                <a:cs typeface="Times New Roman" panose="02020603050405020304" pitchFamily="18" charset="0"/>
              </a:rPr>
              <a:t> + тема монолога</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like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speak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about</a:t>
            </a:r>
            <a:r>
              <a:rPr lang="ru-RU" dirty="0">
                <a:latin typeface="Times New Roman" panose="02020603050405020304" pitchFamily="18" charset="0"/>
                <a:cs typeface="Times New Roman" panose="02020603050405020304" pitchFamily="18" charset="0"/>
              </a:rPr>
              <a:t> + тема монолога.</a:t>
            </a:r>
          </a:p>
          <a:p>
            <a:r>
              <a:rPr lang="ru-RU" b="1" dirty="0">
                <a:latin typeface="Times New Roman" panose="02020603050405020304" pitchFamily="18" charset="0"/>
                <a:cs typeface="Times New Roman" panose="02020603050405020304" pitchFamily="18" charset="0"/>
              </a:rPr>
              <a:t>Заключение</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That's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all</a:t>
            </a:r>
            <a:r>
              <a:rPr lang="ru-RU" dirty="0">
                <a:latin typeface="Times New Roman" panose="02020603050405020304" pitchFamily="18" charset="0"/>
                <a:cs typeface="Times New Roman" panose="02020603050405020304" pitchFamily="18" charset="0"/>
              </a:rPr>
              <a:t> I </a:t>
            </a:r>
            <a:r>
              <a:rPr lang="ru-RU" dirty="0" err="1">
                <a:latin typeface="Times New Roman" panose="02020603050405020304" pitchFamily="18" charset="0"/>
                <a:cs typeface="Times New Roman" panose="02020603050405020304" pitchFamily="18" charset="0"/>
              </a:rPr>
              <a:t>wanted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say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about</a:t>
            </a:r>
            <a:r>
              <a:rPr lang="ru-RU" dirty="0">
                <a:latin typeface="Times New Roman" panose="02020603050405020304" pitchFamily="18" charset="0"/>
                <a:cs typeface="Times New Roman" panose="02020603050405020304" pitchFamily="18" charset="0"/>
              </a:rPr>
              <a:t> + тема монолога».</a:t>
            </a:r>
          </a:p>
          <a:p>
            <a:r>
              <a:rPr lang="ru-RU" b="1" dirty="0">
                <a:latin typeface="Times New Roman" panose="02020603050405020304" pitchFamily="18" charset="0"/>
                <a:cs typeface="Times New Roman" panose="02020603050405020304" pitchFamily="18" charset="0"/>
              </a:rPr>
              <a:t>Важно</a:t>
            </a:r>
          </a:p>
          <a:p>
            <a:r>
              <a:rPr lang="ru-RU" dirty="0">
                <a:latin typeface="Times New Roman" panose="02020603050405020304" pitchFamily="18" charset="0"/>
                <a:cs typeface="Times New Roman" panose="02020603050405020304" pitchFamily="18" charset="0"/>
              </a:rPr>
              <a:t>•	Если во вступлении или в заключении отсутствует указание на тему монолога, то ответ не может быть оценен по ОВ выше, чем 1 баллом.</a:t>
            </a:r>
          </a:p>
          <a:p>
            <a:r>
              <a:rPr lang="ru-RU" dirty="0">
                <a:latin typeface="Times New Roman" panose="02020603050405020304" pitchFamily="18" charset="0"/>
                <a:cs typeface="Times New Roman" panose="02020603050405020304" pitchFamily="18" charset="0"/>
              </a:rPr>
              <a:t>•	Если ни во вступлении, ни в заключении нет указания на тему монолога, ответ оценивается 0 баллов по ОВ.</a:t>
            </a:r>
          </a:p>
          <a:p>
            <a:r>
              <a:rPr lang="ru-RU" dirty="0">
                <a:latin typeface="Times New Roman" panose="02020603050405020304" pitchFamily="18" charset="0"/>
                <a:cs typeface="Times New Roman" panose="02020603050405020304" pitchFamily="18" charset="0"/>
              </a:rPr>
              <a:t>•	Возможно расширение вступления и заключения за счет замечаний общего характера о важности темы монолога, но в ОГЭ 2025 г. это не является обязательным.</a:t>
            </a:r>
          </a:p>
          <a:p>
            <a:r>
              <a:rPr lang="ru-RU" dirty="0">
                <a:latin typeface="Times New Roman" panose="02020603050405020304" pitchFamily="18" charset="0"/>
                <a:cs typeface="Times New Roman" panose="02020603050405020304" pitchFamily="18" charset="0"/>
              </a:rPr>
              <a:t>•	Приветствие «Здравствуйте! / Добрый день» и т.п. необязательно, но ошибкой не является, как и «Спасибо!» / «Спасибо за внимание!» в конце монолога. Все эти фразы должны быть произнесены на</a:t>
            </a:r>
          </a:p>
          <a:p>
            <a:r>
              <a:rPr lang="ru-RU" dirty="0">
                <a:latin typeface="Times New Roman" panose="02020603050405020304" pitchFamily="18" charset="0"/>
                <a:cs typeface="Times New Roman" panose="02020603050405020304" pitchFamily="18" charset="0"/>
              </a:rPr>
              <a:t>изучаемом иностранном языке, фразы на русском языке не</a:t>
            </a:r>
          </a:p>
          <a:p>
            <a:r>
              <a:rPr lang="ru-RU" dirty="0">
                <a:latin typeface="Times New Roman" panose="02020603050405020304" pitchFamily="18" charset="0"/>
                <a:cs typeface="Times New Roman" panose="02020603050405020304" pitchFamily="18" charset="0"/>
              </a:rPr>
              <a:t>засчитываются.</a:t>
            </a:r>
          </a:p>
        </p:txBody>
      </p:sp>
    </p:spTree>
    <p:extLst>
      <p:ext uri="{BB962C8B-B14F-4D97-AF65-F5344CB8AC3E}">
        <p14:creationId xmlns:p14="http://schemas.microsoft.com/office/powerpoint/2010/main" val="4182563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1658198"/>
          </a:xfrm>
        </p:spPr>
        <p:txBody>
          <a:bodyPr/>
          <a:lstStyle/>
          <a:p>
            <a:pPr algn="ct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ОВ: логичность и средства логической связи</a:t>
            </a:r>
          </a:p>
        </p:txBody>
      </p:sp>
      <p:sp>
        <p:nvSpPr>
          <p:cNvPr id="3" name="Прямоугольник 2"/>
          <p:cNvSpPr/>
          <p:nvPr/>
        </p:nvSpPr>
        <p:spPr>
          <a:xfrm>
            <a:off x="251520" y="1916832"/>
            <a:ext cx="2016224" cy="4524315"/>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Высказывание логично и имеет завершенный характер</a:t>
            </a:r>
          </a:p>
          <a:p>
            <a:r>
              <a:rPr lang="ru-RU" dirty="0">
                <a:latin typeface="Times New Roman" panose="02020603050405020304" pitchFamily="18" charset="0"/>
                <a:cs typeface="Times New Roman" panose="02020603050405020304" pitchFamily="18" charset="0"/>
              </a:rPr>
              <a:t>(имеются вступление</a:t>
            </a:r>
          </a:p>
          <a:p>
            <a:r>
              <a:rPr lang="ru-RU" dirty="0">
                <a:latin typeface="Times New Roman" panose="02020603050405020304" pitchFamily="18" charset="0"/>
                <a:cs typeface="Times New Roman" panose="02020603050405020304" pitchFamily="18" charset="0"/>
              </a:rPr>
              <a:t>и заключение, соответствующие типу высказывания и его теме); средства</a:t>
            </a:r>
          </a:p>
          <a:p>
            <a:r>
              <a:rPr lang="ru-RU" dirty="0">
                <a:latin typeface="Times New Roman" panose="02020603050405020304" pitchFamily="18" charset="0"/>
                <a:cs typeface="Times New Roman" panose="02020603050405020304" pitchFamily="18" charset="0"/>
              </a:rPr>
              <a:t>логической</a:t>
            </a:r>
          </a:p>
          <a:p>
            <a:r>
              <a:rPr lang="ru-RU" dirty="0">
                <a:latin typeface="Times New Roman" panose="02020603050405020304" pitchFamily="18" charset="0"/>
                <a:cs typeface="Times New Roman" panose="02020603050405020304" pitchFamily="18" charset="0"/>
              </a:rPr>
              <a:t>связи используются правильно</a:t>
            </a:r>
          </a:p>
        </p:txBody>
      </p:sp>
      <p:sp>
        <p:nvSpPr>
          <p:cNvPr id="4" name="Прямоугольник 3"/>
          <p:cNvSpPr/>
          <p:nvPr/>
        </p:nvSpPr>
        <p:spPr>
          <a:xfrm>
            <a:off x="2312509" y="1556792"/>
            <a:ext cx="6462464" cy="5078313"/>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Цель задания – целостный монолог, связное монологическое высказывание.</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Пункты плана – это НЕ отдельные вопросы, на которые можно ответить отдельными фразами без каких-либо логических связок- переходов.</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В основной части монолога обязательно использование 1-2 логических связок при раскрытии тех пунктов, которые менее связаны между собой в смысловом плане. Например, в монологе на тему путешествий два первых пункта носят общий характер: почему людям нравится путешествовать по России, какие виды транспорта популярны. В третьем пункте участник экзамена должен сказать о себе – какие места в России он хотел бы посетить. И здесь просится логическая связка </a:t>
            </a:r>
            <a:r>
              <a:rPr lang="ru-RU" dirty="0" err="1">
                <a:latin typeface="Times New Roman" panose="02020603050405020304" pitchFamily="18" charset="0"/>
                <a:cs typeface="Times New Roman" panose="02020603050405020304" pitchFamily="18" charset="0"/>
              </a:rPr>
              <a:t>As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a:t>
            </a:r>
            <a:r>
              <a:rPr lang="ru-RU" dirty="0">
                <a:latin typeface="Times New Roman" panose="02020603050405020304" pitchFamily="18" charset="0"/>
                <a:cs typeface="Times New Roman" panose="02020603050405020304" pitchFamily="18" charset="0"/>
              </a:rPr>
              <a:t>, … .</a:t>
            </a:r>
          </a:p>
          <a:p>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begin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with</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As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favourite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book</a:t>
            </a:r>
            <a:r>
              <a:rPr lang="ru-RU" dirty="0">
                <a:latin typeface="Times New Roman" panose="02020603050405020304" pitchFamily="18" charset="0"/>
                <a:cs typeface="Times New Roman" panose="02020603050405020304" pitchFamily="18" charset="0"/>
              </a:rPr>
              <a:t> , …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conclude</a:t>
            </a:r>
            <a:r>
              <a:rPr lang="ru-RU" dirty="0">
                <a:latin typeface="Times New Roman" panose="02020603050405020304" pitchFamily="18" charset="0"/>
                <a:cs typeface="Times New Roman" panose="02020603050405020304" pitchFamily="18" charset="0"/>
              </a:rPr>
              <a:t> , …	</a:t>
            </a:r>
            <a:r>
              <a:rPr lang="ru-RU" dirty="0" err="1">
                <a:latin typeface="Times New Roman" panose="02020603050405020304" pitchFamily="18" charset="0"/>
                <a:cs typeface="Times New Roman" panose="02020603050405020304" pitchFamily="18" charset="0"/>
              </a:rPr>
              <a:t>Speaking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61335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457" y="8531"/>
            <a:ext cx="8568952" cy="1658198"/>
          </a:xfrm>
        </p:spPr>
        <p:txBody>
          <a:bodyPr>
            <a:normAutofit/>
          </a:bodyPr>
          <a:lstStyle/>
          <a:p>
            <a:pPr algn="ctr"/>
            <a:r>
              <a:rPr lang="ru-RU" sz="4400" b="1" dirty="0">
                <a:solidFill>
                  <a:srgbClr val="002060"/>
                </a:solidFill>
                <a:latin typeface="Times New Roman" panose="02020603050405020304" pitchFamily="18" charset="0"/>
                <a:cs typeface="Times New Roman" panose="02020603050405020304" pitchFamily="18" charset="0"/>
              </a:rPr>
              <a:t>Критерий «Языковое оформление высказывания»</a:t>
            </a:r>
          </a:p>
        </p:txBody>
      </p:sp>
      <p:sp>
        <p:nvSpPr>
          <p:cNvPr id="3" name="Прямоугольник 2"/>
          <p:cNvSpPr/>
          <p:nvPr/>
        </p:nvSpPr>
        <p:spPr>
          <a:xfrm>
            <a:off x="146689" y="1340768"/>
            <a:ext cx="8964488" cy="5632311"/>
          </a:xfrm>
          <a:prstGeom prst="rect">
            <a:avLst/>
          </a:prstGeom>
        </p:spPr>
        <p:txBody>
          <a:bodyPr wrap="square">
            <a:spAutoFit/>
          </a:bodyPr>
          <a:lstStyle/>
          <a:p>
            <a:r>
              <a:rPr lang="ru-RU" dirty="0"/>
              <a:t>•	</a:t>
            </a:r>
            <a:r>
              <a:rPr lang="ru-RU" sz="2400" dirty="0">
                <a:latin typeface="Times New Roman" panose="02020603050405020304" pitchFamily="18" charset="0"/>
                <a:cs typeface="Times New Roman" panose="02020603050405020304" pitchFamily="18" charset="0"/>
              </a:rPr>
              <a:t>соответствие использованных лексических единиц и грамматических структур поставленной коммуникативной задаче</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правильность оформления лексических словосочетаний, соблюдение узуальной (общепринятой) сочетаемости английского языка, соответствие используемой лексики требованиям ФОП</a:t>
            </a:r>
          </a:p>
          <a:p>
            <a:r>
              <a:rPr lang="ru-RU" sz="2400" dirty="0">
                <a:latin typeface="Times New Roman" panose="02020603050405020304" pitchFamily="18" charset="0"/>
                <a:cs typeface="Times New Roman" panose="02020603050405020304" pitchFamily="18" charset="0"/>
              </a:rPr>
              <a:t>(тематическое содержание речи; социокультурные знания и умения; компенсаторные умения)</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правильность используемых грамматических средств, соответствие используемых грамматических конструкций требованиям ФОП</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соблюдение норм произношения английского языка: звуки в потоке речи</a:t>
            </a:r>
          </a:p>
        </p:txBody>
      </p:sp>
    </p:spTree>
    <p:extLst>
      <p:ext uri="{BB962C8B-B14F-4D97-AF65-F5344CB8AC3E}">
        <p14:creationId xmlns:p14="http://schemas.microsoft.com/office/powerpoint/2010/main" val="2012426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424936" cy="5016758"/>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Под </a:t>
            </a:r>
            <a:r>
              <a:rPr lang="ru-RU" sz="3200" b="1" dirty="0">
                <a:latin typeface="Times New Roman" panose="02020603050405020304" pitchFamily="18" charset="0"/>
                <a:cs typeface="Times New Roman" panose="02020603050405020304" pitchFamily="18" charset="0"/>
              </a:rPr>
              <a:t>лексико-грамматическими ошибками </a:t>
            </a:r>
            <a:r>
              <a:rPr lang="ru-RU" sz="3200" dirty="0">
                <a:latin typeface="Times New Roman" panose="02020603050405020304" pitchFamily="18" charset="0"/>
                <a:cs typeface="Times New Roman" panose="02020603050405020304" pitchFamily="18" charset="0"/>
              </a:rPr>
              <a:t>понимаются нарушения в использовании слов в контексте, словосочетаний и нарушения в использовании грамматических средств.</a:t>
            </a:r>
          </a:p>
          <a:p>
            <a:r>
              <a:rPr lang="ru-RU" sz="3200" b="1" dirty="0">
                <a:latin typeface="Times New Roman" panose="02020603050405020304" pitchFamily="18" charset="0"/>
                <a:cs typeface="Times New Roman" panose="02020603050405020304" pitchFamily="18" charset="0"/>
              </a:rPr>
              <a:t>Фонетическими ошибками являются </a:t>
            </a:r>
            <a:r>
              <a:rPr lang="ru-RU" sz="3200" dirty="0">
                <a:latin typeface="Times New Roman" panose="02020603050405020304" pitchFamily="18" charset="0"/>
                <a:cs typeface="Times New Roman" panose="02020603050405020304" pitchFamily="18" charset="0"/>
              </a:rPr>
              <a:t>нарушения в использовании фонетических средств.</a:t>
            </a:r>
          </a:p>
          <a:p>
            <a:r>
              <a:rPr lang="ru-RU" sz="3200" b="1" dirty="0">
                <a:latin typeface="Times New Roman" panose="02020603050405020304" pitchFamily="18" charset="0"/>
                <a:cs typeface="Times New Roman" panose="02020603050405020304" pitchFamily="18" charset="0"/>
              </a:rPr>
              <a:t>Грубыми ошибками </a:t>
            </a:r>
            <a:r>
              <a:rPr lang="ru-RU" sz="3200" dirty="0">
                <a:latin typeface="Times New Roman" panose="02020603050405020304" pitchFamily="18" charset="0"/>
                <a:cs typeface="Times New Roman" panose="02020603050405020304" pitchFamily="18" charset="0"/>
              </a:rPr>
              <a:t>являются</a:t>
            </a:r>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ошибки элементарного уровня и ошибки, которые меняют смысл высказывания.</a:t>
            </a:r>
          </a:p>
        </p:txBody>
      </p:sp>
    </p:spTree>
    <p:extLst>
      <p:ext uri="{BB962C8B-B14F-4D97-AF65-F5344CB8AC3E}">
        <p14:creationId xmlns:p14="http://schemas.microsoft.com/office/powerpoint/2010/main" val="936412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079581" cy="1658198"/>
          </a:xfrm>
        </p:spPr>
        <p:txBody>
          <a:bodyPr>
            <a:normAutofit fontScale="90000"/>
          </a:bodyPr>
          <a:lstStyle/>
          <a:p>
            <a:pPr algn="ctr"/>
            <a:r>
              <a:rPr lang="ru-RU" b="1" dirty="0">
                <a:solidFill>
                  <a:srgbClr val="002060"/>
                </a:solidFill>
                <a:latin typeface="Times New Roman" panose="02020603050405020304" pitchFamily="18" charset="0"/>
                <a:cs typeface="Times New Roman" panose="02020603050405020304" pitchFamily="18" charset="0"/>
              </a:rPr>
              <a:t>Типичные ошибки экзаменуемых при выполнении задания 3</a:t>
            </a:r>
          </a:p>
        </p:txBody>
      </p:sp>
      <p:sp>
        <p:nvSpPr>
          <p:cNvPr id="3" name="Прямоугольник 2"/>
          <p:cNvSpPr/>
          <p:nvPr/>
        </p:nvSpPr>
        <p:spPr>
          <a:xfrm>
            <a:off x="346123" y="1932701"/>
            <a:ext cx="8532813" cy="4708981"/>
          </a:xfrm>
          <a:prstGeom prst="rect">
            <a:avLst/>
          </a:prstGeom>
        </p:spPr>
        <p:txBody>
          <a:bodyPr wrap="square">
            <a:spAutoFit/>
          </a:bodyPr>
          <a:lstStyle/>
          <a:p>
            <a:r>
              <a:rPr lang="ru-RU" dirty="0"/>
              <a:t>•	</a:t>
            </a:r>
            <a:r>
              <a:rPr lang="ru-RU" sz="2000" dirty="0">
                <a:latin typeface="Times New Roman" panose="02020603050405020304" pitchFamily="18" charset="0"/>
                <a:cs typeface="Times New Roman" panose="02020603050405020304" pitchFamily="18" charset="0"/>
              </a:rPr>
              <a:t>забывают, что монологическое высказывание требует вступления и заключения и что эти части должны соответствовать и типу высказывания (ситуации общения), и теме монолога (тема должна быть упомянута во вступлении и в заключении);</a:t>
            </a:r>
          </a:p>
          <a:p>
            <a:r>
              <a:rPr lang="ru-RU" sz="2000" dirty="0">
                <a:latin typeface="Times New Roman" panose="02020603050405020304" pitchFamily="18" charset="0"/>
                <a:cs typeface="Times New Roman" panose="02020603050405020304" pitchFamily="18" charset="0"/>
              </a:rPr>
              <a:t>•	не раскрывают полно и точно содержание четырех аспектов задания;</a:t>
            </a:r>
          </a:p>
          <a:p>
            <a:r>
              <a:rPr lang="ru-RU" sz="2000" dirty="0">
                <a:latin typeface="Times New Roman" panose="02020603050405020304" pitchFamily="18" charset="0"/>
                <a:cs typeface="Times New Roman" panose="02020603050405020304" pitchFamily="18" charset="0"/>
              </a:rPr>
              <a:t>•	забывают давать развернутую аргументацию, если в одном из аспектов задания есть “</a:t>
            </a:r>
            <a:r>
              <a:rPr lang="ru-RU" sz="2000" dirty="0" err="1">
                <a:latin typeface="Times New Roman" panose="02020603050405020304" pitchFamily="18" charset="0"/>
                <a:cs typeface="Times New Roman" panose="02020603050405020304" pitchFamily="18" charset="0"/>
              </a:rPr>
              <a:t>why</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	дают избыточную информацию, которая не обозначена в пунктах плана;</a:t>
            </a:r>
          </a:p>
          <a:p>
            <a:r>
              <a:rPr lang="ru-RU" sz="2000" dirty="0">
                <a:latin typeface="Times New Roman" panose="02020603050405020304" pitchFamily="18" charset="0"/>
                <a:cs typeface="Times New Roman" panose="02020603050405020304" pitchFamily="18" charset="0"/>
              </a:rPr>
              <a:t>•	нарушают целостность и связность монолога: воспринимают пункты плана как отдельные вопросы, на которые и дают не связанные между собой ответы;</a:t>
            </a:r>
          </a:p>
          <a:p>
            <a:r>
              <a:rPr lang="ru-RU" sz="2000" dirty="0">
                <a:latin typeface="Times New Roman" panose="02020603050405020304" pitchFamily="18" charset="0"/>
                <a:cs typeface="Times New Roman" panose="02020603050405020304" pitchFamily="18" charset="0"/>
              </a:rPr>
              <a:t>•	допускают ошибки в средствах логической связи;</a:t>
            </a:r>
          </a:p>
          <a:p>
            <a:r>
              <a:rPr lang="ru-RU" sz="2000" dirty="0">
                <a:latin typeface="Times New Roman" panose="02020603050405020304" pitchFamily="18" charset="0"/>
                <a:cs typeface="Times New Roman" panose="02020603050405020304" pitchFamily="18" charset="0"/>
              </a:rPr>
              <a:t>•	допускают фонетические, а также лексические и грамматические ошибки элементарного уровня и ошибки, искажающие смысл высказывания.</a:t>
            </a:r>
          </a:p>
        </p:txBody>
      </p:sp>
    </p:spTree>
    <p:extLst>
      <p:ext uri="{BB962C8B-B14F-4D97-AF65-F5344CB8AC3E}">
        <p14:creationId xmlns:p14="http://schemas.microsoft.com/office/powerpoint/2010/main" val="3208420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712968" cy="6001643"/>
          </a:xfrm>
          <a:prstGeom prst="rect">
            <a:avLst/>
          </a:prstGeom>
        </p:spPr>
        <p:txBody>
          <a:bodyPr wrap="square">
            <a:spAutoFit/>
          </a:bodyPr>
          <a:lstStyle/>
          <a:p>
            <a:r>
              <a:rPr lang="ru-RU" sz="3200" b="1" dirty="0">
                <a:solidFill>
                  <a:schemeClr val="accent1">
                    <a:lumMod val="50000"/>
                  </a:schemeClr>
                </a:solidFill>
                <a:effectLst/>
                <a:latin typeface="Times New Roman" panose="02020603050405020304" pitchFamily="18" charset="0"/>
                <a:ea typeface="SimSun"/>
                <a:cs typeface="Times New Roman" panose="02020603050405020304" pitchFamily="18" charset="0"/>
              </a:rPr>
              <a:t>Как успешно выполнить задание 2</a:t>
            </a:r>
          </a:p>
          <a:p>
            <a:endParaRPr lang="ru-RU" sz="3200" b="1" dirty="0">
              <a:latin typeface="Times New Roman" panose="02020603050405020304" pitchFamily="18" charset="0"/>
              <a:cs typeface="Times New Roman" panose="02020603050405020304" pitchFamily="18" charset="0"/>
            </a:endParaRPr>
          </a:p>
          <a:p>
            <a:pPr marL="457200" lvl="0" indent="-457200">
              <a:buFont typeface="Arial" pitchFamily="34" charset="0"/>
              <a:buChar char="•"/>
            </a:pPr>
            <a:r>
              <a:rPr lang="ru-RU" sz="3200" dirty="0">
                <a:latin typeface="Times New Roman" panose="02020603050405020304" pitchFamily="18" charset="0"/>
                <a:cs typeface="Times New Roman" panose="02020603050405020304" pitchFamily="18" charset="0"/>
              </a:rPr>
              <a:t>внимательно прочитать текст задания, обращая особое внимание на условия задания: четыре аспекта, которые необходимо раскрыть, время на подготовку к ответу (1,5 минуты) и время ответа (не более 2 минут);</a:t>
            </a:r>
          </a:p>
          <a:p>
            <a:pPr marL="457200" lvl="0" indent="-457200">
              <a:buFont typeface="Arial" pitchFamily="34" charset="0"/>
              <a:buChar char="•"/>
            </a:pPr>
            <a:r>
              <a:rPr lang="ru-RU" sz="3200" dirty="0">
                <a:latin typeface="Times New Roman" panose="02020603050405020304" pitchFamily="18" charset="0"/>
                <a:cs typeface="Times New Roman" panose="02020603050405020304" pitchFamily="18" charset="0"/>
              </a:rPr>
              <a:t>продумать монологическое высказывание: вступление (о чем будете говорить), основную часть (раскрытие четырех аспектов задания), заключение (подведение итога сказанному, выражение своего мнения).</a:t>
            </a:r>
          </a:p>
        </p:txBody>
      </p:sp>
    </p:spTree>
    <p:extLst>
      <p:ext uri="{BB962C8B-B14F-4D97-AF65-F5344CB8AC3E}">
        <p14:creationId xmlns:p14="http://schemas.microsoft.com/office/powerpoint/2010/main" val="14778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1"/>
            <a:ext cx="8136904" cy="6124754"/>
          </a:xfrm>
          <a:prstGeom prst="rect">
            <a:avLst/>
          </a:prstGeom>
        </p:spPr>
        <p:txBody>
          <a:bodyPr wrap="square">
            <a:spAutoFit/>
          </a:bodyPr>
          <a:lstStyle/>
          <a:p>
            <a:pPr lvl="0"/>
            <a:r>
              <a:rPr lang="ru-RU" sz="2800" dirty="0">
                <a:solidFill>
                  <a:prstClr val="black"/>
                </a:solidFill>
                <a:latin typeface="Times New Roman" panose="02020603050405020304" pitchFamily="18" charset="0"/>
                <a:cs typeface="Times New Roman" panose="02020603050405020304" pitchFamily="18" charset="0"/>
              </a:rPr>
              <a:t>Во время ответа необходимо:</a:t>
            </a:r>
          </a:p>
          <a:p>
            <a:pPr marL="457200" lvl="0" indent="-457200">
              <a:buFont typeface="Arial" panose="020B0604020202020204" pitchFamily="34" charset="0"/>
              <a:buChar char="•"/>
            </a:pPr>
            <a:r>
              <a:rPr lang="ru-RU" sz="2800" dirty="0">
                <a:solidFill>
                  <a:prstClr val="black"/>
                </a:solidFill>
                <a:latin typeface="Times New Roman" panose="02020603050405020304" pitchFamily="18" charset="0"/>
                <a:cs typeface="Times New Roman" panose="02020603050405020304" pitchFamily="18" charset="0"/>
              </a:rPr>
              <a:t>начать с общего представления темы;</a:t>
            </a:r>
          </a:p>
          <a:p>
            <a:pPr marL="457200" lvl="0" indent="-457200">
              <a:buFont typeface="Arial" panose="020B0604020202020204" pitchFamily="34" charset="0"/>
              <a:buChar char="•"/>
            </a:pPr>
            <a:r>
              <a:rPr lang="ru-RU" sz="2800" dirty="0">
                <a:solidFill>
                  <a:prstClr val="black"/>
                </a:solidFill>
                <a:latin typeface="Times New Roman" panose="02020603050405020304" pitchFamily="18" charset="0"/>
                <a:cs typeface="Times New Roman" panose="02020603050405020304" pitchFamily="18" charset="0"/>
              </a:rPr>
              <a:t>раскрыть содержание четырех аспектов задания;</a:t>
            </a:r>
          </a:p>
          <a:p>
            <a:pPr marL="285750" lvl="0" indent="-285750">
              <a:buFont typeface="Arial" pitchFamily="34" charset="0"/>
              <a:buChar char="•"/>
            </a:pPr>
            <a:r>
              <a:rPr lang="ru-RU" sz="2800" dirty="0">
                <a:latin typeface="Times New Roman" panose="02020603050405020304" pitchFamily="18" charset="0"/>
                <a:cs typeface="Times New Roman" panose="02020603050405020304" pitchFamily="18" charset="0"/>
              </a:rPr>
              <a:t> давать развернутую аргументацию, если в одном   из аспектов задания есть “</a:t>
            </a:r>
            <a:r>
              <a:rPr lang="en-US" sz="2800" dirty="0">
                <a:latin typeface="Times New Roman" panose="02020603050405020304" pitchFamily="18" charset="0"/>
                <a:cs typeface="Times New Roman" panose="02020603050405020304" pitchFamily="18" charset="0"/>
              </a:rPr>
              <a:t>Why</a:t>
            </a:r>
            <a:r>
              <a:rPr lang="ru-RU" sz="2800" dirty="0">
                <a:latin typeface="Times New Roman" panose="02020603050405020304" pitchFamily="18" charset="0"/>
                <a:cs typeface="Times New Roman" panose="02020603050405020304" pitchFamily="18" charset="0"/>
              </a:rPr>
              <a:t>”; </a:t>
            </a:r>
          </a:p>
          <a:p>
            <a:pPr marL="285750" lvl="0" indent="-285750">
              <a:buFont typeface="Arial" pitchFamily="34" charset="0"/>
              <a:buChar char="•"/>
            </a:pPr>
            <a:r>
              <a:rPr lang="ru-RU" sz="2800" dirty="0">
                <a:latin typeface="Times New Roman" panose="02020603050405020304" pitchFamily="18" charset="0"/>
                <a:cs typeface="Times New Roman" panose="02020603050405020304" pitchFamily="18" charset="0"/>
              </a:rPr>
              <a:t> стараться не давать избыточную информацию, которая не обозначена в пунктах</a:t>
            </a:r>
          </a:p>
          <a:p>
            <a:pPr marL="285750" lvl="0" indent="-285750">
              <a:buFont typeface="Arial" pitchFamily="34" charset="0"/>
              <a:buChar char="•"/>
            </a:pPr>
            <a:r>
              <a:rPr lang="ru-RU" sz="2800" dirty="0">
                <a:latin typeface="Times New Roman" panose="02020603050405020304" pitchFamily="18" charset="0"/>
                <a:cs typeface="Times New Roman" panose="02020603050405020304" pitchFamily="18" charset="0"/>
              </a:rPr>
              <a:t> использовать лексические единицы и грамматические структуры, соответствующие коммуникативной задаче и сложности задания;</a:t>
            </a:r>
          </a:p>
          <a:p>
            <a:pPr marL="285750" lvl="0" indent="-285750">
              <a:buFont typeface="Arial" pitchFamily="34" charset="0"/>
              <a:buChar char="•"/>
            </a:pPr>
            <a:r>
              <a:rPr lang="ru-RU" sz="2800" dirty="0">
                <a:latin typeface="Times New Roman" panose="02020603050405020304" pitchFamily="18" charset="0"/>
                <a:cs typeface="Times New Roman" panose="02020603050405020304" pitchFamily="18" charset="0"/>
              </a:rPr>
              <a:t> подвести итог, обобщив сказанное в основной части высказывания и выразив своё отношение к теме.</a:t>
            </a:r>
          </a:p>
          <a:p>
            <a:pPr lvl="0"/>
            <a:endParaRPr lang="ru-RU" sz="2800" dirty="0">
              <a:solidFill>
                <a:prstClr val="black"/>
              </a:solidFill>
            </a:endParaRPr>
          </a:p>
        </p:txBody>
      </p:sp>
    </p:spTree>
    <p:extLst>
      <p:ext uri="{BB962C8B-B14F-4D97-AF65-F5344CB8AC3E}">
        <p14:creationId xmlns:p14="http://schemas.microsoft.com/office/powerpoint/2010/main" val="1731049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B47291-DECB-EF2E-30AD-CB6AC8D9F831}"/>
              </a:ext>
            </a:extLst>
          </p:cNvPr>
          <p:cNvSpPr txBox="1"/>
          <p:nvPr/>
        </p:nvSpPr>
        <p:spPr>
          <a:xfrm>
            <a:off x="752289" y="2073707"/>
            <a:ext cx="7560840" cy="4524315"/>
          </a:xfrm>
          <a:prstGeom prst="rect">
            <a:avLst/>
          </a:prstGeom>
          <a:noFill/>
        </p:spPr>
        <p:txBody>
          <a:bodyPr wrap="square">
            <a:spAutoFit/>
          </a:bodyPr>
          <a:lstStyle/>
          <a:p>
            <a:pPr marL="342900" indent="-34290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документы, определяющие структуру и содержание КИМ ОГЭ 2026 г.;</a:t>
            </a:r>
          </a:p>
          <a:p>
            <a:pPr marL="342900" indent="-34290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 открытый банк заданий ОГЭ; </a:t>
            </a:r>
          </a:p>
          <a:p>
            <a:pPr marL="342900" indent="-342900">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методические рекомендации и методические материалы для экспертов</a:t>
            </a: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hlinkClick r:id="rId2"/>
              </a:rPr>
              <a:t>https://fipi.ru/</a:t>
            </a:r>
            <a:r>
              <a:rPr lang="ru-RU" sz="24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
            </a:pPr>
            <a:r>
              <a:rPr lang="ru-RU" sz="2400" dirty="0">
                <a:solidFill>
                  <a:schemeClr val="accent2"/>
                </a:solidFill>
                <a:latin typeface="Times New Roman" panose="02020603050405020304" pitchFamily="18" charset="0"/>
                <a:cs typeface="Times New Roman" panose="02020603050405020304" pitchFamily="18" charset="0"/>
              </a:rPr>
              <a:t>Полезные ссылки: </a:t>
            </a:r>
            <a:r>
              <a:rPr lang="en-US" sz="2400" dirty="0">
                <a:solidFill>
                  <a:schemeClr val="accent2"/>
                </a:solidFill>
                <a:latin typeface="Times New Roman" panose="02020603050405020304" pitchFamily="18" charset="0"/>
                <a:cs typeface="Times New Roman" panose="02020603050405020304" pitchFamily="18" charset="0"/>
                <a:hlinkClick r:id="rId3"/>
              </a:rPr>
              <a:t>https://speaking.svetlanaenglishonline.ru/</a:t>
            </a:r>
            <a:r>
              <a:rPr lang="ru-RU" sz="2400" dirty="0">
                <a:solidFill>
                  <a:schemeClr val="accent2"/>
                </a:solidFill>
                <a:latin typeface="Times New Roman" panose="02020603050405020304" pitchFamily="18" charset="0"/>
                <a:cs typeface="Times New Roman" panose="02020603050405020304" pitchFamily="18" charset="0"/>
              </a:rPr>
              <a:t> -онлайн -тренажёр по говорению</a:t>
            </a:r>
          </a:p>
          <a:p>
            <a:pPr marL="342900" indent="-342900">
              <a:buFont typeface="Wingdings" panose="05000000000000000000" pitchFamily="2" charset="2"/>
              <a:buChar char="§"/>
            </a:pPr>
            <a:r>
              <a:rPr lang="en-US" sz="2400" dirty="0">
                <a:solidFill>
                  <a:schemeClr val="accent2"/>
                </a:solidFill>
                <a:latin typeface="Times New Roman" panose="02020603050405020304" pitchFamily="18" charset="0"/>
                <a:cs typeface="Times New Roman" panose="02020603050405020304" pitchFamily="18" charset="0"/>
                <a:hlinkClick r:id="rId4"/>
              </a:rPr>
              <a:t>https://injaz9.ru/</a:t>
            </a:r>
            <a:r>
              <a:rPr lang="ru-RU" sz="2400" dirty="0">
                <a:solidFill>
                  <a:schemeClr val="accent2"/>
                </a:solidFill>
                <a:latin typeface="Times New Roman" panose="02020603050405020304" pitchFamily="18" charset="0"/>
                <a:cs typeface="Times New Roman" panose="02020603050405020304" pitchFamily="18" charset="0"/>
              </a:rPr>
              <a:t> </a:t>
            </a:r>
            <a:r>
              <a:rPr lang="ru-RU" sz="2400" b="1" dirty="0">
                <a:solidFill>
                  <a:schemeClr val="accent2"/>
                </a:solidFill>
                <a:latin typeface="Times New Roman" panose="02020603050405020304" pitchFamily="18" charset="0"/>
                <a:cs typeface="Times New Roman" panose="02020603050405020304" pitchFamily="18" charset="0"/>
              </a:rPr>
              <a:t>Информационный портал Основного Государственного Экзамена ОГЭ (ГИА9)</a:t>
            </a:r>
          </a:p>
        </p:txBody>
      </p:sp>
      <p:sp>
        <p:nvSpPr>
          <p:cNvPr id="4" name="Заголовок 3">
            <a:extLst>
              <a:ext uri="{FF2B5EF4-FFF2-40B4-BE49-F238E27FC236}">
                <a16:creationId xmlns:a16="http://schemas.microsoft.com/office/drawing/2014/main" id="{69DBD367-7B1B-BE05-F67A-FF123DE9B5A7}"/>
              </a:ext>
            </a:extLst>
          </p:cNvPr>
          <p:cNvSpPr>
            <a:spLocks noGrp="1"/>
          </p:cNvSpPr>
          <p:nvPr>
            <p:ph type="title"/>
          </p:nvPr>
        </p:nvSpPr>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Полезная информация</a:t>
            </a:r>
          </a:p>
        </p:txBody>
      </p:sp>
    </p:spTree>
    <p:extLst>
      <p:ext uri="{BB962C8B-B14F-4D97-AF65-F5344CB8AC3E}">
        <p14:creationId xmlns:p14="http://schemas.microsoft.com/office/powerpoint/2010/main" val="241816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B418E2-F8F4-44FB-8B15-5C4AAEB58530}"/>
              </a:ext>
            </a:extLst>
          </p:cNvPr>
          <p:cNvSpPr>
            <a:spLocks noGrp="1"/>
          </p:cNvSpPr>
          <p:nvPr>
            <p:ph type="title"/>
          </p:nvPr>
        </p:nvSpPr>
        <p:spPr>
          <a:xfrm>
            <a:off x="532209" y="1988840"/>
            <a:ext cx="8079581" cy="1658198"/>
          </a:xfrm>
        </p:spPr>
        <p:txBody>
          <a:bodyPr>
            <a:normAutofit/>
          </a:bodyPr>
          <a:lstStyle/>
          <a:p>
            <a:pPr algn="ctr"/>
            <a:r>
              <a:rPr lang="ru-RU" sz="9600" dirty="0">
                <a:solidFill>
                  <a:schemeClr val="accent1">
                    <a:lumMod val="50000"/>
                  </a:schemeClr>
                </a:solidFill>
                <a:latin typeface="Times New Roman" panose="02020603050405020304" pitchFamily="18" charset="0"/>
                <a:cs typeface="Times New Roman" panose="02020603050405020304" pitchFamily="18" charset="0"/>
              </a:rPr>
              <a:t>ЕГЭ</a:t>
            </a:r>
          </a:p>
        </p:txBody>
      </p:sp>
    </p:spTree>
    <p:extLst>
      <p:ext uri="{BB962C8B-B14F-4D97-AF65-F5344CB8AC3E}">
        <p14:creationId xmlns:p14="http://schemas.microsoft.com/office/powerpoint/2010/main" val="3952521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7DD84E8-50C2-4877-91A0-9B7C9C3AE59D}"/>
              </a:ext>
            </a:extLst>
          </p:cNvPr>
          <p:cNvSpPr>
            <a:spLocks noGrp="1"/>
          </p:cNvSpPr>
          <p:nvPr>
            <p:ph type="title"/>
          </p:nvPr>
        </p:nvSpPr>
        <p:spPr>
          <a:xfrm>
            <a:off x="1547664" y="-1035496"/>
            <a:ext cx="6718205" cy="1849871"/>
          </a:xfrm>
        </p:spPr>
        <p:txBody>
          <a:bodyPr>
            <a:normAutofit/>
          </a:bodyPr>
          <a:lstStyle/>
          <a:p>
            <a:r>
              <a:rPr lang="ru-RU" sz="4800" dirty="0">
                <a:latin typeface="Times New Roman" panose="02020603050405020304" pitchFamily="18" charset="0"/>
                <a:cs typeface="Times New Roman" panose="02020603050405020304" pitchFamily="18" charset="0"/>
              </a:rPr>
              <a:t>Изменения в 2026</a:t>
            </a:r>
          </a:p>
        </p:txBody>
      </p:sp>
      <p:sp>
        <p:nvSpPr>
          <p:cNvPr id="4" name="Текст 3">
            <a:extLst>
              <a:ext uri="{FF2B5EF4-FFF2-40B4-BE49-F238E27FC236}">
                <a16:creationId xmlns:a16="http://schemas.microsoft.com/office/drawing/2014/main" id="{187414A4-5152-43CF-ACB8-F26E29947B0A}"/>
              </a:ext>
            </a:extLst>
          </p:cNvPr>
          <p:cNvSpPr>
            <a:spLocks noGrp="1"/>
          </p:cNvSpPr>
          <p:nvPr>
            <p:ph type="body" idx="1"/>
          </p:nvPr>
        </p:nvSpPr>
        <p:spPr>
          <a:xfrm>
            <a:off x="0" y="908720"/>
            <a:ext cx="9036496" cy="5616624"/>
          </a:xfrm>
        </p:spPr>
        <p:txBody>
          <a:bodyPr>
            <a:normAutofit fontScale="25000" lnSpcReduction="20000"/>
          </a:bodyPr>
          <a:lstStyle/>
          <a:p>
            <a:pPr algn="l" rtl="0"/>
            <a:r>
              <a:rPr lang="ru-RU" sz="11200" b="1" i="0" dirty="0">
                <a:solidFill>
                  <a:srgbClr val="333333"/>
                </a:solidFill>
                <a:effectLst/>
                <a:latin typeface="Times New Roman" panose="02020603050405020304" pitchFamily="18" charset="0"/>
                <a:cs typeface="Times New Roman" panose="02020603050405020304" pitchFamily="18" charset="0"/>
              </a:rPr>
              <a:t>2026</a:t>
            </a:r>
          </a:p>
          <a:p>
            <a:pPr algn="l" rtl="0"/>
            <a:r>
              <a:rPr lang="ru-RU" sz="11200" b="0" i="0" dirty="0">
                <a:solidFill>
                  <a:srgbClr val="333333"/>
                </a:solidFill>
                <a:effectLst/>
                <a:latin typeface="Times New Roman" panose="02020603050405020304" pitchFamily="18" charset="0"/>
                <a:cs typeface="Times New Roman" panose="02020603050405020304" pitchFamily="18" charset="0"/>
              </a:rPr>
              <a:t>Изменения в содержании КИМ отсутствуют.</a:t>
            </a:r>
          </a:p>
          <a:p>
            <a:pPr algn="l" rtl="0"/>
            <a:r>
              <a:rPr lang="ru-RU" sz="11200" b="1" i="0" dirty="0">
                <a:solidFill>
                  <a:srgbClr val="333333"/>
                </a:solidFill>
                <a:effectLst/>
                <a:latin typeface="Times New Roman" panose="02020603050405020304" pitchFamily="18" charset="0"/>
                <a:cs typeface="Times New Roman" panose="02020603050405020304" pitchFamily="18" charset="0"/>
              </a:rPr>
              <a:t>2025</a:t>
            </a:r>
          </a:p>
          <a:p>
            <a:pPr algn="l" rtl="0"/>
            <a:r>
              <a:rPr lang="ru-RU" sz="11200" b="1" i="0" dirty="0">
                <a:solidFill>
                  <a:srgbClr val="333333"/>
                </a:solidFill>
                <a:effectLst/>
                <a:latin typeface="Times New Roman" panose="02020603050405020304" pitchFamily="18" charset="0"/>
                <a:cs typeface="Times New Roman" panose="02020603050405020304" pitchFamily="18" charset="0"/>
              </a:rPr>
              <a:t>В ЕГЭ по английскому языку в 2025 году произошли следующие изменения:</a:t>
            </a:r>
            <a:endParaRPr lang="ru-RU" sz="11200" b="0" i="0" dirty="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ru-RU" sz="11200" b="0" i="0" dirty="0">
                <a:solidFill>
                  <a:srgbClr val="333333"/>
                </a:solidFill>
                <a:effectLst/>
                <a:latin typeface="Times New Roman" panose="02020603050405020304" pitchFamily="18" charset="0"/>
                <a:cs typeface="Times New Roman" panose="02020603050405020304" pitchFamily="18" charset="0"/>
              </a:rPr>
              <a:t>В устной части изменилась формулировка </a:t>
            </a:r>
            <a:r>
              <a:rPr lang="ru-RU" sz="11200" b="1" i="0" dirty="0">
                <a:solidFill>
                  <a:srgbClr val="333333"/>
                </a:solidFill>
                <a:effectLst/>
                <a:latin typeface="Times New Roman" panose="02020603050405020304" pitchFamily="18" charset="0"/>
                <a:cs typeface="Times New Roman" panose="02020603050405020304" pitchFamily="18" charset="0"/>
              </a:rPr>
              <a:t>задания № 4</a:t>
            </a:r>
            <a:r>
              <a:rPr lang="ru-RU" sz="11200" b="0" i="0" dirty="0">
                <a:solidFill>
                  <a:srgbClr val="333333"/>
                </a:solidFill>
                <a:effectLst/>
                <a:latin typeface="Times New Roman" panose="02020603050405020304" pitchFamily="18" charset="0"/>
                <a:cs typeface="Times New Roman" panose="02020603050405020304" pitchFamily="18" charset="0"/>
              </a:rPr>
              <a:t> – убрали надписи к фотографиям Photo1 и </a:t>
            </a:r>
            <a:r>
              <a:rPr lang="ru-RU" sz="11200" b="0" i="0" dirty="0" err="1">
                <a:solidFill>
                  <a:srgbClr val="333333"/>
                </a:solidFill>
                <a:effectLst/>
                <a:latin typeface="Times New Roman" panose="02020603050405020304" pitchFamily="18" charset="0"/>
                <a:cs typeface="Times New Roman" panose="02020603050405020304" pitchFamily="18" charset="0"/>
              </a:rPr>
              <a:t>photo</a:t>
            </a:r>
            <a:r>
              <a:rPr lang="ru-RU" sz="11200" b="0" i="0" dirty="0">
                <a:solidFill>
                  <a:srgbClr val="333333"/>
                </a:solidFill>
                <a:effectLst/>
                <a:latin typeface="Times New Roman" panose="02020603050405020304" pitchFamily="18" charset="0"/>
                <a:cs typeface="Times New Roman" panose="02020603050405020304" pitchFamily="18" charset="0"/>
              </a:rPr>
              <a:t> 2. Высказывать своё мнение нужно относительно видов/типов того, что представлено на фотографиях, а не напрямую о проиллюстрированных активностях, занятиях.</a:t>
            </a:r>
          </a:p>
          <a:p>
            <a:pPr algn="l"/>
            <a:r>
              <a:rPr lang="ru-RU" sz="11200" b="0" i="0" dirty="0">
                <a:solidFill>
                  <a:srgbClr val="333333"/>
                </a:solidFill>
                <a:effectLst/>
                <a:latin typeface="Times New Roman" panose="02020603050405020304" pitchFamily="18" charset="0"/>
                <a:cs typeface="Times New Roman" panose="02020603050405020304" pitchFamily="18" charset="0"/>
              </a:rPr>
              <a:t>Ключевое изменение ЕГЭ по английскому языку в 2025 году коснулось </a:t>
            </a:r>
            <a:r>
              <a:rPr lang="ru-RU" sz="11200" b="1" i="0" dirty="0">
                <a:solidFill>
                  <a:srgbClr val="333333"/>
                </a:solidFill>
                <a:effectLst/>
                <a:latin typeface="Times New Roman" panose="02020603050405020304" pitchFamily="18" charset="0"/>
                <a:cs typeface="Times New Roman" panose="02020603050405020304" pitchFamily="18" charset="0"/>
              </a:rPr>
              <a:t>критериев оценивания задания № 4 </a:t>
            </a:r>
            <a:r>
              <a:rPr lang="ru-RU" sz="11200" b="0" i="0" dirty="0">
                <a:solidFill>
                  <a:srgbClr val="333333"/>
                </a:solidFill>
                <a:effectLst/>
                <a:latin typeface="Times New Roman" panose="02020603050405020304" pitchFamily="18" charset="0"/>
                <a:cs typeface="Times New Roman" panose="02020603050405020304" pitchFamily="18" charset="0"/>
              </a:rPr>
              <a:t>устной части. Составители уточнили количество логических ошибок </a:t>
            </a:r>
            <a:r>
              <a:rPr lang="ru-RU" sz="11200" b="1" i="0" dirty="0">
                <a:solidFill>
                  <a:srgbClr val="333333"/>
                </a:solidFill>
                <a:effectLst/>
                <a:latin typeface="Times New Roman" panose="02020603050405020304" pitchFamily="18" charset="0"/>
                <a:cs typeface="Times New Roman" panose="02020603050405020304" pitchFamily="18" charset="0"/>
              </a:rPr>
              <a:t>во втором критерии «Организация высказывания». Теперь экзаменуемым разрешили получить 3 балла, допустив одну ошибку. </a:t>
            </a:r>
          </a:p>
          <a:p>
            <a:endParaRPr lang="ru-RU" dirty="0"/>
          </a:p>
        </p:txBody>
      </p:sp>
    </p:spTree>
    <p:extLst>
      <p:ext uri="{BB962C8B-B14F-4D97-AF65-F5344CB8AC3E}">
        <p14:creationId xmlns:p14="http://schemas.microsoft.com/office/powerpoint/2010/main" val="1248004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19258398"/>
              </p:ext>
            </p:extLst>
          </p:nvPr>
        </p:nvGraphicFramePr>
        <p:xfrm>
          <a:off x="251520" y="260648"/>
          <a:ext cx="8784976" cy="5765661"/>
        </p:xfrm>
        <a:graphic>
          <a:graphicData uri="http://schemas.openxmlformats.org/drawingml/2006/table">
            <a:tbl>
              <a:tblPr firstRow="1" firstCol="1" lastRow="1" lastCol="1" bandRow="1" bandCol="1"/>
              <a:tblGrid>
                <a:gridCol w="544613">
                  <a:extLst>
                    <a:ext uri="{9D8B030D-6E8A-4147-A177-3AD203B41FA5}">
                      <a16:colId xmlns:a16="http://schemas.microsoft.com/office/drawing/2014/main" val="20000"/>
                    </a:ext>
                  </a:extLst>
                </a:gridCol>
                <a:gridCol w="4726720">
                  <a:extLst>
                    <a:ext uri="{9D8B030D-6E8A-4147-A177-3AD203B41FA5}">
                      <a16:colId xmlns:a16="http://schemas.microsoft.com/office/drawing/2014/main" val="20001"/>
                    </a:ext>
                  </a:extLst>
                </a:gridCol>
                <a:gridCol w="777339">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888861">
                <a:tc>
                  <a:txBody>
                    <a:bodyPr/>
                    <a:lstStyle/>
                    <a:p>
                      <a:pPr algn="ctr">
                        <a:spcAft>
                          <a:spcPts val="0"/>
                        </a:spcAft>
                      </a:pPr>
                      <a:r>
                        <a:rPr lang="ru-RU" sz="1800" dirty="0">
                          <a:effectLst/>
                          <a:latin typeface="Times New Roman"/>
                          <a:ea typeface="SimSun"/>
                        </a:rPr>
                        <a:t>Задание</a:t>
                      </a:r>
                      <a:endParaRPr lang="ru-RU" sz="1600" dirty="0">
                        <a:effectLst/>
                        <a:latin typeface="Times New Roman"/>
                        <a:ea typeface="SimSu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effectLst/>
                          <a:latin typeface="Times New Roman"/>
                          <a:ea typeface="SimSun"/>
                        </a:rPr>
                        <a:t>Содержание</a:t>
                      </a:r>
                      <a:endParaRPr lang="ru-RU" sz="16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SimSun"/>
                        </a:rPr>
                        <a:t>Уровень </a:t>
                      </a:r>
                      <a:r>
                        <a:rPr lang="ru-RU" sz="1600" dirty="0" err="1">
                          <a:effectLst/>
                          <a:latin typeface="Times New Roman"/>
                          <a:ea typeface="SimSun"/>
                        </a:rPr>
                        <a:t>слож</a:t>
                      </a:r>
                      <a:r>
                        <a:rPr lang="ru-RU" sz="1600" dirty="0">
                          <a:effectLst/>
                          <a:latin typeface="Times New Roman"/>
                          <a:ea typeface="SimSun"/>
                        </a:rPr>
                        <a:t>-</a:t>
                      </a:r>
                    </a:p>
                    <a:p>
                      <a:pPr algn="ctr">
                        <a:spcAft>
                          <a:spcPts val="0"/>
                        </a:spcAft>
                      </a:pPr>
                      <a:r>
                        <a:rPr lang="ru-RU" sz="1600" dirty="0" err="1">
                          <a:effectLst/>
                          <a:latin typeface="Times New Roman"/>
                          <a:ea typeface="SimSun"/>
                        </a:rPr>
                        <a:t>ности</a:t>
                      </a:r>
                      <a:endParaRPr lang="ru-RU" sz="1400" dirty="0">
                        <a:effectLst/>
                        <a:latin typeface="Times New Roman"/>
                        <a:ea typeface="SimSu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SimSun"/>
                        </a:rPr>
                        <a:t>Макс. балл</a:t>
                      </a:r>
                      <a:endParaRPr lang="ru-RU" sz="1400" dirty="0">
                        <a:effectLst/>
                        <a:latin typeface="Times New Roman"/>
                        <a:ea typeface="SimSu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SimSun"/>
                        </a:rPr>
                        <a:t>Время на под-</a:t>
                      </a:r>
                    </a:p>
                    <a:p>
                      <a:pPr algn="ctr">
                        <a:spcAft>
                          <a:spcPts val="0"/>
                        </a:spcAft>
                      </a:pPr>
                      <a:r>
                        <a:rPr lang="ru-RU" sz="1600" dirty="0">
                          <a:effectLst/>
                          <a:latin typeface="Times New Roman"/>
                          <a:ea typeface="SimSun"/>
                        </a:rPr>
                        <a:t>готовку</a:t>
                      </a:r>
                      <a:endParaRPr lang="ru-RU" sz="1400" dirty="0">
                        <a:effectLst/>
                        <a:latin typeface="Times New Roman"/>
                        <a:ea typeface="SimSu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SimSun"/>
                        </a:rPr>
                        <a:t>Время ответа</a:t>
                      </a:r>
                      <a:endParaRPr lang="ru-RU" sz="1400" dirty="0">
                        <a:effectLst/>
                        <a:latin typeface="Times New Roman"/>
                        <a:ea typeface="SimSu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2574">
                <a:tc>
                  <a:txBody>
                    <a:bodyPr/>
                    <a:lstStyle/>
                    <a:p>
                      <a:pPr algn="ctr">
                        <a:spcAft>
                          <a:spcPts val="0"/>
                        </a:spcAft>
                      </a:pPr>
                      <a:r>
                        <a:rPr lang="ru-RU" sz="1400">
                          <a:effectLst/>
                          <a:latin typeface="Times New Roman"/>
                          <a:ea typeface="SimSun"/>
                        </a:rPr>
                        <a:t>1</a:t>
                      </a:r>
                      <a:endParaRPr lang="ru-RU"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spc="-20" dirty="0">
                          <a:effectLst/>
                          <a:latin typeface="Times New Roman"/>
                          <a:ea typeface="SimSun"/>
                        </a:rPr>
                        <a:t>Чтение вслух небольшого текста научно-популярного характера</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SimSun"/>
                        </a:rPr>
                        <a:t>Б</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SimSun"/>
                        </a:rPr>
                        <a:t>2</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0955" algn="l"/>
                        </a:tabLst>
                      </a:pPr>
                      <a:r>
                        <a:rPr lang="ru-RU" sz="2000" dirty="0">
                          <a:effectLst/>
                          <a:latin typeface="Times New Roman"/>
                          <a:ea typeface="SimSun"/>
                        </a:rPr>
                        <a:t>1,5 мин.</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SimSun"/>
                        </a:rPr>
                        <a:t>2 мин.</a:t>
                      </a:r>
                      <a:endParaRPr lang="ru-RU" sz="18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77722">
                <a:tc>
                  <a:txBody>
                    <a:bodyPr/>
                    <a:lstStyle/>
                    <a:p>
                      <a:pPr algn="ctr">
                        <a:spcAft>
                          <a:spcPts val="0"/>
                        </a:spcAft>
                      </a:pPr>
                      <a:r>
                        <a:rPr lang="ru-RU" sz="1400">
                          <a:effectLst/>
                          <a:latin typeface="Times New Roman"/>
                          <a:ea typeface="SimSun"/>
                        </a:rPr>
                        <a:t>2</a:t>
                      </a:r>
                      <a:endParaRPr lang="ru-RU"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spc="-20" dirty="0">
                          <a:effectLst/>
                          <a:latin typeface="Times New Roman"/>
                          <a:ea typeface="SimSun"/>
                        </a:rPr>
                        <a:t>Ответы на 6 вопросов в рамках определенных тем (школа, семья, досуг и увлечения, занятия спортом, путешествия, праздники, еда, транспорт и т.д.). Участник ОГЭ слышит вопросы, на которые ему следует ответить</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SimSun"/>
                        </a:rPr>
                        <a:t>П</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SimSun"/>
                        </a:rPr>
                        <a:t>6</a:t>
                      </a:r>
                      <a:endParaRPr lang="ru-RU" sz="18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SimSun"/>
                        </a:rPr>
                        <a:t>-</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SimSun"/>
                        </a:rPr>
                        <a:t>40 с. ответ на каждый вопрос</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70296">
                <a:tc>
                  <a:txBody>
                    <a:bodyPr/>
                    <a:lstStyle/>
                    <a:p>
                      <a:pPr algn="ctr">
                        <a:spcAft>
                          <a:spcPts val="0"/>
                        </a:spcAft>
                      </a:pPr>
                      <a:r>
                        <a:rPr lang="ru-RU" sz="1400">
                          <a:effectLst/>
                          <a:latin typeface="Times New Roman"/>
                          <a:ea typeface="SimSun"/>
                        </a:rPr>
                        <a:t>3</a:t>
                      </a:r>
                      <a:endParaRPr lang="ru-RU"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spc="-20" dirty="0">
                          <a:effectLst/>
                          <a:latin typeface="Times New Roman"/>
                          <a:ea typeface="SimSun"/>
                        </a:rPr>
                        <a:t>Монологическое выказывание по предложенной теме (школьная жизнь и изучаемые предметы, семья, увлечения, занятия спортом, здоровый образ жизни, занятия иностранным языком, путешествия, праздники, средства массовой информации и коммуникации, </a:t>
                      </a:r>
                      <a:br>
                        <a:rPr lang="ru-RU" sz="2000" spc="-20" dirty="0">
                          <a:effectLst/>
                          <a:latin typeface="Times New Roman"/>
                          <a:ea typeface="SimSun"/>
                        </a:rPr>
                      </a:br>
                      <a:r>
                        <a:rPr lang="ru-RU" sz="2000" spc="-20" dirty="0">
                          <a:effectLst/>
                          <a:latin typeface="Times New Roman"/>
                          <a:ea typeface="SimSun"/>
                        </a:rPr>
                        <a:t>транспорт и т.д.)</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SimSun"/>
                        </a:rPr>
                        <a:t>Б</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SimSun"/>
                        </a:rPr>
                        <a:t>7</a:t>
                      </a:r>
                      <a:endParaRPr lang="ru-RU" sz="18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SimSun"/>
                        </a:rPr>
                        <a:t>1,5 мин.</a:t>
                      </a:r>
                      <a:endParaRPr lang="ru-RU" sz="18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SimSun"/>
                        </a:rPr>
                        <a:t>2 мин.</a:t>
                      </a:r>
                      <a:endParaRPr lang="ru-RU" sz="18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2292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stretch>
            <a:fillRect/>
          </a:stretch>
        </p:blipFill>
        <p:spPr>
          <a:xfrm>
            <a:off x="179512" y="499533"/>
            <a:ext cx="8964488" cy="609781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51520" y="260648"/>
            <a:ext cx="8640959" cy="6408712"/>
          </a:xfrm>
        </p:spPr>
        <p:txBody>
          <a:bodyPr>
            <a:normAutofit fontScale="80000" lnSpcReduction="20000"/>
          </a:bodyPr>
          <a:lstStyle/>
          <a:p>
            <a:pPr marL="0" indent="0" algn="ctr">
              <a:buNone/>
            </a:pPr>
            <a:r>
              <a:rPr lang="ru-RU" sz="3700" b="1" dirty="0">
                <a:solidFill>
                  <a:schemeClr val="accent1">
                    <a:lumMod val="50000"/>
                  </a:schemeClr>
                </a:solidFill>
                <a:latin typeface="Times New Roman" panose="02020603050405020304" pitchFamily="18" charset="0"/>
                <a:cs typeface="Times New Roman" panose="02020603050405020304" pitchFamily="18" charset="0"/>
              </a:rPr>
              <a:t>Общие правила, касающиеся всех заданий устной части</a:t>
            </a:r>
          </a:p>
          <a:p>
            <a:pPr marL="0" indent="0" algn="ctr">
              <a:buNone/>
            </a:pPr>
            <a:endParaRPr lang="ru-RU" sz="3700" b="1" dirty="0">
              <a:solidFill>
                <a:schemeClr val="accent1">
                  <a:lumMod val="50000"/>
                </a:schemeClr>
              </a:solidFill>
              <a:latin typeface="Times New Roman" panose="02020603050405020304" pitchFamily="18" charset="0"/>
              <a:cs typeface="Times New Roman" panose="02020603050405020304" pitchFamily="18" charset="0"/>
            </a:endParaRPr>
          </a:p>
          <a:p>
            <a:pPr lvl="0" algn="just"/>
            <a:r>
              <a:rPr lang="ru-RU" sz="3000" dirty="0">
                <a:latin typeface="Times New Roman" panose="02020603050405020304" pitchFamily="18" charset="0"/>
                <a:cs typeface="Times New Roman" panose="02020603050405020304" pitchFamily="18" charset="0"/>
              </a:rPr>
              <a:t>Если экзаменуемый сделал ошибку и исправился или если он изменил правильный ответ на неправильный, </a:t>
            </a:r>
            <a:r>
              <a:rPr lang="ru-RU" sz="3000" b="1" dirty="0">
                <a:solidFill>
                  <a:srgbClr val="00B050"/>
                </a:solidFill>
                <a:latin typeface="Times New Roman" panose="02020603050405020304" pitchFamily="18" charset="0"/>
                <a:cs typeface="Times New Roman" panose="02020603050405020304" pitchFamily="18" charset="0"/>
              </a:rPr>
              <a:t>эксперт </a:t>
            </a:r>
            <a:r>
              <a:rPr lang="ru-RU" sz="3000" b="1" dirty="0">
                <a:solidFill>
                  <a:schemeClr val="accent1">
                    <a:lumMod val="50000"/>
                  </a:schemeClr>
                </a:solidFill>
                <a:latin typeface="Times New Roman" panose="02020603050405020304" pitchFamily="18" charset="0"/>
                <a:cs typeface="Times New Roman" panose="02020603050405020304" pitchFamily="18" charset="0"/>
              </a:rPr>
              <a:t>оценивает последний вариант</a:t>
            </a:r>
            <a:r>
              <a:rPr lang="ru-RU" sz="3000" dirty="0">
                <a:latin typeface="Times New Roman" panose="02020603050405020304" pitchFamily="18" charset="0"/>
                <a:cs typeface="Times New Roman" panose="02020603050405020304" pitchFamily="18" charset="0"/>
              </a:rPr>
              <a:t>, который он слышит в аудиозаписи.</a:t>
            </a:r>
          </a:p>
          <a:p>
            <a:pPr lvl="0" algn="just"/>
            <a:endParaRPr lang="ru-RU" sz="3000" dirty="0">
              <a:latin typeface="Times New Roman" panose="02020603050405020304" pitchFamily="18" charset="0"/>
              <a:cs typeface="Times New Roman" panose="02020603050405020304" pitchFamily="18" charset="0"/>
            </a:endParaRPr>
          </a:p>
          <a:p>
            <a:pPr lvl="0" algn="just"/>
            <a:r>
              <a:rPr lang="ru-RU" sz="3000" dirty="0">
                <a:latin typeface="Times New Roman" panose="02020603050405020304" pitchFamily="18" charset="0"/>
                <a:cs typeface="Times New Roman" panose="02020603050405020304" pitchFamily="18" charset="0"/>
              </a:rPr>
              <a:t>При сдаче устной части ЕГЭ по английскому языку участник может использовать</a:t>
            </a:r>
            <a:r>
              <a:rPr lang="ru-RU" sz="3000" dirty="0">
                <a:solidFill>
                  <a:srgbClr val="00B050"/>
                </a:solidFill>
                <a:latin typeface="Times New Roman" panose="02020603050405020304" pitchFamily="18" charset="0"/>
                <a:cs typeface="Times New Roman" panose="02020603050405020304" pitchFamily="18" charset="0"/>
              </a:rPr>
              <a:t> </a:t>
            </a:r>
            <a:r>
              <a:rPr lang="ru-RU" sz="3000" b="1" dirty="0">
                <a:solidFill>
                  <a:schemeClr val="accent1">
                    <a:lumMod val="50000"/>
                  </a:schemeClr>
                </a:solidFill>
                <a:latin typeface="Times New Roman" panose="02020603050405020304" pitchFamily="18" charset="0"/>
                <a:cs typeface="Times New Roman" panose="02020603050405020304" pitchFamily="18" charset="0"/>
              </a:rPr>
              <a:t>как британский, так и американский вариант английского языка</a:t>
            </a:r>
            <a:r>
              <a:rPr lang="ru-RU" sz="3000" dirty="0">
                <a:solidFill>
                  <a:srgbClr val="00B050"/>
                </a:solidFill>
                <a:latin typeface="Times New Roman" panose="02020603050405020304" pitchFamily="18" charset="0"/>
                <a:cs typeface="Times New Roman" panose="02020603050405020304" pitchFamily="18" charset="0"/>
              </a:rPr>
              <a:t>.</a:t>
            </a:r>
            <a:r>
              <a:rPr lang="ru-RU" sz="3000" dirty="0">
                <a:latin typeface="Times New Roman" panose="02020603050405020304" pitchFamily="18" charset="0"/>
                <a:cs typeface="Times New Roman" panose="02020603050405020304" pitchFamily="18" charset="0"/>
              </a:rPr>
              <a:t> Критерии оценивания выполнения заданий устной части ЕГЭ не содержат требований в отношении выбора британского или американского произношения. Оценка не снижается, если участник экзамена последовательно использует американский вариант английского языка.</a:t>
            </a:r>
          </a:p>
          <a:p>
            <a:pPr lvl="0" algn="just"/>
            <a:r>
              <a:rPr lang="ru-RU" sz="3000" dirty="0">
                <a:latin typeface="Times New Roman" panose="02020603050405020304" pitchFamily="18" charset="0"/>
                <a:cs typeface="Times New Roman" panose="02020603050405020304" pitchFamily="18" charset="0"/>
              </a:rPr>
              <a:t> Однако если экзаменуемый использует британский вариант и вдруг в отдельном слове использует американское произношение, это считается фонетической ошибкой. Что касается </a:t>
            </a:r>
            <a:r>
              <a:rPr lang="ru-RU" sz="3000" b="1" dirty="0">
                <a:latin typeface="Times New Roman" panose="02020603050405020304" pitchFamily="18" charset="0"/>
                <a:cs typeface="Times New Roman" panose="02020603050405020304" pitchFamily="18" charset="0"/>
              </a:rPr>
              <a:t>лексических и грамматических американизмов</a:t>
            </a:r>
            <a:r>
              <a:rPr lang="ru-RU" sz="3000" dirty="0">
                <a:latin typeface="Times New Roman" panose="02020603050405020304" pitchFamily="18" charset="0"/>
                <a:cs typeface="Times New Roman" panose="02020603050405020304" pitchFamily="18" charset="0"/>
              </a:rPr>
              <a:t>, то они </a:t>
            </a:r>
            <a:r>
              <a:rPr lang="ru-RU" sz="3000" b="1" dirty="0">
                <a:latin typeface="Times New Roman" panose="02020603050405020304" pitchFamily="18" charset="0"/>
                <a:cs typeface="Times New Roman" panose="02020603050405020304" pitchFamily="18" charset="0"/>
              </a:rPr>
              <a:t>ошибками не считаются.</a:t>
            </a:r>
          </a:p>
          <a:p>
            <a:pPr lvl="0" algn="just"/>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260648"/>
            <a:ext cx="9144000" cy="648072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332657"/>
            <a:ext cx="9036496" cy="6525343"/>
          </a:xfrm>
        </p:spPr>
        <p:txBody>
          <a:bodyPr>
            <a:normAutofit fontScale="77500" lnSpcReduction="20000"/>
          </a:bodyPr>
          <a:lstStyle/>
          <a:p>
            <a:pPr marL="0" indent="0" algn="ctr">
              <a:buNone/>
            </a:pPr>
            <a:r>
              <a:rPr lang="ru-RU" sz="6500" b="1" dirty="0">
                <a:solidFill>
                  <a:schemeClr val="accent1">
                    <a:lumMod val="50000"/>
                  </a:schemeClr>
                </a:solidFill>
                <a:latin typeface="Times New Roman" panose="02020603050405020304" pitchFamily="18" charset="0"/>
                <a:cs typeface="Times New Roman" panose="02020603050405020304" pitchFamily="18" charset="0"/>
              </a:rPr>
              <a:t>Сегментный уровень (звуки)</a:t>
            </a:r>
          </a:p>
          <a:p>
            <a:pPr marL="0" indent="0">
              <a:buNone/>
            </a:pPr>
            <a:r>
              <a:rPr lang="ru-RU" dirty="0">
                <a:latin typeface="Times New Roman" panose="02020603050405020304" pitchFamily="18" charset="0"/>
                <a:cs typeface="Times New Roman" panose="02020603050405020304" pitchFamily="18" charset="0"/>
              </a:rPr>
              <a:t>При чтении вслух экзаменуемый должен </a:t>
            </a:r>
            <a:r>
              <a:rPr lang="ru-RU" b="1" dirty="0">
                <a:solidFill>
                  <a:schemeClr val="accent5">
                    <a:lumMod val="50000"/>
                  </a:schemeClr>
                </a:solidFill>
                <a:latin typeface="Times New Roman" panose="02020603050405020304" pitchFamily="18" charset="0"/>
                <a:cs typeface="Times New Roman" panose="02020603050405020304" pitchFamily="18" charset="0"/>
              </a:rPr>
              <a:t>обязательно</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продемонстрировать следующие навыки (их отсутствие ведёт к снижению оценки):</a:t>
            </a:r>
          </a:p>
          <a:p>
            <a:pPr lvl="0"/>
            <a:r>
              <a:rPr lang="ru-RU" dirty="0">
                <a:latin typeface="Times New Roman" panose="02020603050405020304" pitchFamily="18" charset="0"/>
                <a:cs typeface="Times New Roman" panose="02020603050405020304" pitchFamily="18" charset="0"/>
              </a:rPr>
              <a:t>владеть правилами чтения и исключениями из правил, позволяющими произносить слова без грубых ошибок, искажающих смысл слова и приводящих к сбою коммуникации;</a:t>
            </a:r>
          </a:p>
          <a:p>
            <a:pPr lvl="0"/>
            <a:r>
              <a:rPr lang="ru-RU" dirty="0">
                <a:latin typeface="Times New Roman" panose="02020603050405020304" pitchFamily="18" charset="0"/>
                <a:cs typeface="Times New Roman" panose="02020603050405020304" pitchFamily="18" charset="0"/>
              </a:rPr>
              <a:t>дифференцировать и правильно произносить долгие и краткие гласные: [iː] – [ɪ] (</a:t>
            </a:r>
            <a:r>
              <a:rPr lang="ru-RU" i="1" dirty="0" err="1">
                <a:latin typeface="Times New Roman" panose="02020603050405020304" pitchFamily="18" charset="0"/>
                <a:cs typeface="Times New Roman" panose="02020603050405020304" pitchFamily="18" charset="0"/>
              </a:rPr>
              <a:t>peak</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p>
          <a:p>
            <a:r>
              <a:rPr lang="en-US" i="1" dirty="0">
                <a:latin typeface="Times New Roman" panose="02020603050405020304" pitchFamily="18" charset="0"/>
                <a:cs typeface="Times New Roman" panose="02020603050405020304" pitchFamily="18" charset="0"/>
              </a:rPr>
              <a:t>pick</a:t>
            </a:r>
            <a:r>
              <a:rPr lang="en-US" dirty="0">
                <a:latin typeface="Times New Roman" panose="02020603050405020304" pitchFamily="18" charset="0"/>
                <a:cs typeface="Times New Roman" panose="02020603050405020304" pitchFamily="18" charset="0"/>
              </a:rPr>
              <a:t>); [ɔː] – [ɒ] (</a:t>
            </a:r>
            <a:r>
              <a:rPr lang="en-US" i="1" dirty="0">
                <a:latin typeface="Times New Roman" panose="02020603050405020304" pitchFamily="18" charset="0"/>
                <a:cs typeface="Times New Roman" panose="02020603050405020304" pitchFamily="18" charset="0"/>
              </a:rPr>
              <a:t>short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shot</a:t>
            </a:r>
            <a:r>
              <a:rPr lang="en-US" dirty="0">
                <a:latin typeface="Times New Roman" panose="02020603050405020304" pitchFamily="18" charset="0"/>
                <a:cs typeface="Times New Roman" panose="02020603050405020304" pitchFamily="18" charset="0"/>
              </a:rPr>
              <a:t>); [ɑː] – [ʌ] (</a:t>
            </a:r>
            <a:r>
              <a:rPr lang="en-US" i="1" dirty="0">
                <a:latin typeface="Times New Roman" panose="02020603050405020304" pitchFamily="18" charset="0"/>
                <a:cs typeface="Times New Roman" panose="02020603050405020304" pitchFamily="18" charset="0"/>
              </a:rPr>
              <a:t>heart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hut</a:t>
            </a:r>
            <a:r>
              <a:rPr lang="en-US" dirty="0">
                <a:latin typeface="Times New Roman" panose="02020603050405020304" pitchFamily="18" charset="0"/>
                <a:cs typeface="Times New Roman" panose="02020603050405020304" pitchFamily="18" charset="0"/>
              </a:rPr>
              <a:t>); [u:] – [u ] (</a:t>
            </a:r>
            <a:r>
              <a:rPr lang="en-US" i="1" dirty="0">
                <a:latin typeface="Times New Roman" panose="02020603050405020304" pitchFamily="18" charset="0"/>
                <a:cs typeface="Times New Roman" panose="02020603050405020304" pitchFamily="18" charset="0"/>
              </a:rPr>
              <a:t>pool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pull</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дифференцировать и правильно произносить межзубные [ð]/[θ] и фрикативные согласные[z]/[s] без замещения их межзубными фрикативными (</a:t>
            </a:r>
            <a:r>
              <a:rPr lang="ru-RU" i="1" dirty="0" err="1">
                <a:latin typeface="Times New Roman" panose="02020603050405020304" pitchFamily="18" charset="0"/>
                <a:cs typeface="Times New Roman" panose="02020603050405020304" pitchFamily="18" charset="0"/>
              </a:rPr>
              <a:t>think</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sink</a:t>
            </a:r>
            <a:r>
              <a:rPr lang="ru-RU" dirty="0">
                <a:latin typeface="Times New Roman" panose="02020603050405020304" pitchFamily="18" charset="0"/>
                <a:cs typeface="Times New Roman" panose="02020603050405020304" pitchFamily="18" charset="0"/>
              </a:rPr>
              <a:t>);</a:t>
            </a:r>
          </a:p>
          <a:p>
            <a:pPr lvl="0"/>
            <a:r>
              <a:rPr lang="ru-RU" dirty="0">
                <a:latin typeface="Times New Roman" panose="02020603050405020304" pitchFamily="18" charset="0"/>
                <a:cs typeface="Times New Roman" panose="02020603050405020304" pitchFamily="18" charset="0"/>
              </a:rPr>
              <a:t>дифференцировать и правильно произносить губно-губной [w] и губно-зубной [v] согласные;</a:t>
            </a:r>
          </a:p>
          <a:p>
            <a:pPr lvl="0"/>
            <a:r>
              <a:rPr lang="ru-RU" dirty="0">
                <a:latin typeface="Times New Roman" panose="02020603050405020304" pitchFamily="18" charset="0"/>
                <a:cs typeface="Times New Roman" panose="02020603050405020304" pitchFamily="18" charset="0"/>
              </a:rPr>
              <a:t>дифференцировать и правильно произносить гласные [ɔː] и [ɜː] (как, например, в словах</a:t>
            </a:r>
          </a:p>
          <a:p>
            <a:pPr marL="0" indent="0">
              <a:buNone/>
            </a:pPr>
            <a:r>
              <a:rPr lang="ru-RU" i="1" dirty="0" err="1">
                <a:latin typeface="Times New Roman" panose="02020603050405020304" pitchFamily="18" charset="0"/>
                <a:cs typeface="Times New Roman" panose="02020603050405020304" pitchFamily="18" charset="0"/>
              </a:rPr>
              <a:t>walk</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work</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form</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firm</a:t>
            </a:r>
            <a:r>
              <a:rPr lang="ru-RU" dirty="0">
                <a:latin typeface="Times New Roman" panose="02020603050405020304" pitchFamily="18" charset="0"/>
                <a:cs typeface="Times New Roman" panose="02020603050405020304" pitchFamily="18" charset="0"/>
              </a:rPr>
              <a:t>);</a:t>
            </a:r>
          </a:p>
          <a:p>
            <a:pPr lvl="0"/>
            <a:r>
              <a:rPr lang="ru-RU" dirty="0">
                <a:latin typeface="Times New Roman" panose="02020603050405020304" pitchFamily="18" charset="0"/>
                <a:cs typeface="Times New Roman" panose="02020603050405020304" pitchFamily="18" charset="0"/>
              </a:rPr>
              <a:t>владеть «связующим r» (</a:t>
            </a:r>
            <a:r>
              <a:rPr lang="ru-RU" dirty="0" err="1">
                <a:latin typeface="Times New Roman" panose="02020603050405020304" pitchFamily="18" charset="0"/>
                <a:cs typeface="Times New Roman" panose="02020603050405020304" pitchFamily="18" charset="0"/>
              </a:rPr>
              <a:t>linking</a:t>
            </a:r>
            <a:r>
              <a:rPr lang="ru-RU" dirty="0">
                <a:latin typeface="Times New Roman" panose="02020603050405020304" pitchFamily="18" charset="0"/>
                <a:cs typeface="Times New Roman" panose="02020603050405020304" pitchFamily="18" charset="0"/>
              </a:rPr>
              <a:t> r), т.е. озвучивать конечную </a:t>
            </a:r>
            <a:r>
              <a:rPr lang="ru-RU" i="1" dirty="0">
                <a:latin typeface="Times New Roman" panose="02020603050405020304" pitchFamily="18" charset="0"/>
                <a:cs typeface="Times New Roman" panose="02020603050405020304" pitchFamily="18" charset="0"/>
              </a:rPr>
              <a:t>r/</a:t>
            </a:r>
            <a:r>
              <a:rPr lang="ru-RU" i="1" dirty="0" err="1">
                <a:latin typeface="Times New Roman" panose="02020603050405020304" pitchFamily="18" charset="0"/>
                <a:cs typeface="Times New Roman" panose="02020603050405020304" pitchFamily="18" charset="0"/>
              </a:rPr>
              <a:t>re</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позиции перед гласной, если с гласной начинается следующее слово (например, </a:t>
            </a:r>
            <a:r>
              <a:rPr lang="ru-RU" i="1" dirty="0" err="1">
                <a:latin typeface="Times New Roman" panose="02020603050405020304" pitchFamily="18" charset="0"/>
                <a:cs typeface="Times New Roman" panose="02020603050405020304" pitchFamily="18" charset="0"/>
              </a:rPr>
              <a:t>where</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is</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there</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are</a:t>
            </a:r>
            <a:r>
              <a:rPr lang="ru-RU" dirty="0">
                <a:latin typeface="Times New Roman" panose="02020603050405020304" pitchFamily="18" charset="0"/>
                <a:cs typeface="Times New Roman" panose="02020603050405020304" pitchFamily="18" charset="0"/>
              </a:rPr>
              <a:t>);</a:t>
            </a:r>
          </a:p>
          <a:p>
            <a:pPr lvl="0"/>
            <a:r>
              <a:rPr lang="ru-RU" dirty="0">
                <a:latin typeface="Times New Roman" panose="02020603050405020304" pitchFamily="18" charset="0"/>
                <a:cs typeface="Times New Roman" panose="02020603050405020304" pitchFamily="18" charset="0"/>
              </a:rPr>
              <a:t>правильно использовать при чтении текста вслух сильную и слабую формы местоимений и других служебных слов.</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31095"/>
            <a:ext cx="126926" cy="65658"/>
          </a:xfrm>
        </p:spPr>
        <p:txBody>
          <a:bodyPr>
            <a:normAutofit fontScale="90000"/>
          </a:bodyPr>
          <a:lstStyle/>
          <a:p>
            <a:endParaRPr lang="ru-RU" dirty="0"/>
          </a:p>
        </p:txBody>
      </p:sp>
      <p:sp>
        <p:nvSpPr>
          <p:cNvPr id="3" name="Объект 2"/>
          <p:cNvSpPr>
            <a:spLocks noGrp="1"/>
          </p:cNvSpPr>
          <p:nvPr>
            <p:ph idx="1"/>
          </p:nvPr>
        </p:nvSpPr>
        <p:spPr>
          <a:xfrm>
            <a:off x="143953" y="476672"/>
            <a:ext cx="8964488" cy="6192688"/>
          </a:xfrm>
        </p:spPr>
        <p:txBody>
          <a:bodyPr>
            <a:normAutofit fontScale="92500"/>
          </a:bodyPr>
          <a:lstStyle/>
          <a:p>
            <a:pPr marL="0" indent="0" algn="ctr">
              <a:buNone/>
            </a:pPr>
            <a:r>
              <a:rPr lang="ru-RU" sz="4600" b="1" dirty="0">
                <a:solidFill>
                  <a:schemeClr val="accent1">
                    <a:lumMod val="50000"/>
                  </a:schemeClr>
                </a:solidFill>
                <a:latin typeface="Times New Roman" panose="02020603050405020304" pitchFamily="18" charset="0"/>
                <a:cs typeface="Times New Roman" panose="02020603050405020304" pitchFamily="18" charset="0"/>
              </a:rPr>
              <a:t>Сверхсегментный уровень (интонация)</a:t>
            </a:r>
          </a:p>
          <a:p>
            <a:pPr marL="0" indent="0">
              <a:buNone/>
            </a:pPr>
            <a:r>
              <a:rPr lang="ru-RU" dirty="0">
                <a:latin typeface="Times New Roman" panose="02020603050405020304" pitchFamily="18" charset="0"/>
                <a:cs typeface="Times New Roman" panose="02020603050405020304" pitchFamily="18" charset="0"/>
              </a:rPr>
              <a:t>При чтении вслух экзаменуемый должен </a:t>
            </a:r>
            <a:r>
              <a:rPr lang="ru-RU" b="1" dirty="0">
                <a:latin typeface="Times New Roman" panose="02020603050405020304" pitchFamily="18" charset="0"/>
                <a:cs typeface="Times New Roman" panose="02020603050405020304" pitchFamily="18" charset="0"/>
              </a:rPr>
              <a:t>обязательно </a:t>
            </a:r>
            <a:r>
              <a:rPr lang="ru-RU" dirty="0">
                <a:latin typeface="Times New Roman" panose="02020603050405020304" pitchFamily="18" charset="0"/>
                <a:cs typeface="Times New Roman" panose="02020603050405020304" pitchFamily="18" charset="0"/>
              </a:rPr>
              <a:t>продемонстрировать следующие навыки в области интонации (их отсутствие ведёт к снижению оценки):</a:t>
            </a:r>
          </a:p>
          <a:p>
            <a:pPr lvl="0"/>
            <a:r>
              <a:rPr lang="ru-RU" dirty="0">
                <a:latin typeface="Times New Roman" panose="02020603050405020304" pitchFamily="18" charset="0"/>
                <a:cs typeface="Times New Roman" panose="02020603050405020304" pitchFamily="18" charset="0"/>
              </a:rPr>
              <a:t>расстанавливать паузы – правильно делить текст на смысловые группы (отрезки) с помощью пауз, варьирующихся по длине (более короткие внутри предложения, более длинные в конце предложения);</a:t>
            </a:r>
          </a:p>
          <a:p>
            <a:pPr lvl="0"/>
            <a:r>
              <a:rPr lang="ru-RU" dirty="0">
                <a:latin typeface="Times New Roman" panose="02020603050405020304" pitchFamily="18" charset="0"/>
                <a:cs typeface="Times New Roman" panose="02020603050405020304" pitchFamily="18" charset="0"/>
              </a:rPr>
              <a:t>расстанавливать фразовое ударение – чередование ударных и неударных слов в зависимости от характера слов (служебные </a:t>
            </a:r>
            <a:r>
              <a:rPr lang="ru-RU" dirty="0" err="1">
                <a:latin typeface="Times New Roman" panose="02020603050405020304" pitchFamily="18" charset="0"/>
                <a:cs typeface="Times New Roman" panose="02020603050405020304" pitchFamily="18" charset="0"/>
              </a:rPr>
              <a:t>vs</a:t>
            </a:r>
            <a:r>
              <a:rPr lang="ru-RU" dirty="0">
                <a:latin typeface="Times New Roman" panose="02020603050405020304" pitchFamily="18" charset="0"/>
                <a:cs typeface="Times New Roman" panose="02020603050405020304" pitchFamily="18" charset="0"/>
              </a:rPr>
              <a:t> знаменательные части речи);</a:t>
            </a:r>
          </a:p>
          <a:p>
            <a:pPr lvl="0"/>
            <a:r>
              <a:rPr lang="ru-RU" dirty="0">
                <a:latin typeface="Times New Roman" panose="02020603050405020304" pitchFamily="18" charset="0"/>
                <a:cs typeface="Times New Roman" panose="02020603050405020304" pitchFamily="18" charset="0"/>
              </a:rPr>
              <a:t>владеть нисходящим тоном для законченной смысловой группы;</a:t>
            </a:r>
          </a:p>
          <a:p>
            <a:pPr lvl="0"/>
            <a:r>
              <a:rPr lang="ru-RU" dirty="0">
                <a:latin typeface="Times New Roman" panose="02020603050405020304" pitchFamily="18" charset="0"/>
                <a:cs typeface="Times New Roman" panose="02020603050405020304" pitchFamily="18" charset="0"/>
              </a:rPr>
              <a:t>владеть восходящим тоном для оформления незаконченной группы, в том числе в случае перечисления;</a:t>
            </a:r>
          </a:p>
          <a:p>
            <a:pPr lvl="0"/>
            <a:r>
              <a:rPr lang="ru-RU" dirty="0">
                <a:latin typeface="Times New Roman" panose="02020603050405020304" pitchFamily="18" charset="0"/>
                <a:cs typeface="Times New Roman" panose="02020603050405020304" pitchFamily="18" charset="0"/>
              </a:rPr>
              <a:t>правильно интонационно оформлять разные коммуникативные типы высказывания.</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7504" y="260648"/>
            <a:ext cx="8755509" cy="6264696"/>
          </a:xfrm>
        </p:spPr>
        <p:txBody>
          <a:bodyPr>
            <a:normAutofit/>
          </a:bodyPr>
          <a:lstStyle/>
          <a:p>
            <a:pPr marL="0" indent="0" algn="just">
              <a:buNone/>
            </a:pPr>
            <a:r>
              <a:rPr lang="ru-RU" sz="3600" b="1" dirty="0">
                <a:solidFill>
                  <a:schemeClr val="accent1">
                    <a:lumMod val="50000"/>
                  </a:schemeClr>
                </a:solidFill>
              </a:rPr>
              <a:t>   </a:t>
            </a:r>
            <a:r>
              <a:rPr lang="ru-RU" sz="3600" b="1" dirty="0">
                <a:solidFill>
                  <a:schemeClr val="accent1">
                    <a:lumMod val="50000"/>
                  </a:schemeClr>
                </a:solidFill>
                <a:latin typeface="Times New Roman" panose="02020603050405020304" pitchFamily="18" charset="0"/>
                <a:cs typeface="Times New Roman" panose="02020603050405020304" pitchFamily="18" charset="0"/>
              </a:rPr>
              <a:t>Задание 1 оценивается холистически</a:t>
            </a:r>
          </a:p>
          <a:p>
            <a:pPr marL="0" indent="0" algn="just">
              <a:buNone/>
            </a:pPr>
            <a:endParaRPr lang="ru-RU" sz="3600" b="1"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buNone/>
            </a:pPr>
            <a:r>
              <a:rPr lang="ru-RU" sz="2800" dirty="0">
                <a:latin typeface="Times New Roman" panose="02020603050405020304" pitchFamily="18" charset="0"/>
                <a:cs typeface="Times New Roman" panose="02020603050405020304" pitchFamily="18" charset="0"/>
              </a:rPr>
              <a:t>Экзаменуемый получает </a:t>
            </a:r>
            <a:r>
              <a:rPr lang="ru-RU" sz="2800" b="1" dirty="0">
                <a:solidFill>
                  <a:srgbClr val="0070C0"/>
                </a:solidFill>
                <a:latin typeface="Times New Roman" panose="02020603050405020304" pitchFamily="18" charset="0"/>
                <a:cs typeface="Times New Roman" panose="02020603050405020304" pitchFamily="18" charset="0"/>
              </a:rPr>
              <a:t>1 балл</a:t>
            </a:r>
            <a:r>
              <a:rPr lang="ru-RU" sz="2800" dirty="0">
                <a:solidFill>
                  <a:srgbClr val="0070C0"/>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если его речь воспринимается  легко:  необоснованные  паузы  отсутствуют;  фразовое  ударение и интонационные контуры, произношение слов без нарушений нормы (</a:t>
            </a:r>
            <a:r>
              <a:rPr lang="ru-RU" sz="2800" b="1" dirty="0">
                <a:latin typeface="Times New Roman" panose="02020603050405020304" pitchFamily="18" charset="0"/>
                <a:cs typeface="Times New Roman" panose="02020603050405020304" pitchFamily="18" charset="0"/>
              </a:rPr>
              <a:t>допускается не более 5 фонетических ошибок, в том числе 1–2 ошибки, искажающие смысл)</a:t>
            </a:r>
            <a:r>
              <a:rPr lang="ru-RU" sz="2800" dirty="0">
                <a:latin typeface="Times New Roman" panose="02020603050405020304" pitchFamily="18" charset="0"/>
                <a:cs typeface="Times New Roman" panose="02020603050405020304" pitchFamily="18" charset="0"/>
              </a:rPr>
              <a:t>. </a:t>
            </a:r>
          </a:p>
          <a:p>
            <a:pPr marL="0" indent="0" algn="just">
              <a:buNone/>
            </a:pPr>
            <a:r>
              <a:rPr lang="ru-RU" sz="2800" dirty="0">
                <a:latin typeface="Times New Roman" panose="02020603050405020304" pitchFamily="18" charset="0"/>
                <a:cs typeface="Times New Roman" panose="02020603050405020304" pitchFamily="18" charset="0"/>
              </a:rPr>
              <a:t>Если же речь воспринимается с трудом из-за большого количества неестественных пауз, запинок, неверной расстановки ударений и ошибок в произношении слов, или сделано </a:t>
            </a:r>
            <a:r>
              <a:rPr lang="ru-RU" sz="2800" b="1" dirty="0">
                <a:latin typeface="Times New Roman" panose="02020603050405020304" pitchFamily="18" charset="0"/>
                <a:cs typeface="Times New Roman" panose="02020603050405020304" pitchFamily="18" charset="0"/>
              </a:rPr>
              <a:t>более 5 фонетических ошибок, или сделано 3 и более фонетические ошибки, искажающие смысл, ответ оценивается </a:t>
            </a:r>
            <a:r>
              <a:rPr lang="ru-RU" sz="2800" dirty="0">
                <a:latin typeface="Times New Roman" panose="02020603050405020304" pitchFamily="18" charset="0"/>
                <a:cs typeface="Times New Roman" panose="02020603050405020304" pitchFamily="18" charset="0"/>
              </a:rPr>
              <a:t>в </a:t>
            </a:r>
            <a:r>
              <a:rPr lang="ru-RU" sz="2800" b="1" dirty="0">
                <a:solidFill>
                  <a:srgbClr val="0070C0"/>
                </a:solidFill>
                <a:latin typeface="Times New Roman" panose="02020603050405020304" pitchFamily="18" charset="0"/>
                <a:cs typeface="Times New Roman" panose="02020603050405020304" pitchFamily="18" charset="0"/>
              </a:rPr>
              <a:t>0 баллов</a:t>
            </a:r>
            <a:r>
              <a:rPr lang="ru-RU" sz="2800" dirty="0">
                <a:solidFill>
                  <a:srgbClr val="0070C0"/>
                </a:solidFill>
                <a:latin typeface="Times New Roman" panose="02020603050405020304" pitchFamily="18" charset="0"/>
                <a:cs typeface="Times New Roman" panose="02020603050405020304" pitchFamily="18" charset="0"/>
              </a:rPr>
              <a:t>.</a:t>
            </a:r>
          </a:p>
          <a:p>
            <a:pPr marL="0" indent="0">
              <a:buNone/>
            </a:pPr>
            <a:endParaRPr lang="ru-RU"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22786" y="368660"/>
            <a:ext cx="8942070" cy="6120680"/>
          </a:xfrm>
        </p:spPr>
        <p:txBody>
          <a:bodyPr>
            <a:normAutofit fontScale="92500" lnSpcReduction="10000"/>
          </a:bodyPr>
          <a:lstStyle/>
          <a:p>
            <a:pPr marL="0" indent="0" algn="just">
              <a:buNone/>
            </a:pPr>
            <a:endParaRPr lang="ru-RU" sz="2800" dirty="0">
              <a:latin typeface="Times New Roman" panose="02020603050405020304" pitchFamily="18" charset="0"/>
              <a:cs typeface="Times New Roman" panose="02020603050405020304" pitchFamily="18" charset="0"/>
            </a:endParaRPr>
          </a:p>
          <a:p>
            <a:pPr marL="0" indent="0" algn="just">
              <a:buNone/>
            </a:pPr>
            <a:r>
              <a:rPr lang="ru-RU" sz="2800" dirty="0">
                <a:latin typeface="Times New Roman" panose="02020603050405020304" pitchFamily="18" charset="0"/>
                <a:cs typeface="Times New Roman" panose="02020603050405020304" pitchFamily="18" charset="0"/>
              </a:rPr>
              <a:t>При оценивании выполнения этого задания важно правильно классифицировать </a:t>
            </a:r>
            <a:r>
              <a:rPr lang="ru-RU" sz="2800" b="1" dirty="0">
                <a:solidFill>
                  <a:srgbClr val="0070C0"/>
                </a:solidFill>
                <a:latin typeface="Times New Roman" panose="02020603050405020304" pitchFamily="18" charset="0"/>
                <a:cs typeface="Times New Roman" panose="02020603050405020304" pitchFamily="18" charset="0"/>
              </a:rPr>
              <a:t>фонетические ошибки, искажающие смысл</a:t>
            </a:r>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(такие ошибки сегментного уровня также называются фонематическими/фонологическими ошибками). </a:t>
            </a:r>
          </a:p>
          <a:p>
            <a:pPr marL="0" indent="0" algn="just">
              <a:buNone/>
            </a:pPr>
            <a:endParaRPr lang="ru-RU" sz="2800" dirty="0">
              <a:latin typeface="Times New Roman" panose="02020603050405020304" pitchFamily="18" charset="0"/>
              <a:cs typeface="Times New Roman" panose="02020603050405020304" pitchFamily="18" charset="0"/>
            </a:endParaRPr>
          </a:p>
          <a:p>
            <a:pPr marL="0" indent="0" algn="just">
              <a:buNone/>
            </a:pPr>
            <a:r>
              <a:rPr lang="ru-RU" sz="2800" dirty="0">
                <a:latin typeface="Times New Roman" panose="02020603050405020304" pitchFamily="18" charset="0"/>
                <a:cs typeface="Times New Roman" panose="02020603050405020304" pitchFamily="18" charset="0"/>
              </a:rPr>
              <a:t>Неправильное произношение звука (замена фонемы) приводит к искажению смысла, если пара слов различается именно на его основе, например: </a:t>
            </a:r>
            <a:r>
              <a:rPr lang="ru-RU" sz="2800" i="1" dirty="0" err="1">
                <a:latin typeface="Times New Roman" panose="02020603050405020304" pitchFamily="18" charset="0"/>
                <a:cs typeface="Times New Roman" panose="02020603050405020304" pitchFamily="18" charset="0"/>
              </a:rPr>
              <a:t>live</a:t>
            </a:r>
            <a:r>
              <a:rPr lang="ru-RU" sz="2800" i="1" dirty="0">
                <a:latin typeface="Times New Roman" panose="02020603050405020304" pitchFamily="18" charset="0"/>
                <a:cs typeface="Times New Roman" panose="02020603050405020304" pitchFamily="18" charset="0"/>
              </a:rPr>
              <a:t> – </a:t>
            </a:r>
            <a:r>
              <a:rPr lang="ru-RU" sz="2800" i="1" dirty="0" err="1">
                <a:latin typeface="Times New Roman" panose="02020603050405020304" pitchFamily="18" charset="0"/>
                <a:cs typeface="Times New Roman" panose="02020603050405020304" pitchFamily="18" charset="0"/>
              </a:rPr>
              <a:t>leave</a:t>
            </a:r>
            <a:r>
              <a:rPr lang="ru-RU" sz="2800"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cut</a:t>
            </a:r>
            <a:r>
              <a:rPr lang="ru-RU" sz="2800" i="1" dirty="0">
                <a:latin typeface="Times New Roman" panose="02020603050405020304" pitchFamily="18" charset="0"/>
                <a:cs typeface="Times New Roman" panose="02020603050405020304" pitchFamily="18" charset="0"/>
              </a:rPr>
              <a:t> – </a:t>
            </a:r>
            <a:r>
              <a:rPr lang="ru-RU" sz="2800" i="1" dirty="0" err="1">
                <a:latin typeface="Times New Roman" panose="02020603050405020304" pitchFamily="18" charset="0"/>
                <a:cs typeface="Times New Roman" panose="02020603050405020304" pitchFamily="18" charset="0"/>
              </a:rPr>
              <a:t>cart</a:t>
            </a:r>
            <a:r>
              <a:rPr lang="ru-RU" sz="2800" dirty="0">
                <a:latin typeface="Times New Roman" panose="02020603050405020304" pitchFamily="18" charset="0"/>
                <a:cs typeface="Times New Roman" panose="02020603050405020304" pitchFamily="18" charset="0"/>
              </a:rPr>
              <a:t>. Другой случай этого рода – когда слово становится неузнаваемым из-за его неправильного произношения, например, </a:t>
            </a:r>
            <a:r>
              <a:rPr lang="ru-RU" sz="2800" i="1" dirty="0" err="1">
                <a:latin typeface="Times New Roman" panose="02020603050405020304" pitchFamily="18" charset="0"/>
                <a:cs typeface="Times New Roman" panose="02020603050405020304" pitchFamily="18" charset="0"/>
              </a:rPr>
              <a:t>put</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произносится с тем же звуком, что </a:t>
            </a:r>
            <a:r>
              <a:rPr lang="ru-RU" sz="2800" i="1" dirty="0" err="1">
                <a:latin typeface="Times New Roman" panose="02020603050405020304" pitchFamily="18" charset="0"/>
                <a:cs typeface="Times New Roman" panose="02020603050405020304" pitchFamily="18" charset="0"/>
              </a:rPr>
              <a:t>cut</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или слово </a:t>
            </a:r>
            <a:r>
              <a:rPr lang="ru-RU" sz="2800" i="1" dirty="0" err="1">
                <a:latin typeface="Times New Roman" panose="02020603050405020304" pitchFamily="18" charset="0"/>
                <a:cs typeface="Times New Roman" panose="02020603050405020304" pitchFamily="18" charset="0"/>
              </a:rPr>
              <a:t>science</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с двумя согласными в начале. Таким образом, под фонетическими ошибками, искажающими смысл, понимаются ошибки, которые приводят </a:t>
            </a:r>
            <a:r>
              <a:rPr lang="ru-RU" sz="2800" b="1" dirty="0">
                <a:solidFill>
                  <a:schemeClr val="accent5">
                    <a:lumMod val="50000"/>
                  </a:schemeClr>
                </a:solidFill>
                <a:latin typeface="Times New Roman" panose="02020603050405020304" pitchFamily="18" charset="0"/>
                <a:cs typeface="Times New Roman" panose="02020603050405020304" pitchFamily="18" charset="0"/>
              </a:rPr>
              <a:t>к сбою в коммуникации.</a:t>
            </a:r>
          </a:p>
          <a:p>
            <a:pPr marL="0" indent="0">
              <a:buNone/>
            </a:pPr>
            <a:br>
              <a:rPr lang="ru-RU" b="1" dirty="0">
                <a:solidFill>
                  <a:schemeClr val="accent5">
                    <a:lumMod val="50000"/>
                  </a:schemeClr>
                </a:solidFill>
              </a:rPr>
            </a:br>
            <a:endParaRPr lang="ru-RU" b="1" dirty="0">
              <a:solidFill>
                <a:schemeClr val="accent5">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548680"/>
            <a:ext cx="8594884" cy="5904656"/>
          </a:xfrm>
        </p:spPr>
        <p:txBody>
          <a:bodyPr>
            <a:normAutofit/>
          </a:bodyPr>
          <a:lstStyle/>
          <a:p>
            <a:pPr algn="just"/>
            <a:r>
              <a:rPr lang="ru-RU" sz="3200" dirty="0">
                <a:latin typeface="Times New Roman" panose="02020603050405020304" pitchFamily="18" charset="0"/>
                <a:cs typeface="Times New Roman" panose="02020603050405020304" pitchFamily="18" charset="0"/>
              </a:rPr>
              <a:t>В случае, если участник экзамена не успел дочитать </a:t>
            </a:r>
            <a:r>
              <a:rPr lang="ru-RU" sz="3200" b="1" dirty="0">
                <a:latin typeface="Times New Roman" panose="02020603050405020304" pitchFamily="18" charset="0"/>
                <a:cs typeface="Times New Roman" panose="02020603050405020304" pitchFamily="18" charset="0"/>
              </a:rPr>
              <a:t>1–2 слова</a:t>
            </a:r>
            <a:r>
              <a:rPr lang="ru-RU" sz="3200" dirty="0">
                <a:latin typeface="Times New Roman" panose="02020603050405020304" pitchFamily="18" charset="0"/>
                <a:cs typeface="Times New Roman" panose="02020603050405020304" pitchFamily="18" charset="0"/>
              </a:rPr>
              <a:t>, выполненное задание проверяется, если же не дочитано </a:t>
            </a:r>
            <a:r>
              <a:rPr lang="ru-RU" sz="3200" b="1" dirty="0">
                <a:latin typeface="Times New Roman" panose="02020603050405020304" pitchFamily="18" charset="0"/>
                <a:cs typeface="Times New Roman" panose="02020603050405020304" pitchFamily="18" charset="0"/>
              </a:rPr>
              <a:t>более 2 слов</a:t>
            </a:r>
            <a:r>
              <a:rPr lang="ru-RU" sz="3200" dirty="0">
                <a:latin typeface="Times New Roman" panose="02020603050405020304" pitchFamily="18" charset="0"/>
                <a:cs typeface="Times New Roman" panose="02020603050405020304" pitchFamily="18" charset="0"/>
              </a:rPr>
              <a:t>, задание не проверяется и оценивается в </a:t>
            </a:r>
            <a:r>
              <a:rPr lang="ru-RU" sz="3200" b="1" dirty="0">
                <a:latin typeface="Times New Roman" panose="02020603050405020304" pitchFamily="18" charset="0"/>
                <a:cs typeface="Times New Roman" panose="02020603050405020304" pitchFamily="18" charset="0"/>
              </a:rPr>
              <a:t>0 баллов. </a:t>
            </a:r>
          </a:p>
          <a:p>
            <a:pPr algn="just"/>
            <a:r>
              <a:rPr lang="ru-RU" sz="3200" dirty="0">
                <a:latin typeface="Times New Roman" panose="02020603050405020304" pitchFamily="18" charset="0"/>
                <a:cs typeface="Times New Roman" panose="02020603050405020304" pitchFamily="18" charset="0"/>
              </a:rPr>
              <a:t>Если участник экзамена при чтении </a:t>
            </a:r>
            <a:r>
              <a:rPr lang="ru-RU" sz="3200" b="1" dirty="0">
                <a:latin typeface="Times New Roman" panose="02020603050405020304" pitchFamily="18" charset="0"/>
                <a:cs typeface="Times New Roman" panose="02020603050405020304" pitchFamily="18" charset="0"/>
              </a:rPr>
              <a:t>пропустил строку</a:t>
            </a:r>
            <a:r>
              <a:rPr lang="ru-RU" sz="3200" dirty="0">
                <a:latin typeface="Times New Roman" panose="02020603050405020304" pitchFamily="18" charset="0"/>
                <a:cs typeface="Times New Roman" panose="02020603050405020304" pitchFamily="18" charset="0"/>
              </a:rPr>
              <a:t>, ответ оценивается в </a:t>
            </a:r>
            <a:r>
              <a:rPr lang="ru-RU" sz="3200" b="1" dirty="0">
                <a:latin typeface="Times New Roman" panose="02020603050405020304" pitchFamily="18" charset="0"/>
                <a:cs typeface="Times New Roman" panose="02020603050405020304" pitchFamily="18" charset="0"/>
              </a:rPr>
              <a:t>0 баллов</a:t>
            </a:r>
            <a:r>
              <a:rPr lang="ru-RU" sz="3200" dirty="0">
                <a:latin typeface="Times New Roman" panose="02020603050405020304" pitchFamily="18" charset="0"/>
                <a:cs typeface="Times New Roman" panose="02020603050405020304" pitchFamily="18" charset="0"/>
              </a:rPr>
              <a:t>. </a:t>
            </a:r>
          </a:p>
          <a:p>
            <a:pPr algn="just"/>
            <a:r>
              <a:rPr lang="ru-RU" sz="3200" dirty="0">
                <a:latin typeface="Times New Roman" panose="02020603050405020304" pitchFamily="18" charset="0"/>
                <a:cs typeface="Times New Roman" panose="02020603050405020304" pitchFamily="18" charset="0"/>
              </a:rPr>
              <a:t>Если участник экзамена при чтении </a:t>
            </a:r>
            <a:r>
              <a:rPr lang="ru-RU" sz="3200" b="1" dirty="0">
                <a:latin typeface="Times New Roman" panose="02020603050405020304" pitchFamily="18" charset="0"/>
                <a:cs typeface="Times New Roman" panose="02020603050405020304" pitchFamily="18" charset="0"/>
              </a:rPr>
              <a:t>пропускает слова или добавляет</a:t>
            </a:r>
            <a:r>
              <a:rPr lang="ru-RU" sz="3200" dirty="0">
                <a:latin typeface="Times New Roman" panose="02020603050405020304" pitchFamily="18" charset="0"/>
                <a:cs typeface="Times New Roman" panose="02020603050405020304" pitchFamily="18" charset="0"/>
              </a:rPr>
              <a:t>, каждое пропущенное или дополненное слово считается </a:t>
            </a:r>
            <a:r>
              <a:rPr lang="ru-RU" sz="3200" b="1" dirty="0">
                <a:solidFill>
                  <a:schemeClr val="accent5">
                    <a:lumMod val="50000"/>
                  </a:schemeClr>
                </a:solidFill>
                <a:latin typeface="Times New Roman" panose="02020603050405020304" pitchFamily="18" charset="0"/>
                <a:cs typeface="Times New Roman" panose="02020603050405020304" pitchFamily="18" charset="0"/>
              </a:rPr>
              <a:t>грубой ошибкой.</a:t>
            </a:r>
            <a:r>
              <a:rPr lang="ru-RU" sz="3200" dirty="0">
                <a:latin typeface="Times New Roman" panose="02020603050405020304" pitchFamily="18" charset="0"/>
                <a:cs typeface="Times New Roman" panose="02020603050405020304" pitchFamily="18" charset="0"/>
              </a:rPr>
              <a:t> Таким образом, при </a:t>
            </a:r>
            <a:r>
              <a:rPr lang="ru-RU" sz="3200" b="1" dirty="0">
                <a:solidFill>
                  <a:srgbClr val="0070C0"/>
                </a:solidFill>
                <a:latin typeface="Times New Roman" panose="02020603050405020304" pitchFamily="18" charset="0"/>
                <a:cs typeface="Times New Roman" panose="02020603050405020304" pitchFamily="18" charset="0"/>
              </a:rPr>
              <a:t>трёх</a:t>
            </a:r>
            <a:r>
              <a:rPr lang="ru-RU" sz="3200" dirty="0">
                <a:latin typeface="Times New Roman" panose="02020603050405020304" pitchFamily="18" charset="0"/>
                <a:cs typeface="Times New Roman" panose="02020603050405020304" pitchFamily="18" charset="0"/>
              </a:rPr>
              <a:t> пропущенных словах ответ также оценивается в </a:t>
            </a:r>
            <a:r>
              <a:rPr lang="ru-RU" sz="3200" b="1" dirty="0">
                <a:latin typeface="Times New Roman" panose="02020603050405020304" pitchFamily="18" charset="0"/>
                <a:cs typeface="Times New Roman" panose="02020603050405020304" pitchFamily="18" charset="0"/>
              </a:rPr>
              <a:t>0 баллов</a:t>
            </a:r>
            <a:r>
              <a:rPr lang="ru-RU" sz="3200" dirty="0">
                <a:latin typeface="Times New Roman" panose="02020603050405020304" pitchFamily="18" charset="0"/>
                <a:cs typeface="Times New Roman" panose="02020603050405020304" pitchFamily="18" charset="0"/>
              </a:rPr>
              <a:t>.</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stretch>
            <a:fillRect/>
          </a:stretch>
        </p:blipFill>
        <p:spPr>
          <a:xfrm>
            <a:off x="539552" y="266647"/>
            <a:ext cx="8136904" cy="6402713"/>
          </a:xfrm>
          <a:prstGeom prst="rect">
            <a:avLst/>
          </a:prstGeom>
        </p:spPr>
      </p:pic>
    </p:spTree>
    <p:extLst>
      <p:ext uri="{BB962C8B-B14F-4D97-AF65-F5344CB8AC3E}">
        <p14:creationId xmlns:p14="http://schemas.microsoft.com/office/powerpoint/2010/main" val="3428604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32546"/>
            <a:ext cx="7886700" cy="994172"/>
          </a:xfrm>
        </p:spPr>
        <p:txBody>
          <a:bodyPr>
            <a:normAutofit/>
          </a:bodyPr>
          <a:lstStyle/>
          <a:p>
            <a:endParaRPr lang="ru-RU" sz="1950" dirty="0">
              <a:latin typeface="Times New Roman" panose="02020603050405020304" pitchFamily="18" charset="0"/>
              <a:ea typeface="Times New Roman" panose="02020603050405020304" pitchFamily="18" charset="0"/>
              <a:cs typeface="+mn-cs"/>
            </a:endParaRPr>
          </a:p>
        </p:txBody>
      </p:sp>
      <p:sp>
        <p:nvSpPr>
          <p:cNvPr id="3" name="Объект 2"/>
          <p:cNvSpPr>
            <a:spLocks noGrp="1"/>
          </p:cNvSpPr>
          <p:nvPr>
            <p:ph idx="1"/>
          </p:nvPr>
        </p:nvSpPr>
        <p:spPr>
          <a:xfrm>
            <a:off x="107504" y="2026718"/>
            <a:ext cx="8784976" cy="4642641"/>
          </a:xfrm>
        </p:spPr>
        <p:txBody>
          <a:bodyPr>
            <a:normAutofit fontScale="92500" lnSpcReduction="20000"/>
          </a:bodyPr>
          <a:lstStyle/>
          <a:p>
            <a:pPr marL="0" marR="47149" indent="0" algn="just">
              <a:buNone/>
            </a:pPr>
            <a:r>
              <a:rPr lang="en-US" sz="3000" dirty="0">
                <a:latin typeface="Times New Roman" panose="02020603050405020304" pitchFamily="18" charset="0"/>
                <a:ea typeface="Times New Roman" panose="02020603050405020304" pitchFamily="18" charset="0"/>
              </a:rPr>
              <a:t>During</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a:t>
            </a:r>
            <a:r>
              <a:rPr lang="en-US" sz="3000" spc="-11"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dry</a:t>
            </a:r>
            <a:r>
              <a:rPr lang="en-US" sz="3000" spc="-26"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season</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savanna,</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only</a:t>
            </a:r>
            <a:r>
              <a:rPr lang="en-US" sz="3000" spc="-19"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reliable</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place</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to</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find</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water</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is</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at</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water</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hole.</a:t>
            </a:r>
            <a:r>
              <a:rPr lang="en-US" sz="3000" spc="-8"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Thus</a:t>
            </a:r>
            <a:r>
              <a:rPr lang="en-US" sz="3000" dirty="0">
                <a:latin typeface="Times New Roman" panose="02020603050405020304" pitchFamily="18" charset="0"/>
                <a:ea typeface="Times New Roman" panose="02020603050405020304" pitchFamily="18" charset="0"/>
              </a:rPr>
              <a:t>, it</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can</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be</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very</a:t>
            </a:r>
            <a:r>
              <a:rPr lang="en-US" sz="3000" spc="-34"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busy</a:t>
            </a:r>
            <a:r>
              <a:rPr lang="en-US" sz="3000" spc="-3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place.</a:t>
            </a:r>
            <a:r>
              <a:rPr lang="en-US" sz="3000" spc="-15"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Basically</a:t>
            </a:r>
            <a:r>
              <a:rPr lang="en-US" sz="3000" dirty="0">
                <a:latin typeface="Times New Roman" panose="02020603050405020304" pitchFamily="18" charset="0"/>
                <a:ea typeface="Times New Roman" panose="02020603050405020304" pitchFamily="18" charset="0"/>
              </a:rPr>
              <a:t>,</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water</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hole</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is</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pool</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or</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a:t>
            </a:r>
            <a:r>
              <a:rPr lang="en-US" sz="3000" spc="-19"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depression</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ground</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which water can collect. Animals visit a water hole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frequently</a:t>
            </a:r>
            <a:r>
              <a:rPr lang="en-US" sz="3000"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especially</a:t>
            </a:r>
            <a:r>
              <a:rPr lang="en-US" sz="3000" dirty="0">
                <a:latin typeface="Times New Roman" panose="02020603050405020304" pitchFamily="18" charset="0"/>
                <a:ea typeface="Times New Roman" panose="02020603050405020304" pitchFamily="18" charset="0"/>
              </a:rPr>
              <a:t> elephants which have to drink about 200 </a:t>
            </a:r>
            <a:r>
              <a:rPr lang="en-US" sz="3000" dirty="0" err="1">
                <a:latin typeface="Times New Roman" panose="02020603050405020304" pitchFamily="18" charset="0"/>
                <a:ea typeface="Times New Roman" panose="02020603050405020304" pitchFamily="18" charset="0"/>
              </a:rPr>
              <a:t>litres</a:t>
            </a:r>
            <a:r>
              <a:rPr lang="en-US" sz="3000" dirty="0">
                <a:latin typeface="Times New Roman" panose="02020603050405020304" pitchFamily="18" charset="0"/>
                <a:ea typeface="Times New Roman" panose="02020603050405020304" pitchFamily="18" charset="0"/>
              </a:rPr>
              <a:t> of water a day. Oftentimes an animal leaves a water hole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dirtier</a:t>
            </a:r>
            <a:r>
              <a:rPr lang="en-US" sz="3000" dirty="0">
                <a:latin typeface="Times New Roman" panose="02020603050405020304" pitchFamily="18" charset="0"/>
                <a:ea typeface="Times New Roman" panose="02020603050405020304" pitchFamily="18" charset="0"/>
              </a:rPr>
              <a:t> than ever. They try</a:t>
            </a:r>
            <a:r>
              <a:rPr lang="en-US" sz="3000" spc="-4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to</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cover</a:t>
            </a:r>
            <a:r>
              <a:rPr lang="en-US" sz="3000" spc="-26"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themselves</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a:t>
            </a:r>
            <a:r>
              <a:rPr lang="en-US" sz="3000" spc="-26"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mud</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because</a:t>
            </a:r>
            <a:r>
              <a:rPr lang="en-US" sz="3000" spc="-26"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it</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cools</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them</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down</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and</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it</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may</a:t>
            </a:r>
            <a:r>
              <a:rPr lang="en-US" sz="3000" spc="-3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also</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help</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them</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to</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get</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rid of nasty insects that usually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infect</a:t>
            </a:r>
            <a:r>
              <a:rPr lang="en-US" sz="3000" dirty="0">
                <a:latin typeface="Times New Roman" panose="02020603050405020304" pitchFamily="18" charset="0"/>
                <a:ea typeface="Times New Roman" panose="02020603050405020304" pitchFamily="18" charset="0"/>
              </a:rPr>
              <a:t> the animal’s skin. Sometimes</a:t>
            </a:r>
            <a:r>
              <a:rPr lang="en-US" sz="3000" spc="-3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larger</a:t>
            </a:r>
            <a:r>
              <a:rPr lang="en-US" sz="3000" spc="-3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animals</a:t>
            </a:r>
            <a:r>
              <a:rPr lang="en-US" sz="3000" spc="-3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are</a:t>
            </a:r>
            <a:r>
              <a:rPr lang="en-US" sz="3000" spc="-30"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accompanied</a:t>
            </a:r>
            <a:r>
              <a:rPr lang="en-US" sz="3000" spc="-3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by</a:t>
            </a:r>
            <a:r>
              <a:rPr lang="en-US" sz="3000" spc="-5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small</a:t>
            </a:r>
            <a:r>
              <a:rPr lang="en-US" sz="3000" spc="-34"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birds</a:t>
            </a:r>
            <a:r>
              <a:rPr lang="en-US" sz="3000" spc="-3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to</a:t>
            </a:r>
            <a:r>
              <a:rPr lang="en-US" sz="3000" spc="-3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a:t>
            </a:r>
            <a:r>
              <a:rPr lang="en-US" sz="3000" spc="-4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water</a:t>
            </a:r>
            <a:r>
              <a:rPr lang="en-US" sz="3000" spc="-3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hole.</a:t>
            </a:r>
            <a:r>
              <a:rPr lang="en-US" sz="3000" spc="-26"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These</a:t>
            </a:r>
            <a:r>
              <a:rPr lang="en-US" sz="3000" spc="-4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birds</a:t>
            </a:r>
            <a:r>
              <a:rPr lang="en-US" sz="3000" spc="-3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hope</a:t>
            </a:r>
            <a:r>
              <a:rPr lang="en-US" sz="3000" spc="-4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to</a:t>
            </a:r>
            <a:r>
              <a:rPr lang="en-US" sz="3000" spc="-26"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find insects on the animal’s skin. As well as insect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control</a:t>
            </a:r>
            <a:r>
              <a:rPr lang="en-US" sz="3000" dirty="0">
                <a:latin typeface="Times New Roman" panose="02020603050405020304" pitchFamily="18" charset="0"/>
                <a:ea typeface="Times New Roman" panose="02020603050405020304" pitchFamily="18" charset="0"/>
              </a:rPr>
              <a:t>, such birds may also clean up any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wounds</a:t>
            </a:r>
            <a:r>
              <a:rPr lang="en-US" sz="3000" dirty="0">
                <a:latin typeface="Times New Roman" panose="02020603050405020304" pitchFamily="18" charset="0"/>
                <a:ea typeface="Times New Roman" panose="02020603050405020304" pitchFamily="18" charset="0"/>
              </a:rPr>
              <a:t> the</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host</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animal</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may</a:t>
            </a:r>
            <a:r>
              <a:rPr lang="en-US" sz="3000" spc="-3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have.</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Thus,</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both</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host</a:t>
            </a:r>
            <a:r>
              <a:rPr lang="en-US" sz="3000" spc="-15"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animals</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and</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birds</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are</a:t>
            </a:r>
            <a:r>
              <a:rPr lang="en-US" sz="3000" spc="-23"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happy.</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a:t>
            </a:r>
            <a:r>
              <a:rPr lang="en-US" sz="3000" spc="-8" dirty="0">
                <a:latin typeface="Times New Roman" panose="02020603050405020304" pitchFamily="18" charset="0"/>
                <a:ea typeface="Times New Roman" panose="02020603050405020304" pitchFamily="18" charset="0"/>
              </a:rPr>
              <a:t> </a:t>
            </a:r>
            <a:r>
              <a:rPr lang="en-US" sz="3000" dirty="0">
                <a:effectLst>
                  <a:glow rad="228600">
                    <a:schemeClr val="accent4">
                      <a:satMod val="175000"/>
                      <a:alpha val="40000"/>
                    </a:schemeClr>
                  </a:glow>
                </a:effectLst>
                <a:latin typeface="Times New Roman" panose="02020603050405020304" pitchFamily="18" charset="0"/>
                <a:ea typeface="Times New Roman" panose="02020603050405020304" pitchFamily="18" charset="0"/>
              </a:rPr>
              <a:t>general,</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birds</a:t>
            </a:r>
            <a:r>
              <a:rPr lang="en-US" sz="3000" spc="-19"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can</a:t>
            </a:r>
            <a:r>
              <a:rPr lang="en-US" sz="3000" spc="-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often be seen wading in water holes, looking for fish and frogs.</a:t>
            </a:r>
            <a:endParaRPr lang="ru-RU" sz="3000" dirty="0">
              <a:latin typeface="Times New Roman" panose="02020603050405020304" pitchFamily="18" charset="0"/>
              <a:ea typeface="Times New Roman" panose="02020603050405020304" pitchFamily="18" charset="0"/>
            </a:endParaRPr>
          </a:p>
          <a:p>
            <a:endParaRPr lang="ru-RU" dirty="0"/>
          </a:p>
        </p:txBody>
      </p:sp>
      <p:pic>
        <p:nvPicPr>
          <p:cNvPr id="4" name="Зад.1-20-732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827584" y="1079742"/>
            <a:ext cx="304800" cy="304800"/>
          </a:xfrm>
        </p:spPr>
      </p:pic>
    </p:spTree>
    <p:extLst>
      <p:ext uri="{BB962C8B-B14F-4D97-AF65-F5344CB8AC3E}">
        <p14:creationId xmlns:p14="http://schemas.microsoft.com/office/powerpoint/2010/main" val="1336411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0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016007067"/>
              </p:ext>
            </p:extLst>
          </p:nvPr>
        </p:nvGraphicFramePr>
        <p:xfrm>
          <a:off x="376172" y="2514600"/>
          <a:ext cx="8424936" cy="914400"/>
        </p:xfrm>
        <a:graphic>
          <a:graphicData uri="http://schemas.openxmlformats.org/drawingml/2006/table">
            <a:tbl>
              <a:tblPr firstRow="1" firstCol="1" bandRow="1"/>
              <a:tblGrid>
                <a:gridCol w="8424936">
                  <a:extLst>
                    <a:ext uri="{9D8B030D-6E8A-4147-A177-3AD203B41FA5}">
                      <a16:colId xmlns:a16="http://schemas.microsoft.com/office/drawing/2014/main" val="20000"/>
                    </a:ext>
                  </a:extLst>
                </a:gridCol>
              </a:tblGrid>
              <a:tr h="0">
                <a:tc>
                  <a:txBody>
                    <a:bodyPr/>
                    <a:lstStyle/>
                    <a:p>
                      <a:pPr indent="450215" algn="just" hangingPunct="0">
                        <a:spcAft>
                          <a:spcPts val="0"/>
                        </a:spcAft>
                      </a:pPr>
                      <a:r>
                        <a:rPr lang="en-US" sz="2000" b="1" dirty="0">
                          <a:effectLst/>
                          <a:latin typeface="Times New Roman"/>
                          <a:ea typeface="SimSun"/>
                        </a:rPr>
                        <a:t>Task 1. You are going to read the text aloud. You have 1.5 minutes to read the text silently, and then be ready to read it aloud. Remember that you will not have more than 2 minutes for reading aloud. </a:t>
                      </a:r>
                      <a:endParaRPr lang="ru-RU" sz="2000" b="1"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Прямоугольник 3"/>
          <p:cNvSpPr/>
          <p:nvPr/>
        </p:nvSpPr>
        <p:spPr>
          <a:xfrm>
            <a:off x="395536" y="3429000"/>
            <a:ext cx="8208912" cy="3170099"/>
          </a:xfrm>
          <a:prstGeom prst="rect">
            <a:avLst/>
          </a:prstGeom>
        </p:spPr>
        <p:txBody>
          <a:bodyPr wrap="square">
            <a:spAutoFit/>
          </a:bodyPr>
          <a:lstStyle/>
          <a:p>
            <a:pPr algn="just">
              <a:spcAft>
                <a:spcPts val="0"/>
              </a:spcAft>
            </a:pPr>
            <a:r>
              <a:rPr lang="en-US" sz="2000" b="1" dirty="0">
                <a:effectLst/>
                <a:latin typeface="Times New Roman"/>
                <a:ea typeface="SimSun"/>
              </a:rPr>
              <a:t>Text</a:t>
            </a:r>
            <a:r>
              <a:rPr lang="ru-RU" sz="2000" b="1" dirty="0">
                <a:effectLst/>
                <a:latin typeface="Times New Roman"/>
                <a:ea typeface="SimSun"/>
              </a:rPr>
              <a:t> 1</a:t>
            </a:r>
            <a:endParaRPr lang="ru-RU" dirty="0">
              <a:effectLst/>
              <a:latin typeface="Times New Roman"/>
              <a:ea typeface="SimSun"/>
            </a:endParaRPr>
          </a:p>
          <a:p>
            <a:r>
              <a:rPr lang="en-US" sz="2000" dirty="0">
                <a:effectLst/>
                <a:latin typeface="Times New Roman"/>
                <a:ea typeface="SimSun"/>
              </a:rPr>
              <a:t>Scientists have long been working on new orbital technologies for growing plants. They tried to grow different plants on the International Space Station. Then the plants were sent back to the Earth for further study. This year, for the first time, astronauts could eat green leaves grown in space. Space farming is extremely important for the future space missions planned to Mars because it gives fresh food and vitamins. The new plant growing system is very smart. It informs humans when the plants need water. Special sensors measure the thickness of the leaves. If they become too thin, detectors send signals. This technology helps save water in space and grow a good harvest.</a:t>
            </a:r>
            <a:endParaRPr lang="ru-RU" sz="2000" dirty="0"/>
          </a:p>
        </p:txBody>
      </p:sp>
      <p:sp>
        <p:nvSpPr>
          <p:cNvPr id="2" name="Заголовок 1"/>
          <p:cNvSpPr>
            <a:spLocks noGrp="1"/>
          </p:cNvSpPr>
          <p:nvPr>
            <p:ph type="title"/>
          </p:nvPr>
        </p:nvSpPr>
        <p:spPr>
          <a:xfrm>
            <a:off x="390856" y="332656"/>
            <a:ext cx="8640959" cy="1658198"/>
          </a:xfrm>
        </p:spPr>
        <p:txBody>
          <a:bodyPr/>
          <a:lstStyle/>
          <a:p>
            <a:r>
              <a:rPr lang="ru-RU" b="1" dirty="0">
                <a:solidFill>
                  <a:schemeClr val="tx2">
                    <a:lumMod val="90000"/>
                    <a:lumOff val="10000"/>
                  </a:schemeClr>
                </a:solidFill>
                <a:latin typeface="Calibri" panose="020F0502020204030204" pitchFamily="34" charset="0"/>
              </a:rPr>
              <a:t>ЗАДАНИЕ 1 УСТНОЙ ЧАСТИ: чтение текста вслух</a:t>
            </a:r>
            <a:endParaRPr lang="ru-RU" dirty="0">
              <a:solidFill>
                <a:schemeClr val="tx2">
                  <a:lumMod val="90000"/>
                  <a:lumOff val="10000"/>
                </a:schemeClr>
              </a:solidFill>
              <a:latin typeface="Calibri" panose="020F0502020204030204" pitchFamily="34" charset="0"/>
            </a:endParaRPr>
          </a:p>
        </p:txBody>
      </p:sp>
    </p:spTree>
    <p:extLst>
      <p:ext uri="{BB962C8B-B14F-4D97-AF65-F5344CB8AC3E}">
        <p14:creationId xmlns:p14="http://schemas.microsoft.com/office/powerpoint/2010/main" val="3323787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b="1" dirty="0">
                <a:solidFill>
                  <a:schemeClr val="accent1">
                    <a:lumMod val="50000"/>
                  </a:schemeClr>
                </a:solidFill>
                <a:latin typeface="Times New Roman" panose="02020603050405020304" pitchFamily="18" charset="0"/>
                <a:cs typeface="Times New Roman" panose="02020603050405020304" pitchFamily="18" charset="0"/>
              </a:rPr>
              <a:t>Комментарии к выполненному заданию</a:t>
            </a:r>
            <a:br>
              <a:rPr lang="ru-RU" sz="4800" b="1" dirty="0">
                <a:solidFill>
                  <a:schemeClr val="accent1">
                    <a:lumMod val="50000"/>
                  </a:schemeClr>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04081" y="2143986"/>
            <a:ext cx="8335838" cy="5112568"/>
          </a:xfrm>
        </p:spPr>
        <p:txBody>
          <a:bodyPr/>
          <a:lstStyle/>
          <a:p>
            <a:pPr marL="0" indent="0">
              <a:buNone/>
            </a:pPr>
            <a:r>
              <a:rPr lang="ru-RU" sz="3200" dirty="0">
                <a:latin typeface="Times New Roman" panose="02020603050405020304" pitchFamily="18" charset="0"/>
                <a:cs typeface="Times New Roman" panose="02020603050405020304" pitchFamily="18" charset="0"/>
              </a:rPr>
              <a:t>Чтение осмысленное.</a:t>
            </a:r>
          </a:p>
          <a:p>
            <a:pPr marL="0" indent="0">
              <a:buNone/>
            </a:pPr>
            <a:r>
              <a:rPr lang="ru-RU" sz="3200" dirty="0">
                <a:latin typeface="Times New Roman" panose="02020603050405020304" pitchFamily="18" charset="0"/>
                <a:cs typeface="Times New Roman" panose="02020603050405020304" pitchFamily="18" charset="0"/>
              </a:rPr>
              <a:t>Ошибки </a:t>
            </a:r>
            <a:r>
              <a:rPr lang="en-US" sz="3200" dirty="0">
                <a:latin typeface="Times New Roman" panose="02020603050405020304" pitchFamily="18" charset="0"/>
                <a:cs typeface="Times New Roman" panose="02020603050405020304" pitchFamily="18" charset="0"/>
              </a:rPr>
              <a:t>(3): (1) </a:t>
            </a:r>
            <a:r>
              <a:rPr lang="en-US" sz="3200" i="1" dirty="0" err="1">
                <a:latin typeface="Times New Roman" panose="02020603050405020304" pitchFamily="18" charset="0"/>
                <a:cs typeface="Times New Roman" panose="02020603050405020304" pitchFamily="18" charset="0"/>
              </a:rPr>
              <a:t>accompa’nie</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ai</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d by small birds to a water hole</a:t>
            </a:r>
            <a:r>
              <a:rPr lang="en-US" sz="3200" dirty="0">
                <a:latin typeface="Times New Roman" panose="02020603050405020304" pitchFamily="18" charset="0"/>
                <a:cs typeface="Times New Roman" panose="02020603050405020304" pitchFamily="18" charset="0"/>
              </a:rPr>
              <a:t>; (2) </a:t>
            </a:r>
            <a:r>
              <a:rPr lang="en-US" sz="3200" i="1" dirty="0">
                <a:latin typeface="Times New Roman" panose="02020603050405020304" pitchFamily="18" charset="0"/>
                <a:cs typeface="Times New Roman" panose="02020603050405020304" pitchFamily="18" charset="0"/>
              </a:rPr>
              <a:t>such birds may also clean up any </a:t>
            </a:r>
            <a:r>
              <a:rPr lang="en-US" sz="3200"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читает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(3) </a:t>
            </a:r>
            <a:r>
              <a:rPr lang="en-US" sz="3200" i="1" dirty="0">
                <a:latin typeface="Times New Roman" panose="02020603050405020304" pitchFamily="18" charset="0"/>
                <a:cs typeface="Times New Roman" panose="02020603050405020304" pitchFamily="18" charset="0"/>
              </a:rPr>
              <a:t>wounds </a:t>
            </a:r>
            <a:r>
              <a:rPr lang="en-US" sz="3200"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читает</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ou</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вместо</a:t>
            </a:r>
            <a:r>
              <a:rPr lang="en-US" sz="3200" dirty="0">
                <a:latin typeface="Times New Roman" panose="02020603050405020304" pitchFamily="18" charset="0"/>
                <a:cs typeface="Times New Roman" panose="02020603050405020304" pitchFamily="18" charset="0"/>
              </a:rPr>
              <a:t> [u:]).</a:t>
            </a:r>
            <a:endParaRPr lang="ru-RU" sz="3200" dirty="0">
              <a:latin typeface="Times New Roman" panose="02020603050405020304" pitchFamily="18" charset="0"/>
              <a:cs typeface="Times New Roman" panose="02020603050405020304" pitchFamily="18" charset="0"/>
            </a:endParaRPr>
          </a:p>
          <a:p>
            <a:pPr marL="0" indent="0">
              <a:buNone/>
            </a:pPr>
            <a:r>
              <a:rPr lang="ru-RU" sz="3200" b="1" dirty="0">
                <a:solidFill>
                  <a:schemeClr val="accent1">
                    <a:lumMod val="50000"/>
                  </a:schemeClr>
                </a:solidFill>
                <a:latin typeface="Times New Roman" panose="02020603050405020304" pitchFamily="18" charset="0"/>
                <a:cs typeface="Times New Roman" panose="02020603050405020304" pitchFamily="18" charset="0"/>
              </a:rPr>
              <a:t>Оценка: </a:t>
            </a:r>
            <a:r>
              <a:rPr lang="ru-RU" sz="3200" dirty="0">
                <a:latin typeface="Times New Roman" panose="02020603050405020304" pitchFamily="18" charset="0"/>
                <a:cs typeface="Times New Roman" panose="02020603050405020304" pitchFamily="18" charset="0"/>
              </a:rPr>
              <a:t>1 балл</a:t>
            </a:r>
            <a:endParaRPr lang="ru-RU" dirty="0">
              <a:latin typeface="Times New Roman" panose="02020603050405020304" pitchFamily="18" charset="0"/>
              <a:cs typeface="Times New Roman" panose="02020603050405020304" pitchFamily="18" charset="0"/>
            </a:endParaRP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b="1" dirty="0">
                <a:solidFill>
                  <a:schemeClr val="accent1">
                    <a:lumMod val="50000"/>
                  </a:schemeClr>
                </a:solidFill>
                <a:latin typeface="Times New Roman" panose="02020603050405020304" pitchFamily="18" charset="0"/>
                <a:cs typeface="Times New Roman" panose="02020603050405020304" pitchFamily="18" charset="0"/>
              </a:rPr>
              <a:t>Оценивание выполнения задания 2</a:t>
            </a:r>
            <a:br>
              <a:rPr lang="ru-RU" sz="4400" b="1" dirty="0">
                <a:solidFill>
                  <a:schemeClr val="accent1">
                    <a:lumMod val="50000"/>
                  </a:schemeClr>
                </a:solidFill>
                <a:latin typeface="Times New Roman" panose="02020603050405020304" pitchFamily="18" charset="0"/>
                <a:cs typeface="Times New Roman" panose="02020603050405020304" pitchFamily="18" charset="0"/>
              </a:rPr>
            </a:br>
            <a:endParaRPr lang="ru-RU" sz="4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772816"/>
            <a:ext cx="9036496" cy="4824536"/>
          </a:xfrm>
        </p:spPr>
        <p:txBody>
          <a:bodyPr>
            <a:normAutofit fontScale="85000" lnSpcReduction="20000"/>
          </a:bodyPr>
          <a:lstStyle/>
          <a:p>
            <a:pPr marL="0" indent="0">
              <a:buNone/>
            </a:pPr>
            <a:r>
              <a:rPr lang="ru-RU" sz="3000" b="1" dirty="0">
                <a:solidFill>
                  <a:srgbClr val="0070C0"/>
                </a:solidFill>
                <a:latin typeface="Times New Roman" panose="02020603050405020304" pitchFamily="18" charset="0"/>
                <a:cs typeface="Times New Roman" panose="02020603050405020304" pitchFamily="18" charset="0"/>
              </a:rPr>
              <a:t>Задание 2 базового уровня сложности </a:t>
            </a:r>
            <a:r>
              <a:rPr lang="ru-RU" sz="3000" dirty="0">
                <a:latin typeface="Times New Roman" panose="02020603050405020304" pitchFamily="18" charset="0"/>
                <a:cs typeface="Times New Roman" panose="02020603050405020304" pitchFamily="18" charset="0"/>
              </a:rPr>
              <a:t>– условный диалог-расспрос с опорой на вербальную ситуацию и фотографию (картинку) – проверяет следующие умения диалогической речи: осуществлять запрос информации; обращаться за разъяснениями; точно</a:t>
            </a:r>
            <a:br>
              <a:rPr lang="ru-RU" sz="3000" dirty="0">
                <a:latin typeface="Times New Roman" panose="02020603050405020304" pitchFamily="18" charset="0"/>
                <a:cs typeface="Times New Roman" panose="02020603050405020304" pitchFamily="18" charset="0"/>
              </a:rPr>
            </a:br>
            <a:r>
              <a:rPr lang="ru-RU" sz="3000" dirty="0">
                <a:latin typeface="Times New Roman" panose="02020603050405020304" pitchFamily="18" charset="0"/>
                <a:cs typeface="Times New Roman" panose="02020603050405020304" pitchFamily="18" charset="0"/>
              </a:rPr>
              <a:t>и правильно употреблять языковые средства оформления высказывания. </a:t>
            </a:r>
          </a:p>
          <a:p>
            <a:pPr marL="0" indent="0">
              <a:buNone/>
            </a:pPr>
            <a:r>
              <a:rPr lang="ru-RU" sz="3000" dirty="0">
                <a:latin typeface="Times New Roman" panose="02020603050405020304" pitchFamily="18" charset="0"/>
                <a:cs typeface="Times New Roman" panose="02020603050405020304" pitchFamily="18" charset="0"/>
              </a:rPr>
              <a:t>Экзаменуемый должен задать четыре вопроса, каждый из которых оценивается по шкале 0–1 баллов. Если вопрос задан, возможные языковые погрешности не затрудняют восприятия, коммуникация состоялась, то выставляется </a:t>
            </a:r>
            <a:r>
              <a:rPr lang="ru-RU" sz="3000" dirty="0">
                <a:solidFill>
                  <a:schemeClr val="accent1">
                    <a:lumMod val="50000"/>
                  </a:schemeClr>
                </a:solidFill>
                <a:latin typeface="Times New Roman" panose="02020603050405020304" pitchFamily="18" charset="0"/>
                <a:cs typeface="Times New Roman" panose="02020603050405020304" pitchFamily="18" charset="0"/>
              </a:rPr>
              <a:t>1 балл. </a:t>
            </a:r>
          </a:p>
          <a:p>
            <a:pPr marL="0" indent="0">
              <a:buNone/>
            </a:pPr>
            <a:r>
              <a:rPr lang="ru-RU" sz="3000" dirty="0">
                <a:latin typeface="Times New Roman" panose="02020603050405020304" pitchFamily="18" charset="0"/>
                <a:cs typeface="Times New Roman" panose="02020603050405020304" pitchFamily="18" charset="0"/>
              </a:rPr>
              <a:t>Если вопрос не задан или задан с ошибками, искажающими его содержание, произошёл сбой коммуникации, то выставляется </a:t>
            </a:r>
            <a:r>
              <a:rPr lang="ru-RU" sz="3000" dirty="0">
                <a:solidFill>
                  <a:schemeClr val="accent1">
                    <a:lumMod val="50000"/>
                  </a:schemeClr>
                </a:solidFill>
                <a:latin typeface="Times New Roman" panose="02020603050405020304" pitchFamily="18" charset="0"/>
                <a:cs typeface="Times New Roman" panose="02020603050405020304" pitchFamily="18" charset="0"/>
              </a:rPr>
              <a:t>0 баллов. </a:t>
            </a:r>
          </a:p>
          <a:p>
            <a:pPr marL="0" indent="0">
              <a:buNone/>
            </a:pPr>
            <a:r>
              <a:rPr lang="ru-RU" sz="3000" b="1" dirty="0">
                <a:solidFill>
                  <a:srgbClr val="0070C0"/>
                </a:solidFill>
                <a:latin typeface="Times New Roman" panose="02020603050405020304" pitchFamily="18" charset="0"/>
                <a:cs typeface="Times New Roman" panose="02020603050405020304" pitchFamily="18" charset="0"/>
              </a:rPr>
              <a:t>Максимально за правильное выполнение этого задания экзаменуемый может получить 4 балла.</a:t>
            </a:r>
            <a:endParaRPr lang="ru-RU" sz="3000" dirty="0">
              <a:solidFill>
                <a:srgbClr val="0070C0"/>
              </a:solidFill>
              <a:latin typeface="Times New Roman" panose="02020603050405020304" pitchFamily="18" charset="0"/>
              <a:cs typeface="Times New Roman" panose="02020603050405020304" pitchFamily="18" charset="0"/>
            </a:endParaRPr>
          </a:p>
          <a:p>
            <a:endParaRPr lang="ru-RU" dirty="0">
              <a:solidFill>
                <a:srgbClr val="0070C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100" b="1" dirty="0">
                <a:solidFill>
                  <a:srgbClr val="FF0000"/>
                </a:solidFill>
              </a:rPr>
              <a:t>Критерии оценивания выполнения задания 2 (максимум – 4 балла)</a:t>
            </a:r>
          </a:p>
        </p:txBody>
      </p:sp>
      <p:pic>
        <p:nvPicPr>
          <p:cNvPr id="4" name="Объект 3"/>
          <p:cNvPicPr>
            <a:picLocks noGrp="1" noChangeAspect="1"/>
          </p:cNvPicPr>
          <p:nvPr>
            <p:ph idx="1"/>
          </p:nvPr>
        </p:nvPicPr>
        <p:blipFill>
          <a:blip r:embed="rId2"/>
          <a:stretch>
            <a:fillRect/>
          </a:stretch>
        </p:blipFill>
        <p:spPr>
          <a:xfrm>
            <a:off x="238991" y="1961749"/>
            <a:ext cx="8624454" cy="286482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0"/>
            <a:ext cx="9144000" cy="659735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188640"/>
            <a:ext cx="9143999" cy="655272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260648"/>
            <a:ext cx="9144000" cy="648072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260648"/>
            <a:ext cx="8507288" cy="6192688"/>
          </a:xfrm>
        </p:spPr>
        <p:txBody>
          <a:bodyPr>
            <a:normAutofit lnSpcReduction="10000"/>
          </a:bodyPr>
          <a:lstStyle/>
          <a:p>
            <a:pPr algn="just"/>
            <a:r>
              <a:rPr lang="ru-RU" sz="3200" dirty="0">
                <a:latin typeface="Times New Roman" panose="02020603050405020304" pitchFamily="18" charset="0"/>
                <a:cs typeface="Times New Roman" panose="02020603050405020304" pitchFamily="18" charset="0"/>
              </a:rPr>
              <a:t>Особого внимания при оценивании требуют вопросы с вопросительным словом </a:t>
            </a:r>
            <a:r>
              <a:rPr lang="ru-RU" sz="3200" b="1" i="1" dirty="0" err="1">
                <a:solidFill>
                  <a:srgbClr val="0070C0"/>
                </a:solidFill>
                <a:latin typeface="Times New Roman" panose="02020603050405020304" pitchFamily="18" charset="0"/>
                <a:cs typeface="Times New Roman" panose="02020603050405020304" pitchFamily="18" charset="0"/>
              </a:rPr>
              <a:t>which</a:t>
            </a:r>
            <a:r>
              <a:rPr lang="ru-RU" sz="3200" dirty="0">
                <a:latin typeface="Times New Roman" panose="02020603050405020304" pitchFamily="18" charset="0"/>
                <a:cs typeface="Times New Roman" panose="02020603050405020304" pitchFamily="18" charset="0"/>
              </a:rPr>
              <a:t>, ошибочно употреблённым вместо </a:t>
            </a:r>
            <a:r>
              <a:rPr lang="ru-RU" sz="3200" b="1" i="1" dirty="0" err="1">
                <a:solidFill>
                  <a:srgbClr val="0070C0"/>
                </a:solidFill>
                <a:latin typeface="Times New Roman" panose="02020603050405020304" pitchFamily="18" charset="0"/>
                <a:cs typeface="Times New Roman" panose="02020603050405020304" pitchFamily="18" charset="0"/>
              </a:rPr>
              <a:t>what</a:t>
            </a:r>
            <a:r>
              <a:rPr lang="ru-RU" sz="3200" b="1" dirty="0">
                <a:solidFill>
                  <a:srgbClr val="0070C0"/>
                </a:solidFill>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Например, в ряду вопросов, задаваемых на курсах вождения автомобилем, при опорной фразе “</a:t>
            </a:r>
            <a:r>
              <a:rPr lang="ru-RU" sz="3200" dirty="0" err="1">
                <a:latin typeface="Times New Roman" panose="02020603050405020304" pitchFamily="18" charset="0"/>
                <a:cs typeface="Times New Roman" panose="02020603050405020304" pitchFamily="18" charset="0"/>
              </a:rPr>
              <a:t>type</a:t>
            </a:r>
            <a:r>
              <a:rPr lang="ru-RU" sz="3200" dirty="0">
                <a:latin typeface="Times New Roman" panose="02020603050405020304" pitchFamily="18" charset="0"/>
                <a:cs typeface="Times New Roman" panose="02020603050405020304" pitchFamily="18" charset="0"/>
              </a:rPr>
              <a:t> of </a:t>
            </a:r>
            <a:r>
              <a:rPr lang="ru-RU" sz="3200" dirty="0" err="1">
                <a:latin typeface="Times New Roman" panose="02020603050405020304" pitchFamily="18" charset="0"/>
                <a:cs typeface="Times New Roman" panose="02020603050405020304" pitchFamily="18" charset="0"/>
              </a:rPr>
              <a:t>cars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used</a:t>
            </a:r>
            <a:r>
              <a:rPr lang="ru-RU" sz="3200" dirty="0">
                <a:latin typeface="Times New Roman" panose="02020603050405020304" pitchFamily="18" charset="0"/>
                <a:cs typeface="Times New Roman" panose="02020603050405020304" pitchFamily="18" charset="0"/>
              </a:rPr>
              <a:t>” вопрос “</a:t>
            </a:r>
            <a:r>
              <a:rPr lang="ru-RU" sz="3200" dirty="0" err="1">
                <a:latin typeface="Times New Roman" panose="02020603050405020304" pitchFamily="18" charset="0"/>
                <a:cs typeface="Times New Roman" panose="02020603050405020304" pitchFamily="18" charset="0"/>
              </a:rPr>
              <a:t>Which</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types</a:t>
            </a:r>
            <a:r>
              <a:rPr lang="ru-RU" sz="3200" dirty="0">
                <a:latin typeface="Times New Roman" panose="02020603050405020304" pitchFamily="18" charset="0"/>
                <a:cs typeface="Times New Roman" panose="02020603050405020304" pitchFamily="18" charset="0"/>
              </a:rPr>
              <a:t> of </a:t>
            </a:r>
            <a:r>
              <a:rPr lang="ru-RU" sz="3200" dirty="0" err="1">
                <a:latin typeface="Times New Roman" panose="02020603050405020304" pitchFamily="18" charset="0"/>
                <a:cs typeface="Times New Roman" panose="02020603050405020304" pitchFamily="18" charset="0"/>
              </a:rPr>
              <a:t>cars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do</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you</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use</a:t>
            </a:r>
            <a:r>
              <a:rPr lang="ru-RU" sz="3200" dirty="0">
                <a:latin typeface="Times New Roman" panose="02020603050405020304" pitchFamily="18" charset="0"/>
                <a:cs typeface="Times New Roman" panose="02020603050405020304" pitchFamily="18" charset="0"/>
              </a:rPr>
              <a:t>?” не принимается. Правильный вопрос – “</a:t>
            </a:r>
            <a:r>
              <a:rPr lang="ru-RU" sz="3200" b="1" dirty="0" err="1">
                <a:latin typeface="Times New Roman" panose="02020603050405020304" pitchFamily="18" charset="0"/>
                <a:cs typeface="Times New Roman" panose="02020603050405020304" pitchFamily="18" charset="0"/>
              </a:rPr>
              <a:t>What</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types</a:t>
            </a:r>
            <a:r>
              <a:rPr lang="ru-RU" sz="3200" b="1" dirty="0">
                <a:latin typeface="Times New Roman" panose="02020603050405020304" pitchFamily="18" charset="0"/>
                <a:cs typeface="Times New Roman" panose="02020603050405020304" pitchFamily="18" charset="0"/>
              </a:rPr>
              <a:t> of </a:t>
            </a:r>
            <a:r>
              <a:rPr lang="ru-RU" sz="3200" b="1" dirty="0" err="1">
                <a:latin typeface="Times New Roman" panose="02020603050405020304" pitchFamily="18" charset="0"/>
                <a:cs typeface="Times New Roman" panose="02020603050405020304" pitchFamily="18" charset="0"/>
              </a:rPr>
              <a:t>cars</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do</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you</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use</a:t>
            </a:r>
            <a:r>
              <a:rPr lang="ru-RU" sz="3200" b="1" dirty="0">
                <a:latin typeface="Times New Roman" panose="02020603050405020304" pitchFamily="18" charset="0"/>
                <a:cs typeface="Times New Roman" panose="02020603050405020304" pitchFamily="18" charset="0"/>
              </a:rPr>
              <a:t>?”</a:t>
            </a:r>
          </a:p>
          <a:p>
            <a:pPr algn="just"/>
            <a:r>
              <a:rPr lang="ru-RU" sz="3200" dirty="0">
                <a:latin typeface="Times New Roman" panose="02020603050405020304" pitchFamily="18" charset="0"/>
                <a:cs typeface="Times New Roman" panose="02020603050405020304" pitchFamily="18" charset="0"/>
              </a:rPr>
              <a:t>Если участник экзамена задаёт </a:t>
            </a:r>
            <a:r>
              <a:rPr lang="ru-RU" sz="3200" b="1" dirty="0">
                <a:latin typeface="Times New Roman" panose="02020603050405020304" pitchFamily="18" charset="0"/>
                <a:cs typeface="Times New Roman" panose="02020603050405020304" pitchFamily="18" charset="0"/>
              </a:rPr>
              <a:t>четыре вопроса одного и того же типа (общих/ специальных/разделительных/альтернативных), балл не снижается</a:t>
            </a:r>
            <a:r>
              <a:rPr lang="ru-RU" sz="3200" dirty="0">
                <a:latin typeface="Times New Roman" panose="02020603050405020304" pitchFamily="18" charset="0"/>
                <a:cs typeface="Times New Roman" panose="02020603050405020304" pitchFamily="18" charset="0"/>
              </a:rPr>
              <a:t>: в инструкции к заданию и в критериях не содержится требования задать разные типы вопросов.</a:t>
            </a:r>
          </a:p>
          <a:p>
            <a:pPr algn="just"/>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67101" y="332656"/>
            <a:ext cx="8619423" cy="6408712"/>
          </a:xfrm>
        </p:spPr>
        <p:txBody>
          <a:bodyPr>
            <a:normAutofit fontScale="85000" lnSpcReduction="10000"/>
          </a:bodyPr>
          <a:lstStyle/>
          <a:p>
            <a:r>
              <a:rPr lang="ru-RU" sz="3000" dirty="0">
                <a:latin typeface="Times New Roman" panose="02020603050405020304" pitchFamily="18" charset="0"/>
                <a:cs typeface="Times New Roman" panose="02020603050405020304" pitchFamily="18" charset="0"/>
              </a:rPr>
              <a:t>Отсутствие </a:t>
            </a:r>
            <a:r>
              <a:rPr lang="ru-RU" sz="3000" b="1" i="1" dirty="0" err="1">
                <a:latin typeface="Times New Roman" panose="02020603050405020304" pitchFamily="18" charset="0"/>
                <a:cs typeface="Times New Roman" panose="02020603050405020304" pitchFamily="18" charset="0"/>
              </a:rPr>
              <a:t>any</a:t>
            </a:r>
            <a:r>
              <a:rPr lang="ru-RU" sz="3000" i="1"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или присутствие </a:t>
            </a:r>
            <a:r>
              <a:rPr lang="ru-RU" sz="3000" b="1" i="1" dirty="0" err="1">
                <a:latin typeface="Times New Roman" panose="02020603050405020304" pitchFamily="18" charset="0"/>
                <a:cs typeface="Times New Roman" panose="02020603050405020304" pitchFamily="18" charset="0"/>
              </a:rPr>
              <a:t>some</a:t>
            </a:r>
            <a:r>
              <a:rPr lang="ru-RU" sz="3000" b="1" i="1"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в вопросе не учитывается. Если есть вступление («Я звоню…»), а далее идут вопросы, то оценка не снижается, оцениваются только вопросы.</a:t>
            </a:r>
          </a:p>
          <a:p>
            <a:r>
              <a:rPr lang="ru-RU" sz="3000" dirty="0">
                <a:latin typeface="Times New Roman" panose="02020603050405020304" pitchFamily="18" charset="0"/>
                <a:cs typeface="Times New Roman" panose="02020603050405020304" pitchFamily="18" charset="0"/>
              </a:rPr>
              <a:t>Часто эксперты спрашивают, какие вопросы на основе опорного слова </a:t>
            </a:r>
            <a:r>
              <a:rPr lang="ru-RU" sz="3000" i="1" dirty="0">
                <a:latin typeface="Times New Roman" panose="02020603050405020304" pitchFamily="18" charset="0"/>
                <a:cs typeface="Times New Roman" panose="02020603050405020304" pitchFamily="18" charset="0"/>
              </a:rPr>
              <a:t>‘</a:t>
            </a:r>
            <a:r>
              <a:rPr lang="ru-RU" sz="3000" i="1" dirty="0" err="1">
                <a:latin typeface="Times New Roman" panose="02020603050405020304" pitchFamily="18" charset="0"/>
                <a:cs typeface="Times New Roman" panose="02020603050405020304" pitchFamily="18" charset="0"/>
              </a:rPr>
              <a:t>price</a:t>
            </a:r>
            <a:r>
              <a:rPr lang="ru-RU" sz="3000" i="1"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принимаются. Принимаются следующие вопросы: </a:t>
            </a:r>
            <a:r>
              <a:rPr lang="ru-RU" sz="3000" b="1" i="1" dirty="0" err="1">
                <a:solidFill>
                  <a:srgbClr val="0070C0"/>
                </a:solidFill>
                <a:latin typeface="Times New Roman" panose="02020603050405020304" pitchFamily="18" charset="0"/>
                <a:cs typeface="Times New Roman" panose="02020603050405020304" pitchFamily="18" charset="0"/>
              </a:rPr>
              <a:t>How</a:t>
            </a:r>
            <a:r>
              <a:rPr lang="ru-RU" sz="3000" b="1" i="1" dirty="0">
                <a:solidFill>
                  <a:srgbClr val="0070C0"/>
                </a:solidFill>
                <a:latin typeface="Times New Roman" panose="02020603050405020304" pitchFamily="18" charset="0"/>
                <a:cs typeface="Times New Roman" panose="02020603050405020304" pitchFamily="18" charset="0"/>
              </a:rPr>
              <a:t> </a:t>
            </a:r>
            <a:r>
              <a:rPr lang="ru-RU" sz="3000" b="1" i="1" dirty="0" err="1">
                <a:solidFill>
                  <a:srgbClr val="0070C0"/>
                </a:solidFill>
                <a:latin typeface="Times New Roman" panose="02020603050405020304" pitchFamily="18" charset="0"/>
                <a:cs typeface="Times New Roman" panose="02020603050405020304" pitchFamily="18" charset="0"/>
              </a:rPr>
              <a:t>much</a:t>
            </a:r>
            <a:r>
              <a:rPr lang="ru-RU" sz="3000" b="1" i="1" dirty="0">
                <a:solidFill>
                  <a:srgbClr val="0070C0"/>
                </a:solidFill>
                <a:latin typeface="Times New Roman" panose="02020603050405020304" pitchFamily="18" charset="0"/>
                <a:cs typeface="Times New Roman" panose="02020603050405020304" pitchFamily="18" charset="0"/>
              </a:rPr>
              <a:t> </a:t>
            </a:r>
            <a:r>
              <a:rPr lang="ru-RU" sz="3000" b="1" i="1" dirty="0" err="1">
                <a:solidFill>
                  <a:srgbClr val="0070C0"/>
                </a:solidFill>
                <a:latin typeface="Times New Roman" panose="02020603050405020304" pitchFamily="18" charset="0"/>
                <a:cs typeface="Times New Roman" panose="02020603050405020304" pitchFamily="18" charset="0"/>
              </a:rPr>
              <a:t>does</a:t>
            </a:r>
            <a:r>
              <a:rPr lang="ru-RU" sz="3000" b="1" i="1" dirty="0">
                <a:solidFill>
                  <a:srgbClr val="0070C0"/>
                </a:solidFill>
                <a:latin typeface="Times New Roman" panose="02020603050405020304" pitchFamily="18" charset="0"/>
                <a:cs typeface="Times New Roman" panose="02020603050405020304" pitchFamily="18" charset="0"/>
              </a:rPr>
              <a:t>… </a:t>
            </a:r>
            <a:r>
              <a:rPr lang="ru-RU" sz="3000" b="1" i="1" dirty="0" err="1">
                <a:solidFill>
                  <a:srgbClr val="0070C0"/>
                </a:solidFill>
                <a:latin typeface="Times New Roman" panose="02020603050405020304" pitchFamily="18" charset="0"/>
                <a:cs typeface="Times New Roman" panose="02020603050405020304" pitchFamily="18" charset="0"/>
              </a:rPr>
              <a:t>cost</a:t>
            </a:r>
            <a:r>
              <a:rPr lang="ru-RU" sz="3000" b="1" i="1" dirty="0">
                <a:solidFill>
                  <a:srgbClr val="0070C0"/>
                </a:solidFill>
                <a:latin typeface="Times New Roman" panose="02020603050405020304" pitchFamily="18" charset="0"/>
                <a:cs typeface="Times New Roman" panose="02020603050405020304" pitchFamily="18" charset="0"/>
              </a:rPr>
              <a:t>? </a:t>
            </a:r>
            <a:r>
              <a:rPr lang="en-US" sz="3000" b="1" i="1" dirty="0">
                <a:solidFill>
                  <a:srgbClr val="0070C0"/>
                </a:solidFill>
                <a:latin typeface="Times New Roman" panose="02020603050405020304" pitchFamily="18" charset="0"/>
                <a:cs typeface="Times New Roman" panose="02020603050405020304" pitchFamily="18" charset="0"/>
              </a:rPr>
              <a:t>What’s the cost of… ? What’s the price of… ? How much should I pay for… ?</a:t>
            </a:r>
            <a:r>
              <a:rPr lang="en-US" sz="3000" i="1" dirty="0">
                <a:latin typeface="Times New Roman" panose="02020603050405020304" pitchFamily="18" charset="0"/>
                <a:cs typeface="Times New Roman" panose="02020603050405020304" pitchFamily="18" charset="0"/>
              </a:rPr>
              <a:t> </a:t>
            </a:r>
            <a:endParaRPr lang="ru-RU" sz="3000" i="1" dirty="0">
              <a:latin typeface="Times New Roman" panose="02020603050405020304" pitchFamily="18" charset="0"/>
              <a:cs typeface="Times New Roman" panose="02020603050405020304" pitchFamily="18" charset="0"/>
            </a:endParaRPr>
          </a:p>
          <a:p>
            <a:r>
              <a:rPr lang="ru-RU" sz="3000" u="sng" dirty="0">
                <a:latin typeface="Times New Roman" panose="02020603050405020304" pitchFamily="18" charset="0"/>
                <a:cs typeface="Times New Roman" panose="02020603050405020304" pitchFamily="18" charset="0"/>
              </a:rPr>
              <a:t>Не принимается</a:t>
            </a:r>
            <a:r>
              <a:rPr lang="ru-RU" sz="3000" b="1" dirty="0">
                <a:latin typeface="Times New Roman" panose="02020603050405020304" pitchFamily="18" charset="0"/>
                <a:cs typeface="Times New Roman" panose="02020603050405020304" pitchFamily="18" charset="0"/>
              </a:rPr>
              <a:t>: </a:t>
            </a:r>
            <a:r>
              <a:rPr lang="ru-RU" sz="3000" b="1" i="1" dirty="0" err="1">
                <a:latin typeface="Times New Roman" panose="02020603050405020304" pitchFamily="18" charset="0"/>
                <a:cs typeface="Times New Roman" panose="02020603050405020304" pitchFamily="18" charset="0"/>
              </a:rPr>
              <a:t>How</a:t>
            </a:r>
            <a:r>
              <a:rPr lang="ru-RU" sz="3000" b="1" i="1" dirty="0">
                <a:latin typeface="Times New Roman" panose="02020603050405020304" pitchFamily="18" charset="0"/>
                <a:cs typeface="Times New Roman" panose="02020603050405020304" pitchFamily="18" charset="0"/>
              </a:rPr>
              <a:t> </a:t>
            </a:r>
            <a:r>
              <a:rPr lang="ru-RU" sz="3000" b="1" i="1" dirty="0" err="1">
                <a:latin typeface="Times New Roman" panose="02020603050405020304" pitchFamily="18" charset="0"/>
                <a:cs typeface="Times New Roman" panose="02020603050405020304" pitchFamily="18" charset="0"/>
              </a:rPr>
              <a:t>much</a:t>
            </a:r>
            <a:r>
              <a:rPr lang="ru-RU" sz="3000" b="1" i="1" dirty="0">
                <a:latin typeface="Times New Roman" panose="02020603050405020304" pitchFamily="18" charset="0"/>
                <a:cs typeface="Times New Roman" panose="02020603050405020304" pitchFamily="18" charset="0"/>
              </a:rPr>
              <a:t> </a:t>
            </a:r>
            <a:r>
              <a:rPr lang="ru-RU" sz="3000" b="1" i="1" dirty="0" err="1">
                <a:latin typeface="Times New Roman" panose="02020603050405020304" pitchFamily="18" charset="0"/>
                <a:cs typeface="Times New Roman" panose="02020603050405020304" pitchFamily="18" charset="0"/>
              </a:rPr>
              <a:t>is</a:t>
            </a:r>
            <a:r>
              <a:rPr lang="ru-RU" sz="3000" b="1" i="1" dirty="0">
                <a:latin typeface="Times New Roman" panose="02020603050405020304" pitchFamily="18" charset="0"/>
                <a:cs typeface="Times New Roman" panose="02020603050405020304" pitchFamily="18" charset="0"/>
              </a:rPr>
              <a:t> the </a:t>
            </a:r>
            <a:r>
              <a:rPr lang="ru-RU" sz="3000" b="1" i="1" dirty="0" err="1">
                <a:latin typeface="Times New Roman" panose="02020603050405020304" pitchFamily="18" charset="0"/>
                <a:cs typeface="Times New Roman" panose="02020603050405020304" pitchFamily="18" charset="0"/>
              </a:rPr>
              <a:t>price</a:t>
            </a:r>
            <a:r>
              <a:rPr lang="ru-RU" sz="3000" b="1" i="1" dirty="0">
                <a:latin typeface="Times New Roman" panose="02020603050405020304" pitchFamily="18" charset="0"/>
                <a:cs typeface="Times New Roman" panose="02020603050405020304" pitchFamily="18" charset="0"/>
              </a:rPr>
              <a:t>?</a:t>
            </a:r>
            <a:endParaRPr lang="ru-RU" sz="3000" b="1" dirty="0">
              <a:latin typeface="Times New Roman" panose="02020603050405020304" pitchFamily="18" charset="0"/>
              <a:cs typeface="Times New Roman" panose="02020603050405020304" pitchFamily="18" charset="0"/>
            </a:endParaRPr>
          </a:p>
          <a:p>
            <a:r>
              <a:rPr lang="ru-RU" sz="3000" dirty="0">
                <a:latin typeface="Times New Roman" panose="02020603050405020304" pitchFamily="18" charset="0"/>
                <a:cs typeface="Times New Roman" panose="02020603050405020304" pitchFamily="18" charset="0"/>
              </a:rPr>
              <a:t>На основе опорного словосочетания </a:t>
            </a:r>
            <a:r>
              <a:rPr lang="ru-RU" sz="3000" i="1" dirty="0">
                <a:latin typeface="Times New Roman" panose="02020603050405020304" pitchFamily="18" charset="0"/>
                <a:cs typeface="Times New Roman" panose="02020603050405020304" pitchFamily="18" charset="0"/>
              </a:rPr>
              <a:t>‘</a:t>
            </a:r>
            <a:r>
              <a:rPr lang="ru-RU" sz="3000" i="1" dirty="0" err="1">
                <a:latin typeface="Times New Roman" panose="02020603050405020304" pitchFamily="18" charset="0"/>
                <a:cs typeface="Times New Roman" panose="02020603050405020304" pitchFamily="18" charset="0"/>
              </a:rPr>
              <a:t>admission</a:t>
            </a:r>
            <a:r>
              <a:rPr lang="ru-RU" sz="3000" i="1" dirty="0">
                <a:latin typeface="Times New Roman" panose="02020603050405020304" pitchFamily="18" charset="0"/>
                <a:cs typeface="Times New Roman" panose="02020603050405020304" pitchFamily="18" charset="0"/>
              </a:rPr>
              <a:t> </a:t>
            </a:r>
            <a:r>
              <a:rPr lang="ru-RU" sz="3000" i="1" dirty="0" err="1">
                <a:latin typeface="Times New Roman" panose="02020603050405020304" pitchFamily="18" charset="0"/>
                <a:cs typeface="Times New Roman" panose="02020603050405020304" pitchFamily="18" charset="0"/>
              </a:rPr>
              <a:t>fee</a:t>
            </a:r>
            <a:r>
              <a:rPr lang="ru-RU" sz="3000" i="1"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принимаются (отсутствие артикля не ведёт к сбою в коммуникации): </a:t>
            </a:r>
            <a:r>
              <a:rPr lang="ru-RU" sz="3000" b="1" i="1" dirty="0" err="1">
                <a:solidFill>
                  <a:srgbClr val="0070C0"/>
                </a:solidFill>
                <a:latin typeface="Times New Roman" panose="02020603050405020304" pitchFamily="18" charset="0"/>
                <a:cs typeface="Times New Roman" panose="02020603050405020304" pitchFamily="18" charset="0"/>
              </a:rPr>
              <a:t>What</a:t>
            </a:r>
            <a:r>
              <a:rPr lang="ru-RU" sz="3000" b="1" i="1" dirty="0">
                <a:solidFill>
                  <a:srgbClr val="0070C0"/>
                </a:solidFill>
                <a:latin typeface="Times New Roman" panose="02020603050405020304" pitchFamily="18" charset="0"/>
                <a:cs typeface="Times New Roman" panose="02020603050405020304" pitchFamily="18" charset="0"/>
              </a:rPr>
              <a:t> </a:t>
            </a:r>
            <a:r>
              <a:rPr lang="ru-RU" sz="3000" b="1" i="1" dirty="0" err="1">
                <a:solidFill>
                  <a:srgbClr val="0070C0"/>
                </a:solidFill>
                <a:latin typeface="Times New Roman" panose="02020603050405020304" pitchFamily="18" charset="0"/>
                <a:cs typeface="Times New Roman" panose="02020603050405020304" pitchFamily="18" charset="0"/>
              </a:rPr>
              <a:t>admission</a:t>
            </a:r>
            <a:r>
              <a:rPr lang="ru-RU" sz="3000" b="1" i="1" dirty="0">
                <a:solidFill>
                  <a:srgbClr val="0070C0"/>
                </a:solidFill>
                <a:latin typeface="Times New Roman" panose="02020603050405020304" pitchFamily="18" charset="0"/>
                <a:cs typeface="Times New Roman" panose="02020603050405020304" pitchFamily="18" charset="0"/>
              </a:rPr>
              <a:t> </a:t>
            </a:r>
            <a:r>
              <a:rPr lang="ru-RU" sz="3000" b="1" i="1" dirty="0" err="1">
                <a:solidFill>
                  <a:srgbClr val="0070C0"/>
                </a:solidFill>
                <a:latin typeface="Times New Roman" panose="02020603050405020304" pitchFamily="18" charset="0"/>
                <a:cs typeface="Times New Roman" panose="02020603050405020304" pitchFamily="18" charset="0"/>
              </a:rPr>
              <a:t>fee</a:t>
            </a:r>
            <a:r>
              <a:rPr lang="ru-RU" sz="3000" b="1" i="1" dirty="0">
                <a:solidFill>
                  <a:srgbClr val="0070C0"/>
                </a:solidFill>
                <a:latin typeface="Times New Roman" panose="02020603050405020304" pitchFamily="18" charset="0"/>
                <a:cs typeface="Times New Roman" panose="02020603050405020304" pitchFamily="18" charset="0"/>
              </a:rPr>
              <a:t> </a:t>
            </a:r>
            <a:r>
              <a:rPr lang="ru-RU" sz="3000" b="1" i="1" dirty="0" err="1">
                <a:solidFill>
                  <a:srgbClr val="0070C0"/>
                </a:solidFill>
                <a:latin typeface="Times New Roman" panose="02020603050405020304" pitchFamily="18" charset="0"/>
                <a:cs typeface="Times New Roman" panose="02020603050405020304" pitchFamily="18" charset="0"/>
              </a:rPr>
              <a:t>do</a:t>
            </a:r>
            <a:r>
              <a:rPr lang="ru-RU" sz="3000" b="1" i="1" dirty="0">
                <a:solidFill>
                  <a:srgbClr val="0070C0"/>
                </a:solidFill>
                <a:latin typeface="Times New Roman" panose="02020603050405020304" pitchFamily="18" charset="0"/>
                <a:cs typeface="Times New Roman" panose="02020603050405020304" pitchFamily="18" charset="0"/>
              </a:rPr>
              <a:t> </a:t>
            </a:r>
            <a:r>
              <a:rPr lang="ru-RU" sz="3000" b="1" i="1" dirty="0" err="1">
                <a:solidFill>
                  <a:srgbClr val="0070C0"/>
                </a:solidFill>
                <a:latin typeface="Times New Roman" panose="02020603050405020304" pitchFamily="18" charset="0"/>
                <a:cs typeface="Times New Roman" panose="02020603050405020304" pitchFamily="18" charset="0"/>
              </a:rPr>
              <a:t>you</a:t>
            </a:r>
            <a:r>
              <a:rPr lang="ru-RU" sz="3000" b="1" i="1" dirty="0">
                <a:solidFill>
                  <a:srgbClr val="0070C0"/>
                </a:solidFill>
                <a:latin typeface="Times New Roman" panose="02020603050405020304" pitchFamily="18" charset="0"/>
                <a:cs typeface="Times New Roman" panose="02020603050405020304" pitchFamily="18" charset="0"/>
              </a:rPr>
              <a:t> </a:t>
            </a:r>
            <a:r>
              <a:rPr lang="ru-RU" sz="3000" b="1" i="1" dirty="0" err="1">
                <a:solidFill>
                  <a:srgbClr val="0070C0"/>
                </a:solidFill>
                <a:latin typeface="Times New Roman" panose="02020603050405020304" pitchFamily="18" charset="0"/>
                <a:cs typeface="Times New Roman" panose="02020603050405020304" pitchFamily="18" charset="0"/>
              </a:rPr>
              <a:t>have</a:t>
            </a:r>
            <a:r>
              <a:rPr lang="ru-RU" sz="3000" b="1" i="1" dirty="0">
                <a:solidFill>
                  <a:srgbClr val="0070C0"/>
                </a:solidFill>
                <a:latin typeface="Times New Roman" panose="02020603050405020304" pitchFamily="18" charset="0"/>
                <a:cs typeface="Times New Roman" panose="02020603050405020304" pitchFamily="18" charset="0"/>
              </a:rPr>
              <a:t>? </a:t>
            </a:r>
            <a:r>
              <a:rPr lang="en-US" sz="3000" b="1" i="1" dirty="0">
                <a:solidFill>
                  <a:srgbClr val="0070C0"/>
                </a:solidFill>
                <a:latin typeface="Times New Roman" panose="02020603050405020304" pitchFamily="18" charset="0"/>
                <a:cs typeface="Times New Roman" panose="02020603050405020304" pitchFamily="18" charset="0"/>
              </a:rPr>
              <a:t>Do you have an admission fee? / Do you have admission fee? Is there an admission fee? / Is there admission fee? Do you charge an admission fee? / Do you charge admission fee? </a:t>
            </a:r>
            <a:endParaRPr lang="ru-RU" sz="3000" b="1" i="1" dirty="0">
              <a:solidFill>
                <a:srgbClr val="0070C0"/>
              </a:solidFill>
              <a:latin typeface="Times New Roman" panose="02020603050405020304" pitchFamily="18" charset="0"/>
              <a:cs typeface="Times New Roman" panose="02020603050405020304" pitchFamily="18" charset="0"/>
            </a:endParaRPr>
          </a:p>
          <a:p>
            <a:r>
              <a:rPr lang="ru-RU" sz="3000" u="sng" dirty="0">
                <a:latin typeface="Times New Roman" panose="02020603050405020304" pitchFamily="18" charset="0"/>
                <a:cs typeface="Times New Roman" panose="02020603050405020304" pitchFamily="18" charset="0"/>
              </a:rPr>
              <a:t>Не принимаются</a:t>
            </a:r>
            <a:r>
              <a:rPr lang="ru-RU" sz="3000" dirty="0">
                <a:latin typeface="Times New Roman" panose="02020603050405020304" pitchFamily="18" charset="0"/>
                <a:cs typeface="Times New Roman" panose="02020603050405020304" pitchFamily="18" charset="0"/>
              </a:rPr>
              <a:t>: </a:t>
            </a:r>
            <a:r>
              <a:rPr lang="ru-RU" sz="3000" b="1" i="1" dirty="0" err="1">
                <a:latin typeface="Times New Roman" panose="02020603050405020304" pitchFamily="18" charset="0"/>
                <a:cs typeface="Times New Roman" panose="02020603050405020304" pitchFamily="18" charset="0"/>
              </a:rPr>
              <a:t>Is</a:t>
            </a:r>
            <a:r>
              <a:rPr lang="ru-RU" sz="3000" b="1" i="1" dirty="0">
                <a:latin typeface="Times New Roman" panose="02020603050405020304" pitchFamily="18" charset="0"/>
                <a:cs typeface="Times New Roman" panose="02020603050405020304" pitchFamily="18" charset="0"/>
              </a:rPr>
              <a:t> </a:t>
            </a:r>
            <a:r>
              <a:rPr lang="ru-RU" sz="3000" b="1" i="1" dirty="0" err="1">
                <a:latin typeface="Times New Roman" panose="02020603050405020304" pitchFamily="18" charset="0"/>
                <a:cs typeface="Times New Roman" panose="02020603050405020304" pitchFamily="18" charset="0"/>
              </a:rPr>
              <a:t>admission</a:t>
            </a:r>
            <a:r>
              <a:rPr lang="ru-RU" sz="3000" b="1" i="1" dirty="0">
                <a:latin typeface="Times New Roman" panose="02020603050405020304" pitchFamily="18" charset="0"/>
                <a:cs typeface="Times New Roman" panose="02020603050405020304" pitchFamily="18" charset="0"/>
              </a:rPr>
              <a:t> </a:t>
            </a:r>
            <a:r>
              <a:rPr lang="ru-RU" sz="3000" b="1" i="1" dirty="0" err="1">
                <a:latin typeface="Times New Roman" panose="02020603050405020304" pitchFamily="18" charset="0"/>
                <a:cs typeface="Times New Roman" panose="02020603050405020304" pitchFamily="18" charset="0"/>
              </a:rPr>
              <a:t>fee</a:t>
            </a:r>
            <a:r>
              <a:rPr lang="ru-RU" sz="3000" b="1" i="1" dirty="0">
                <a:latin typeface="Times New Roman" panose="02020603050405020304" pitchFamily="18" charset="0"/>
                <a:cs typeface="Times New Roman" panose="02020603050405020304" pitchFamily="18" charset="0"/>
              </a:rPr>
              <a:t> </a:t>
            </a:r>
            <a:r>
              <a:rPr lang="ru-RU" sz="3000" b="1" i="1" dirty="0" err="1">
                <a:latin typeface="Times New Roman" panose="02020603050405020304" pitchFamily="18" charset="0"/>
                <a:cs typeface="Times New Roman" panose="02020603050405020304" pitchFamily="18" charset="0"/>
              </a:rPr>
              <a:t>free</a:t>
            </a:r>
            <a:r>
              <a:rPr lang="ru-RU" sz="3000" b="1" i="1"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 услуга бесплатная, стоимость не может быть бесплатной. </a:t>
            </a:r>
            <a:r>
              <a:rPr lang="ru-RU" sz="3000" b="1" i="1" dirty="0" err="1">
                <a:latin typeface="Times New Roman" panose="02020603050405020304" pitchFamily="18" charset="0"/>
                <a:cs typeface="Times New Roman" panose="02020603050405020304" pitchFamily="18" charset="0"/>
              </a:rPr>
              <a:t>Can</a:t>
            </a:r>
            <a:r>
              <a:rPr lang="ru-RU" sz="3000" b="1" i="1" dirty="0">
                <a:latin typeface="Times New Roman" panose="02020603050405020304" pitchFamily="18" charset="0"/>
                <a:cs typeface="Times New Roman" panose="02020603050405020304" pitchFamily="18" charset="0"/>
              </a:rPr>
              <a:t> I </a:t>
            </a:r>
            <a:r>
              <a:rPr lang="ru-RU" sz="3000" b="1" i="1" dirty="0" err="1">
                <a:latin typeface="Times New Roman" panose="02020603050405020304" pitchFamily="18" charset="0"/>
                <a:cs typeface="Times New Roman" panose="02020603050405020304" pitchFamily="18" charset="0"/>
              </a:rPr>
              <a:t>get</a:t>
            </a:r>
            <a:r>
              <a:rPr lang="ru-RU" sz="3000" b="1" i="1" dirty="0">
                <a:latin typeface="Times New Roman" panose="02020603050405020304" pitchFamily="18" charset="0"/>
                <a:cs typeface="Times New Roman" panose="02020603050405020304" pitchFamily="18" charset="0"/>
              </a:rPr>
              <a:t> the </a:t>
            </a:r>
            <a:r>
              <a:rPr lang="ru-RU" sz="3000" b="1" i="1" dirty="0" err="1">
                <a:latin typeface="Times New Roman" panose="02020603050405020304" pitchFamily="18" charset="0"/>
                <a:cs typeface="Times New Roman" panose="02020603050405020304" pitchFamily="18" charset="0"/>
              </a:rPr>
              <a:t>admission</a:t>
            </a:r>
            <a:r>
              <a:rPr lang="ru-RU" sz="3000" b="1" i="1" dirty="0">
                <a:latin typeface="Times New Roman" panose="02020603050405020304" pitchFamily="18" charset="0"/>
                <a:cs typeface="Times New Roman" panose="02020603050405020304" pitchFamily="18" charset="0"/>
              </a:rPr>
              <a:t> </a:t>
            </a:r>
            <a:r>
              <a:rPr lang="ru-RU" sz="3000" b="1" i="1" dirty="0" err="1">
                <a:latin typeface="Times New Roman" panose="02020603050405020304" pitchFamily="18" charset="0"/>
                <a:cs typeface="Times New Roman" panose="02020603050405020304" pitchFamily="18" charset="0"/>
              </a:rPr>
              <a:t>fee</a:t>
            </a:r>
            <a:r>
              <a:rPr lang="ru-RU" sz="3000" b="1" i="1"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 непонятно, что имеется в виду.</a:t>
            </a:r>
          </a:p>
          <a:p>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79512" y="332656"/>
            <a:ext cx="8568952" cy="6408711"/>
          </a:xfrm>
          <a:prstGeom prst="rect">
            <a:avLst/>
          </a:prstGeom>
        </p:spPr>
      </p:pic>
    </p:spTree>
    <p:extLst>
      <p:ext uri="{BB962C8B-B14F-4D97-AF65-F5344CB8AC3E}">
        <p14:creationId xmlns:p14="http://schemas.microsoft.com/office/powerpoint/2010/main" val="1738901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7393"/>
            <a:ext cx="8079581" cy="1658198"/>
          </a:xfrm>
        </p:spPr>
        <p:txBody>
          <a:bodyPr/>
          <a:lstStyle/>
          <a:p>
            <a:endParaRPr lang="ru-RU" dirty="0"/>
          </a:p>
        </p:txBody>
      </p:sp>
      <p:pic>
        <p:nvPicPr>
          <p:cNvPr id="4" name="Image 58"/>
          <p:cNvPicPr>
            <a:picLocks noGrp="1"/>
          </p:cNvPicPr>
          <p:nvPr>
            <p:ph idx="1"/>
          </p:nvPr>
        </p:nvPicPr>
        <p:blipFill>
          <a:blip r:embed="rId4" cstate="print"/>
          <a:stretch>
            <a:fillRect/>
          </a:stretch>
        </p:blipFill>
        <p:spPr>
          <a:xfrm>
            <a:off x="107504" y="1435893"/>
            <a:ext cx="8928992" cy="5305475"/>
          </a:xfrm>
          <a:prstGeom prst="rect">
            <a:avLst/>
          </a:prstGeom>
        </p:spPr>
      </p:pic>
      <p:pic>
        <p:nvPicPr>
          <p:cNvPr id="5" name="Зад.2-12-937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777" y="54868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97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8079581" cy="1201275"/>
          </a:xfrm>
        </p:spPr>
        <p:txBody>
          <a:bodyPr>
            <a:normAutofit fontScale="90000"/>
          </a:bodyPr>
          <a:lstStyle/>
          <a:p>
            <a:r>
              <a:rPr lang="ru-RU" b="1" dirty="0">
                <a:solidFill>
                  <a:schemeClr val="tx2">
                    <a:lumMod val="90000"/>
                    <a:lumOff val="10000"/>
                  </a:schemeClr>
                </a:solidFill>
                <a:latin typeface="Calibri" panose="020F0502020204030204" pitchFamily="34" charset="0"/>
              </a:rPr>
              <a:t>ЗАДАНИЕ 1 УСТНОЙ ЧАСТИ: </a:t>
            </a:r>
            <a:br>
              <a:rPr lang="ru-RU" b="1" dirty="0">
                <a:solidFill>
                  <a:schemeClr val="tx2">
                    <a:lumMod val="90000"/>
                    <a:lumOff val="10000"/>
                  </a:schemeClr>
                </a:solidFill>
                <a:latin typeface="Calibri" panose="020F0502020204030204" pitchFamily="34" charset="0"/>
              </a:rPr>
            </a:br>
            <a:r>
              <a:rPr lang="ru-RU" b="1" dirty="0">
                <a:solidFill>
                  <a:schemeClr val="tx2">
                    <a:lumMod val="90000"/>
                    <a:lumOff val="10000"/>
                  </a:schemeClr>
                </a:solidFill>
                <a:latin typeface="Calibri" panose="020F0502020204030204" pitchFamily="34" charset="0"/>
              </a:rPr>
              <a:t>чтение текста вслух</a:t>
            </a:r>
            <a:br>
              <a:rPr lang="ru-RU" dirty="0">
                <a:solidFill>
                  <a:schemeClr val="tx2">
                    <a:lumMod val="90000"/>
                    <a:lumOff val="10000"/>
                  </a:schemeClr>
                </a:solidFill>
                <a:latin typeface="Calibri" panose="020F0502020204030204" pitchFamily="34" charset="0"/>
              </a:rPr>
            </a:br>
            <a:endParaRPr lang="ru-RU" dirty="0">
              <a:solidFill>
                <a:schemeClr val="tx2">
                  <a:lumMod val="90000"/>
                  <a:lumOff val="10000"/>
                </a:schemeClr>
              </a:solidFill>
              <a:latin typeface="Calibri" panose="020F0502020204030204" pitchFamily="34" charset="0"/>
            </a:endParaRPr>
          </a:p>
        </p:txBody>
      </p:sp>
      <p:grpSp>
        <p:nvGrpSpPr>
          <p:cNvPr id="3" name="Group 74"/>
          <p:cNvGrpSpPr>
            <a:grpSpLocks/>
          </p:cNvGrpSpPr>
          <p:nvPr/>
        </p:nvGrpSpPr>
        <p:grpSpPr>
          <a:xfrm>
            <a:off x="107504" y="1556792"/>
            <a:ext cx="8856984" cy="5112568"/>
            <a:chOff x="0" y="0"/>
            <a:chExt cx="11821376" cy="7706683"/>
          </a:xfrm>
        </p:grpSpPr>
        <p:pic>
          <p:nvPicPr>
            <p:cNvPr id="4" name="Image 75"/>
            <p:cNvPicPr/>
            <p:nvPr/>
          </p:nvPicPr>
          <p:blipFill>
            <a:blip r:embed="rId2" cstate="print"/>
            <a:stretch>
              <a:fillRect/>
            </a:stretch>
          </p:blipFill>
          <p:spPr>
            <a:xfrm>
              <a:off x="0" y="0"/>
              <a:ext cx="11821376" cy="7706683"/>
            </a:xfrm>
            <a:prstGeom prst="rect">
              <a:avLst/>
            </a:prstGeom>
          </p:spPr>
        </p:pic>
        <p:pic>
          <p:nvPicPr>
            <p:cNvPr id="5" name="Image 76"/>
            <p:cNvPicPr/>
            <p:nvPr/>
          </p:nvPicPr>
          <p:blipFill>
            <a:blip r:embed="rId3" cstate="print"/>
            <a:stretch>
              <a:fillRect/>
            </a:stretch>
          </p:blipFill>
          <p:spPr>
            <a:xfrm>
              <a:off x="164695" y="164618"/>
              <a:ext cx="11505805" cy="7391187"/>
            </a:xfrm>
            <a:prstGeom prst="rect">
              <a:avLst/>
            </a:prstGeom>
          </p:spPr>
        </p:pic>
      </p:grpSp>
    </p:spTree>
    <p:extLst>
      <p:ext uri="{BB962C8B-B14F-4D97-AF65-F5344CB8AC3E}">
        <p14:creationId xmlns:p14="http://schemas.microsoft.com/office/powerpoint/2010/main" val="574395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260648"/>
            <a:ext cx="9144000" cy="6408712"/>
          </a:xfrm>
        </p:spPr>
        <p:txBody>
          <a:bodyPr>
            <a:normAutofit fontScale="90000" lnSpcReduction="20000"/>
          </a:bodyPr>
          <a:lstStyle/>
          <a:p>
            <a:pPr marL="257175" indent="-257175">
              <a:lnSpc>
                <a:spcPts val="1028"/>
              </a:lnSpc>
              <a:buSzPts val="1200"/>
              <a:buFont typeface="Times New Roman" panose="02020603050405020304" pitchFamily="18" charset="0"/>
              <a:buAutoNum type="arabicPeriod"/>
              <a:tabLst>
                <a:tab pos="743903" algn="l"/>
              </a:tabLst>
            </a:pPr>
            <a:r>
              <a:rPr lang="en-US" dirty="0">
                <a:latin typeface="Times New Roman" panose="02020603050405020304" pitchFamily="18" charset="0"/>
                <a:ea typeface="Times New Roman" panose="02020603050405020304" pitchFamily="18" charset="0"/>
              </a:rPr>
              <a:t>Where</a:t>
            </a:r>
            <a:r>
              <a:rPr lang="en-US" spc="-1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 your</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motorcycle</a:t>
            </a:r>
            <a:r>
              <a:rPr lang="en-US" spc="-1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club</a:t>
            </a:r>
            <a:r>
              <a:rPr lang="en-US" spc="-8"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located?</a:t>
            </a:r>
            <a:r>
              <a:rPr lang="en-US" spc="4" dirty="0">
                <a:latin typeface="Times New Roman" panose="02020603050405020304" pitchFamily="18" charset="0"/>
                <a:ea typeface="Times New Roman" panose="02020603050405020304" pitchFamily="18" charset="0"/>
              </a:rPr>
              <a:t> </a:t>
            </a:r>
            <a:r>
              <a:rPr lang="ru-RU" spc="-38" dirty="0">
                <a:solidFill>
                  <a:srgbClr val="FF0000"/>
                </a:solidFill>
                <a:latin typeface="Times New Roman" panose="02020603050405020304" pitchFamily="18" charset="0"/>
                <a:ea typeface="Times New Roman" panose="02020603050405020304" pitchFamily="18" charset="0"/>
              </a:rPr>
              <a:t>+</a:t>
            </a:r>
            <a:endParaRPr lang="ru-RU" sz="1800" dirty="0">
              <a:latin typeface="Times New Roman" panose="02020603050405020304" pitchFamily="18" charset="0"/>
              <a:ea typeface="Times New Roman" panose="02020603050405020304" pitchFamily="18" charset="0"/>
            </a:endParaRPr>
          </a:p>
          <a:p>
            <a:pPr marL="257175" indent="-257175">
              <a:buSzPts val="1200"/>
              <a:buFont typeface="Times New Roman" panose="02020603050405020304" pitchFamily="18" charset="0"/>
              <a:buAutoNum type="arabicPeriod"/>
              <a:tabLst>
                <a:tab pos="743903" algn="l"/>
              </a:tabLst>
            </a:pPr>
            <a:r>
              <a:rPr lang="en-US" dirty="0">
                <a:latin typeface="Times New Roman" panose="02020603050405020304" pitchFamily="18" charset="0"/>
                <a:ea typeface="Times New Roman" panose="02020603050405020304" pitchFamily="18" charset="0"/>
              </a:rPr>
              <a:t>Do</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a:t>
            </a:r>
            <a:r>
              <a:rPr lang="en-US" spc="-19"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need to</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have</a:t>
            </a:r>
            <a:r>
              <a:rPr lang="en-US" spc="-8"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any</a:t>
            </a:r>
            <a:r>
              <a:rPr lang="en-US" spc="-19"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special</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clothes</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 ride a</a:t>
            </a:r>
            <a:r>
              <a:rPr lang="en-US" spc="-8"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motorcycle?</a:t>
            </a:r>
            <a:r>
              <a:rPr lang="en-US" spc="11" dirty="0">
                <a:latin typeface="Times New Roman" panose="02020603050405020304" pitchFamily="18" charset="0"/>
                <a:ea typeface="Times New Roman" panose="02020603050405020304" pitchFamily="18" charset="0"/>
              </a:rPr>
              <a:t> </a:t>
            </a:r>
            <a:r>
              <a:rPr lang="ru-RU" spc="-38" dirty="0">
                <a:solidFill>
                  <a:srgbClr val="FF0000"/>
                </a:solidFill>
                <a:latin typeface="Times New Roman" panose="02020603050405020304" pitchFamily="18" charset="0"/>
                <a:ea typeface="Times New Roman" panose="02020603050405020304" pitchFamily="18" charset="0"/>
              </a:rPr>
              <a:t>+</a:t>
            </a:r>
            <a:endParaRPr lang="ru-RU" sz="1800" dirty="0">
              <a:latin typeface="Times New Roman" panose="02020603050405020304" pitchFamily="18" charset="0"/>
              <a:ea typeface="Times New Roman" panose="02020603050405020304" pitchFamily="18" charset="0"/>
            </a:endParaRPr>
          </a:p>
          <a:p>
            <a:pPr marL="257175" indent="-257175">
              <a:buSzPts val="1200"/>
              <a:buFont typeface="Times New Roman" panose="02020603050405020304" pitchFamily="18" charset="0"/>
              <a:buAutoNum type="arabicPeriod"/>
              <a:tabLst>
                <a:tab pos="743903" algn="l"/>
              </a:tabLst>
            </a:pPr>
            <a:r>
              <a:rPr lang="en-US" dirty="0">
                <a:latin typeface="Times New Roman" panose="02020603050405020304" pitchFamily="18" charset="0"/>
                <a:ea typeface="Times New Roman" panose="02020603050405020304" pitchFamily="18" charset="0"/>
              </a:rPr>
              <a:t>Do</a:t>
            </a:r>
            <a:r>
              <a:rPr lang="en-US" spc="-8"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you</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have</a:t>
            </a:r>
            <a:r>
              <a:rPr lang="en-US" spc="-8"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any</a:t>
            </a:r>
            <a:r>
              <a:rPr lang="en-US" spc="-1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coach</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b="1" spc="-4"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that</a:t>
            </a:r>
            <a:r>
              <a:rPr lang="en-US" b="1"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motorcycle</a:t>
            </a:r>
            <a:r>
              <a:rPr lang="en-US" spc="-8"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club?</a:t>
            </a:r>
            <a:r>
              <a:rPr lang="en-US" spc="8" dirty="0">
                <a:latin typeface="Times New Roman" panose="02020603050405020304" pitchFamily="18" charset="0"/>
                <a:ea typeface="Times New Roman" panose="02020603050405020304" pitchFamily="18" charset="0"/>
              </a:rPr>
              <a:t> </a:t>
            </a:r>
            <a:r>
              <a:rPr lang="en-US" spc="-38" dirty="0">
                <a:solidFill>
                  <a:srgbClr val="FF0000"/>
                </a:solidFill>
                <a:latin typeface="Times New Roman" panose="02020603050405020304" pitchFamily="18" charset="0"/>
                <a:ea typeface="Times New Roman" panose="02020603050405020304" pitchFamily="18" charset="0"/>
              </a:rPr>
              <a:t>–</a:t>
            </a:r>
            <a:endParaRPr lang="ru-RU" sz="1800" dirty="0">
              <a:latin typeface="Times New Roman" panose="02020603050405020304" pitchFamily="18" charset="0"/>
              <a:ea typeface="Times New Roman" panose="02020603050405020304" pitchFamily="18" charset="0"/>
            </a:endParaRPr>
          </a:p>
          <a:p>
            <a:pPr marL="257175" indent="-257175">
              <a:buSzPts val="1200"/>
              <a:buFont typeface="Times New Roman" panose="02020603050405020304" pitchFamily="18" charset="0"/>
              <a:buAutoNum type="arabicPeriod"/>
              <a:tabLst>
                <a:tab pos="743903" algn="l"/>
              </a:tabLst>
            </a:pPr>
            <a:r>
              <a:rPr lang="en-US" dirty="0">
                <a:latin typeface="Times New Roman" panose="02020603050405020304" pitchFamily="18" charset="0"/>
                <a:ea typeface="Times New Roman" panose="02020603050405020304" pitchFamily="18" charset="0"/>
              </a:rPr>
              <a:t>Do</a:t>
            </a:r>
            <a:r>
              <a:rPr lang="en-US" spc="-8"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you</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have</a:t>
            </a:r>
            <a:r>
              <a:rPr lang="en-US" spc="-1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any</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competitions</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4"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1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motorcycle</a:t>
            </a:r>
            <a:r>
              <a:rPr lang="en-US" spc="-8"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club?</a:t>
            </a:r>
            <a:r>
              <a:rPr lang="en-US" spc="8" dirty="0">
                <a:latin typeface="Times New Roman" panose="02020603050405020304" pitchFamily="18" charset="0"/>
                <a:ea typeface="Times New Roman" panose="02020603050405020304" pitchFamily="18" charset="0"/>
              </a:rPr>
              <a:t> </a:t>
            </a:r>
            <a:r>
              <a:rPr lang="ru-RU" spc="-38" dirty="0">
                <a:solidFill>
                  <a:srgbClr val="FF0000"/>
                </a:solidFill>
                <a:latin typeface="Times New Roman" panose="02020603050405020304" pitchFamily="18" charset="0"/>
                <a:ea typeface="Times New Roman" panose="02020603050405020304" pitchFamily="18" charset="0"/>
              </a:rPr>
              <a:t>+</a:t>
            </a:r>
            <a:endParaRPr lang="ru-RU" sz="1800" dirty="0">
              <a:latin typeface="Times New Roman" panose="02020603050405020304" pitchFamily="18" charset="0"/>
              <a:ea typeface="Times New Roman" panose="02020603050405020304" pitchFamily="18" charset="0"/>
            </a:endParaRPr>
          </a:p>
          <a:p>
            <a:pPr>
              <a:spcBef>
                <a:spcPts val="15"/>
              </a:spcBef>
            </a:pPr>
            <a:r>
              <a:rPr lang="ru-RU" dirty="0">
                <a:latin typeface="Times New Roman" panose="02020603050405020304" pitchFamily="18" charset="0"/>
                <a:ea typeface="Times New Roman" panose="02020603050405020304" pitchFamily="18" charset="0"/>
              </a:rPr>
              <a:t> </a:t>
            </a:r>
            <a:endParaRPr lang="ru-RU" b="1" dirty="0">
              <a:solidFill>
                <a:srgbClr val="FF0000"/>
              </a:solidFill>
              <a:latin typeface="Times New Roman" panose="02020603050405020304" pitchFamily="18" charset="0"/>
              <a:ea typeface="Times New Roman" panose="02020603050405020304" pitchFamily="18" charset="0"/>
            </a:endParaRPr>
          </a:p>
          <a:p>
            <a:pPr marL="540544" algn="just">
              <a:lnSpc>
                <a:spcPts val="1028"/>
              </a:lnSpc>
              <a:spcBef>
                <a:spcPts val="4"/>
              </a:spcBef>
            </a:pPr>
            <a:r>
              <a:rPr lang="ru-RU" b="1" dirty="0">
                <a:solidFill>
                  <a:srgbClr val="FF0000"/>
                </a:solidFill>
                <a:latin typeface="Times New Roman" panose="02020603050405020304" pitchFamily="18" charset="0"/>
                <a:ea typeface="Times New Roman" panose="02020603050405020304" pitchFamily="18" charset="0"/>
              </a:rPr>
              <a:t>Комментарии</a:t>
            </a:r>
            <a:r>
              <a:rPr lang="ru-RU" b="1" spc="-19" dirty="0">
                <a:solidFill>
                  <a:srgbClr val="FF0000"/>
                </a:solidFill>
                <a:latin typeface="Times New Roman" panose="02020603050405020304" pitchFamily="18" charset="0"/>
                <a:ea typeface="Times New Roman" panose="02020603050405020304" pitchFamily="18" charset="0"/>
              </a:rPr>
              <a:t> </a:t>
            </a:r>
            <a:r>
              <a:rPr lang="ru-RU" b="1" dirty="0">
                <a:solidFill>
                  <a:srgbClr val="FF0000"/>
                </a:solidFill>
                <a:latin typeface="Times New Roman" panose="02020603050405020304" pitchFamily="18" charset="0"/>
                <a:ea typeface="Times New Roman" panose="02020603050405020304" pitchFamily="18" charset="0"/>
              </a:rPr>
              <a:t>к</a:t>
            </a:r>
            <a:r>
              <a:rPr lang="ru-RU" b="1" spc="-11" dirty="0">
                <a:solidFill>
                  <a:srgbClr val="FF0000"/>
                </a:solidFill>
                <a:latin typeface="Times New Roman" panose="02020603050405020304" pitchFamily="18" charset="0"/>
                <a:ea typeface="Times New Roman" panose="02020603050405020304" pitchFamily="18" charset="0"/>
              </a:rPr>
              <a:t> </a:t>
            </a:r>
            <a:r>
              <a:rPr lang="ru-RU" b="1" dirty="0">
                <a:solidFill>
                  <a:srgbClr val="FF0000"/>
                </a:solidFill>
                <a:latin typeface="Times New Roman" panose="02020603050405020304" pitchFamily="18" charset="0"/>
                <a:ea typeface="Times New Roman" panose="02020603050405020304" pitchFamily="18" charset="0"/>
              </a:rPr>
              <a:t>выполненному</a:t>
            </a:r>
            <a:r>
              <a:rPr lang="ru-RU" b="1" spc="-11" dirty="0">
                <a:solidFill>
                  <a:srgbClr val="FF0000"/>
                </a:solidFill>
                <a:latin typeface="Times New Roman" panose="02020603050405020304" pitchFamily="18" charset="0"/>
                <a:ea typeface="Times New Roman" panose="02020603050405020304" pitchFamily="18" charset="0"/>
              </a:rPr>
              <a:t> </a:t>
            </a:r>
            <a:r>
              <a:rPr lang="ru-RU" b="1" spc="-8" dirty="0">
                <a:solidFill>
                  <a:srgbClr val="FF0000"/>
                </a:solidFill>
                <a:latin typeface="Times New Roman" panose="02020603050405020304" pitchFamily="18" charset="0"/>
                <a:ea typeface="Times New Roman" panose="02020603050405020304" pitchFamily="18" charset="0"/>
              </a:rPr>
              <a:t>заданию</a:t>
            </a:r>
            <a:endParaRPr lang="ru-RU" b="1" dirty="0">
              <a:solidFill>
                <a:srgbClr val="FF0000"/>
              </a:solidFill>
              <a:latin typeface="Times New Roman" panose="02020603050405020304" pitchFamily="18" charset="0"/>
              <a:ea typeface="Times New Roman" panose="02020603050405020304" pitchFamily="18" charset="0"/>
            </a:endParaRPr>
          </a:p>
          <a:p>
            <a:pPr marL="257175" marR="131921" indent="-257175" algn="just">
              <a:buSzPts val="1200"/>
              <a:buFont typeface="Times New Roman" panose="02020603050405020304" pitchFamily="18" charset="0"/>
              <a:buAutoNum type="arabicPeriod"/>
              <a:tabLst>
                <a:tab pos="743903" algn="l"/>
              </a:tabLst>
            </a:pPr>
            <a:r>
              <a:rPr lang="ru-RU" dirty="0">
                <a:latin typeface="Times New Roman" panose="02020603050405020304" pitchFamily="18" charset="0"/>
                <a:ea typeface="Times New Roman" panose="02020603050405020304" pitchFamily="18" charset="0"/>
              </a:rPr>
              <a:t>Вопрос 1 по содержанию отвечает поставленной задаче (объект, о котором задаётся вопрос, назван), имеет правильную грамматическую форму прямого вопроса, фонетические и лексические погрешности не затрудняют восприятия. Вопрос </a:t>
            </a:r>
            <a:r>
              <a:rPr lang="ru-RU" spc="-8" dirty="0">
                <a:latin typeface="Times New Roman" panose="02020603050405020304" pitchFamily="18" charset="0"/>
                <a:ea typeface="Times New Roman" panose="02020603050405020304" pitchFamily="18" charset="0"/>
              </a:rPr>
              <a:t>принимается.</a:t>
            </a:r>
            <a:endParaRPr lang="ru-RU" sz="1800" dirty="0">
              <a:latin typeface="Times New Roman" panose="02020603050405020304" pitchFamily="18" charset="0"/>
              <a:ea typeface="Times New Roman" panose="02020603050405020304" pitchFamily="18" charset="0"/>
            </a:endParaRPr>
          </a:p>
          <a:p>
            <a:pPr marL="257175" marR="132398" indent="-257175" algn="just">
              <a:buSzPts val="1200"/>
              <a:buFont typeface="Times New Roman" panose="02020603050405020304" pitchFamily="18" charset="0"/>
              <a:buAutoNum type="arabicPeriod"/>
              <a:tabLst>
                <a:tab pos="743903" algn="l"/>
              </a:tabLst>
            </a:pPr>
            <a:r>
              <a:rPr lang="ru-RU" dirty="0">
                <a:latin typeface="Times New Roman" panose="02020603050405020304" pitchFamily="18" charset="0"/>
                <a:ea typeface="Times New Roman" panose="02020603050405020304" pitchFamily="18" charset="0"/>
              </a:rPr>
              <a:t>Вопрос 2 по содержанию отвечает поставленной задаче, имеет правильную грамматическую форму прямого вопроса, фонетические и лексические погрешности не затрудняют восприятия. Вопрос принимается.</a:t>
            </a:r>
            <a:endParaRPr lang="ru-RU" sz="1800" dirty="0">
              <a:latin typeface="Times New Roman" panose="02020603050405020304" pitchFamily="18" charset="0"/>
              <a:ea typeface="Times New Roman" panose="02020603050405020304" pitchFamily="18" charset="0"/>
            </a:endParaRPr>
          </a:p>
          <a:p>
            <a:pPr marL="257175" marR="133350" indent="-257175" algn="just">
              <a:buSzPts val="1200"/>
              <a:buFont typeface="Times New Roman" panose="02020603050405020304" pitchFamily="18" charset="0"/>
              <a:buAutoNum type="arabicPeriod"/>
              <a:tabLst>
                <a:tab pos="743903" algn="l"/>
              </a:tabLst>
            </a:pPr>
            <a:r>
              <a:rPr lang="ru-RU" dirty="0">
                <a:latin typeface="Times New Roman" panose="02020603050405020304" pitchFamily="18" charset="0"/>
                <a:ea typeface="Times New Roman" panose="02020603050405020304" pitchFamily="18" charset="0"/>
              </a:rPr>
              <a:t>Вопрос</a:t>
            </a:r>
            <a:r>
              <a:rPr lang="ru-RU" spc="-8"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3</a:t>
            </a:r>
            <a:r>
              <a:rPr lang="ru-RU" spc="-4"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по</a:t>
            </a:r>
            <a:r>
              <a:rPr lang="ru-RU" spc="-4"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содержанию непонятен:</a:t>
            </a:r>
            <a:r>
              <a:rPr lang="ru-RU" spc="-4"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почему</a:t>
            </a:r>
            <a:r>
              <a:rPr lang="ru-RU" spc="-23"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говорящий задаёт вопрос</a:t>
            </a:r>
            <a:r>
              <a:rPr lang="ru-RU" spc="-8"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о</a:t>
            </a:r>
            <a:r>
              <a:rPr lang="ru-RU" spc="-4"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каком-то</a:t>
            </a:r>
            <a:r>
              <a:rPr lang="ru-RU" spc="-4"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другом мотоклубе (</a:t>
            </a:r>
            <a:r>
              <a:rPr lang="ru-RU" i="1" dirty="0" err="1">
                <a:latin typeface="Times New Roman" panose="02020603050405020304" pitchFamily="18" charset="0"/>
                <a:ea typeface="Times New Roman" panose="02020603050405020304" pitchFamily="18" charset="0"/>
              </a:rPr>
              <a:t>that</a:t>
            </a:r>
            <a:r>
              <a:rPr lang="ru-RU" i="1" dirty="0">
                <a:latin typeface="Times New Roman" panose="02020603050405020304" pitchFamily="18" charset="0"/>
                <a:ea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rPr>
              <a:t>motorcycle</a:t>
            </a:r>
            <a:r>
              <a:rPr lang="ru-RU" i="1" dirty="0">
                <a:latin typeface="Times New Roman" panose="02020603050405020304" pitchFamily="18" charset="0"/>
                <a:ea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rPr>
              <a:t>club</a:t>
            </a:r>
            <a:r>
              <a:rPr lang="ru-RU" dirty="0">
                <a:latin typeface="Times New Roman" panose="02020603050405020304" pitchFamily="18" charset="0"/>
                <a:ea typeface="Times New Roman" panose="02020603050405020304" pitchFamily="18" charset="0"/>
              </a:rPr>
              <a:t>)? Наблюдается сбой коммуникации. Вопрос не </a:t>
            </a:r>
            <a:r>
              <a:rPr lang="ru-RU" spc="-8" dirty="0">
                <a:latin typeface="Times New Roman" panose="02020603050405020304" pitchFamily="18" charset="0"/>
                <a:ea typeface="Times New Roman" panose="02020603050405020304" pitchFamily="18" charset="0"/>
              </a:rPr>
              <a:t>принимается.</a:t>
            </a:r>
            <a:endParaRPr lang="ru-RU" sz="1800" dirty="0">
              <a:latin typeface="Times New Roman" panose="02020603050405020304" pitchFamily="18" charset="0"/>
              <a:ea typeface="Times New Roman" panose="02020603050405020304" pitchFamily="18" charset="0"/>
            </a:endParaRPr>
          </a:p>
          <a:p>
            <a:pPr marL="257175" marR="132398" indent="-257175" algn="just">
              <a:buSzPts val="1200"/>
              <a:buFont typeface="Times New Roman" panose="02020603050405020304" pitchFamily="18" charset="0"/>
              <a:buAutoNum type="arabicPeriod"/>
              <a:tabLst>
                <a:tab pos="743903" algn="l"/>
              </a:tabLst>
            </a:pPr>
            <a:r>
              <a:rPr lang="ru-RU" dirty="0">
                <a:latin typeface="Times New Roman" panose="02020603050405020304" pitchFamily="18" charset="0"/>
                <a:ea typeface="Times New Roman" panose="02020603050405020304" pitchFamily="18" charset="0"/>
              </a:rPr>
              <a:t>Вопрос 4 по содержанию отвечает поставленной задаче, имеет правильную грамматическую форму прямого вопроса, фонетические и лексические погрешности не затрудняют восприятия. Вопрос принимается.</a:t>
            </a:r>
            <a:endParaRPr lang="ru-RU" sz="1800" dirty="0">
              <a:latin typeface="Times New Roman" panose="02020603050405020304" pitchFamily="18" charset="0"/>
              <a:ea typeface="Times New Roman" panose="02020603050405020304" pitchFamily="18" charset="0"/>
            </a:endParaRPr>
          </a:p>
          <a:p>
            <a:pPr marL="540544" algn="just"/>
            <a:r>
              <a:rPr lang="ru-RU" b="1" dirty="0">
                <a:solidFill>
                  <a:srgbClr val="FF0000"/>
                </a:solidFill>
                <a:latin typeface="Times New Roman" panose="02020603050405020304" pitchFamily="18" charset="0"/>
                <a:ea typeface="Times New Roman" panose="02020603050405020304" pitchFamily="18" charset="0"/>
              </a:rPr>
              <a:t>Оценка:</a:t>
            </a:r>
            <a:r>
              <a:rPr lang="ru-RU" b="1" spc="-4"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3 </a:t>
            </a:r>
            <a:r>
              <a:rPr lang="ru-RU" spc="-8" dirty="0">
                <a:latin typeface="Times New Roman" panose="02020603050405020304" pitchFamily="18" charset="0"/>
                <a:ea typeface="Times New Roman" panose="02020603050405020304" pitchFamily="18" charset="0"/>
              </a:rPr>
              <a:t>балла.</a:t>
            </a:r>
            <a:endParaRPr lang="ru-RU" sz="1800" dirty="0">
              <a:latin typeface="Times New Roman" panose="02020603050405020304" pitchFamily="18" charset="0"/>
              <a:ea typeface="Times New Roman" panose="02020603050405020304" pitchFamily="18" charset="0"/>
            </a:endParaRPr>
          </a:p>
          <a:p>
            <a:pPr marL="0" indent="0">
              <a:buNone/>
            </a:pPr>
            <a:r>
              <a:rPr lang="ru-RU" dirty="0">
                <a:latin typeface="Times New Roman" panose="02020603050405020304" pitchFamily="18" charset="0"/>
                <a:ea typeface="Times New Roman" panose="02020603050405020304" pitchFamily="18" charset="0"/>
              </a:rPr>
              <a:t>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3" name="Рисунок 2"/>
          <p:cNvPicPr>
            <a:picLocks noChangeAspect="1"/>
          </p:cNvPicPr>
          <p:nvPr/>
        </p:nvPicPr>
        <p:blipFill>
          <a:blip r:embed="rId2"/>
          <a:stretch>
            <a:fillRect/>
          </a:stretch>
        </p:blipFill>
        <p:spPr>
          <a:xfrm>
            <a:off x="1" y="131856"/>
            <a:ext cx="9144000" cy="3858344"/>
          </a:xfrm>
          <a:prstGeom prst="rect">
            <a:avLst/>
          </a:prstGeom>
        </p:spPr>
      </p:pic>
      <p:pic>
        <p:nvPicPr>
          <p:cNvPr id="4" name="Рисунок 3"/>
          <p:cNvPicPr>
            <a:picLocks noChangeAspect="1"/>
          </p:cNvPicPr>
          <p:nvPr/>
        </p:nvPicPr>
        <p:blipFill>
          <a:blip r:embed="rId3"/>
          <a:stretch>
            <a:fillRect/>
          </a:stretch>
        </p:blipFill>
        <p:spPr>
          <a:xfrm>
            <a:off x="172884" y="3865418"/>
            <a:ext cx="8971115" cy="2895691"/>
          </a:xfrm>
          <a:prstGeom prst="rect">
            <a:avLst/>
          </a:prstGeom>
        </p:spPr>
      </p:pic>
    </p:spTree>
    <p:extLst>
      <p:ext uri="{BB962C8B-B14F-4D97-AF65-F5344CB8AC3E}">
        <p14:creationId xmlns:p14="http://schemas.microsoft.com/office/powerpoint/2010/main" val="1346715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1AF57D-5503-4760-8B26-42847B9F9705}"/>
              </a:ext>
            </a:extLst>
          </p:cNvPr>
          <p:cNvSpPr>
            <a:spLocks noGrp="1"/>
          </p:cNvSpPr>
          <p:nvPr>
            <p:ph type="title"/>
          </p:nvPr>
        </p:nvSpPr>
        <p:spPr>
          <a:xfrm>
            <a:off x="532209" y="1412776"/>
            <a:ext cx="8079581" cy="1658198"/>
          </a:xfrm>
        </p:spPr>
        <p:txBody>
          <a:bodyPr/>
          <a:lstStyle/>
          <a:p>
            <a:r>
              <a:rPr lang="ru-RU" b="1" dirty="0">
                <a:solidFill>
                  <a:schemeClr val="accent1">
                    <a:lumMod val="50000"/>
                  </a:schemeClr>
                </a:solidFill>
                <a:latin typeface="Times New Roman" panose="02020603050405020304" pitchFamily="18" charset="0"/>
                <a:cs typeface="Times New Roman" panose="02020603050405020304" pitchFamily="18" charset="0"/>
              </a:rPr>
              <a:t>Задание 3</a:t>
            </a:r>
            <a:br>
              <a:rPr lang="ru-RU" b="1" dirty="0">
                <a:solidFill>
                  <a:schemeClr val="accent1">
                    <a:lumMod val="50000"/>
                  </a:schemeClr>
                </a:solidFill>
                <a:latin typeface="Times New Roman" panose="02020603050405020304" pitchFamily="18" charset="0"/>
                <a:cs typeface="Times New Roman" panose="02020603050405020304" pitchFamily="18" charset="0"/>
              </a:rPr>
            </a:br>
            <a:r>
              <a:rPr lang="ru-RU" b="1" dirty="0">
                <a:solidFill>
                  <a:schemeClr val="accent1">
                    <a:lumMod val="50000"/>
                  </a:schemeClr>
                </a:solidFill>
                <a:latin typeface="Times New Roman" panose="02020603050405020304" pitchFamily="18" charset="0"/>
                <a:cs typeface="Times New Roman" panose="02020603050405020304" pitchFamily="18" charset="0"/>
              </a:rPr>
              <a:t>Условный диалог-расспрос</a:t>
            </a:r>
          </a:p>
        </p:txBody>
      </p:sp>
    </p:spTree>
    <p:extLst>
      <p:ext uri="{BB962C8B-B14F-4D97-AF65-F5344CB8AC3E}">
        <p14:creationId xmlns:p14="http://schemas.microsoft.com/office/powerpoint/2010/main" val="847331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solidFill>
                  <a:schemeClr val="accent1">
                    <a:lumMod val="50000"/>
                  </a:schemeClr>
                </a:solidFill>
                <a:latin typeface="Times New Roman" panose="02020603050405020304" pitchFamily="18" charset="0"/>
                <a:cs typeface="Times New Roman" panose="02020603050405020304" pitchFamily="18" charset="0"/>
              </a:rPr>
              <a:t>Содержание задания</a:t>
            </a:r>
            <a:br>
              <a:rPr lang="ru-RU" dirty="0"/>
            </a:br>
            <a:endParaRPr lang="ru-RU" dirty="0"/>
          </a:p>
        </p:txBody>
      </p:sp>
      <p:sp>
        <p:nvSpPr>
          <p:cNvPr id="3" name="Объект 2"/>
          <p:cNvSpPr>
            <a:spLocks noGrp="1"/>
          </p:cNvSpPr>
          <p:nvPr>
            <p:ph idx="1"/>
          </p:nvPr>
        </p:nvSpPr>
        <p:spPr>
          <a:xfrm>
            <a:off x="336884" y="1484784"/>
            <a:ext cx="8807115" cy="4873683"/>
          </a:xfrm>
        </p:spPr>
        <p:txBody>
          <a:bodyPr>
            <a:normAutofit fontScale="70000" lnSpcReduction="20000"/>
          </a:bodyPr>
          <a:lstStyle/>
          <a:p>
            <a:r>
              <a:rPr lang="ru-RU" sz="4000" b="1" dirty="0">
                <a:solidFill>
                  <a:schemeClr val="tx1"/>
                </a:solidFill>
                <a:latin typeface="Times New Roman" panose="02020603050405020304" pitchFamily="18" charset="0"/>
                <a:cs typeface="Times New Roman" panose="02020603050405020304" pitchFamily="18" charset="0"/>
              </a:rPr>
              <a:t>Предлагается дать интервью на актуальную тему, развернуто ответив на 5 вопросов , которые прозвучат в аудиозаписи.</a:t>
            </a:r>
          </a:p>
          <a:p>
            <a:r>
              <a:rPr lang="ru-RU" sz="4000" b="1" dirty="0">
                <a:solidFill>
                  <a:schemeClr val="tx1"/>
                </a:solidFill>
                <a:latin typeface="Times New Roman" panose="02020603050405020304" pitchFamily="18" charset="0"/>
                <a:cs typeface="Times New Roman" panose="02020603050405020304" pitchFamily="18" charset="0"/>
              </a:rPr>
              <a:t>Данное задание проверяет следующие умения диалогической речи :</a:t>
            </a:r>
          </a:p>
          <a:p>
            <a:r>
              <a:rPr lang="ru-RU" sz="4000" b="1" dirty="0">
                <a:solidFill>
                  <a:schemeClr val="tx1"/>
                </a:solidFill>
                <a:latin typeface="Times New Roman" panose="02020603050405020304" pitchFamily="18" charset="0"/>
                <a:cs typeface="Times New Roman" panose="02020603050405020304" pitchFamily="18" charset="0"/>
              </a:rPr>
              <a:t>осуществить развернутый ответ на запрос информации;</a:t>
            </a:r>
          </a:p>
          <a:p>
            <a:r>
              <a:rPr lang="ru-RU" sz="4000" b="1" dirty="0">
                <a:solidFill>
                  <a:schemeClr val="tx1"/>
                </a:solidFill>
                <a:latin typeface="Times New Roman" panose="02020603050405020304" pitchFamily="18" charset="0"/>
                <a:cs typeface="Times New Roman" panose="02020603050405020304" pitchFamily="18" charset="0"/>
              </a:rPr>
              <a:t>высказать свое мнение;</a:t>
            </a:r>
          </a:p>
          <a:p>
            <a:r>
              <a:rPr lang="ru-RU" sz="4000" b="1" dirty="0">
                <a:solidFill>
                  <a:schemeClr val="tx1"/>
                </a:solidFill>
                <a:latin typeface="Times New Roman" panose="02020603050405020304" pitchFamily="18" charset="0"/>
                <a:cs typeface="Times New Roman" panose="02020603050405020304" pitchFamily="18" charset="0"/>
              </a:rPr>
              <a:t>согласиться/не согласиться с информацией в предложенном вопросе;</a:t>
            </a:r>
          </a:p>
          <a:p>
            <a:r>
              <a:rPr lang="ru-RU" sz="4000" b="1" dirty="0">
                <a:solidFill>
                  <a:schemeClr val="tx1"/>
                </a:solidFill>
                <a:latin typeface="Times New Roman" panose="02020603050405020304" pitchFamily="18" charset="0"/>
                <a:cs typeface="Times New Roman" panose="02020603050405020304" pitchFamily="18" charset="0"/>
              </a:rPr>
              <a:t>дать совет или объяснение;</a:t>
            </a:r>
          </a:p>
          <a:p>
            <a:r>
              <a:rPr lang="ru-RU" sz="4000" b="1" dirty="0">
                <a:solidFill>
                  <a:schemeClr val="tx1"/>
                </a:solidFill>
                <a:latin typeface="Times New Roman" panose="02020603050405020304" pitchFamily="18" charset="0"/>
                <a:cs typeface="Times New Roman" panose="02020603050405020304" pitchFamily="18" charset="0"/>
              </a:rPr>
              <a:t>точно и правильно употребить языковые средства оформления высказывания</a:t>
            </a:r>
          </a:p>
          <a:p>
            <a:endParaRPr lang="ru-RU" dirty="0"/>
          </a:p>
        </p:txBody>
      </p:sp>
    </p:spTree>
    <p:extLst>
      <p:ext uri="{BB962C8B-B14F-4D97-AF65-F5344CB8AC3E}">
        <p14:creationId xmlns:p14="http://schemas.microsoft.com/office/powerpoint/2010/main" val="1470715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solidFill>
                  <a:schemeClr val="tx2">
                    <a:lumMod val="75000"/>
                    <a:lumOff val="25000"/>
                  </a:schemeClr>
                </a:solidFill>
                <a:latin typeface="Times New Roman" panose="02020603050405020304" pitchFamily="18" charset="0"/>
                <a:cs typeface="Times New Roman" panose="02020603050405020304" pitchFamily="18" charset="0"/>
              </a:rPr>
              <a:t>Система оценивания</a:t>
            </a:r>
            <a:br>
              <a:rPr lang="ru-RU" sz="3600" dirty="0">
                <a:solidFill>
                  <a:schemeClr val="tx2">
                    <a:lumMod val="90000"/>
                    <a:lumOff val="10000"/>
                  </a:schemeClr>
                </a:solidFill>
                <a:latin typeface="Times New Roman" panose="02020603050405020304" pitchFamily="18" charset="0"/>
                <a:cs typeface="Times New Roman" panose="02020603050405020304" pitchFamily="18" charset="0"/>
              </a:rPr>
            </a:br>
            <a:endParaRPr lang="ru-RU" sz="3600"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700808"/>
            <a:ext cx="8398042" cy="4752528"/>
          </a:xfrm>
        </p:spPr>
        <p:txBody>
          <a:bodyPr>
            <a:normAutofit/>
          </a:bodyPr>
          <a:lstStyle/>
          <a:p>
            <a:r>
              <a:rPr lang="ru-RU" sz="3200" dirty="0">
                <a:solidFill>
                  <a:schemeClr val="tx1"/>
                </a:solidFill>
                <a:latin typeface="Times New Roman" panose="02020603050405020304" pitchFamily="18" charset="0"/>
                <a:cs typeface="Times New Roman" panose="02020603050405020304" pitchFamily="18" charset="0"/>
              </a:rPr>
              <a:t>Если развёрнутый ответ дан ( </a:t>
            </a:r>
            <a:r>
              <a:rPr lang="ru-RU" sz="3200" b="1" dirty="0">
                <a:solidFill>
                  <a:schemeClr val="tx1"/>
                </a:solidFill>
                <a:latin typeface="Times New Roman" panose="02020603050405020304" pitchFamily="18" charset="0"/>
                <a:cs typeface="Times New Roman" panose="02020603050405020304" pitchFamily="18" charset="0"/>
              </a:rPr>
              <a:t>две и более коммуникативно уместные фразы</a:t>
            </a:r>
            <a:r>
              <a:rPr lang="ru-RU" sz="3200" dirty="0">
                <a:solidFill>
                  <a:schemeClr val="tx1"/>
                </a:solidFill>
                <a:latin typeface="Times New Roman" panose="02020603050405020304" pitchFamily="18" charset="0"/>
                <a:cs typeface="Times New Roman" panose="02020603050405020304" pitchFamily="18" charset="0"/>
              </a:rPr>
              <a:t>), возможные фонетические и лексико-грамматические ошибки элементарного уровня не затрудняют восприятия </a:t>
            </a:r>
            <a:r>
              <a:rPr lang="ru-RU" sz="3200" b="1" dirty="0">
                <a:solidFill>
                  <a:schemeClr val="tx1"/>
                </a:solidFill>
                <a:latin typeface="Times New Roman" panose="02020603050405020304" pitchFamily="18" charset="0"/>
                <a:cs typeface="Times New Roman" panose="02020603050405020304" pitchFamily="18" charset="0"/>
              </a:rPr>
              <a:t>отсутствуют,</a:t>
            </a:r>
            <a:r>
              <a:rPr lang="ru-RU" sz="3200" dirty="0">
                <a:solidFill>
                  <a:schemeClr val="tx1"/>
                </a:solidFill>
                <a:latin typeface="Times New Roman" panose="02020603050405020304" pitchFamily="18" charset="0"/>
                <a:cs typeface="Times New Roman" panose="02020603050405020304" pitchFamily="18" charset="0"/>
              </a:rPr>
              <a:t> коммуникация состоялась ,то выставляется 1 балл.</a:t>
            </a:r>
          </a:p>
          <a:p>
            <a:r>
              <a:rPr lang="ru-RU" sz="3200" dirty="0">
                <a:solidFill>
                  <a:schemeClr val="tx1"/>
                </a:solidFill>
                <a:latin typeface="Times New Roman" panose="02020603050405020304" pitchFamily="18" charset="0"/>
                <a:cs typeface="Times New Roman" panose="02020603050405020304" pitchFamily="18" charset="0"/>
              </a:rPr>
              <a:t>Каждый ответ оценивается в 0-1 баллов.</a:t>
            </a:r>
          </a:p>
          <a:p>
            <a:pPr marL="0" indent="0">
              <a:buNone/>
            </a:pPr>
            <a:endParaRPr lang="ru-RU" dirty="0">
              <a:solidFill>
                <a:srgbClr val="1809D9"/>
              </a:solidFill>
            </a:endParaRPr>
          </a:p>
        </p:txBody>
      </p:sp>
    </p:spTree>
    <p:extLst>
      <p:ext uri="{BB962C8B-B14F-4D97-AF65-F5344CB8AC3E}">
        <p14:creationId xmlns:p14="http://schemas.microsoft.com/office/powerpoint/2010/main" val="2026322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042" y="1131094"/>
            <a:ext cx="8434137" cy="994172"/>
          </a:xfrm>
        </p:spPr>
        <p:txBody>
          <a:bodyPr>
            <a:normAutofit fontScale="90000"/>
          </a:bodyPr>
          <a:lstStyle/>
          <a:p>
            <a:pPr algn="ctr"/>
            <a:r>
              <a:rPr lang="ru-RU" sz="3525" b="1" dirty="0">
                <a:solidFill>
                  <a:schemeClr val="accent1">
                    <a:lumMod val="50000"/>
                  </a:schemeClr>
                </a:solidFill>
                <a:latin typeface="Arial" pitchFamily="34" charset="0"/>
                <a:cs typeface="Arial" pitchFamily="34" charset="0"/>
              </a:rPr>
              <a:t>Требования к выполнения задания № </a:t>
            </a:r>
            <a:r>
              <a:rPr lang="ru-RU" sz="3525" b="1" i="1" dirty="0">
                <a:solidFill>
                  <a:schemeClr val="accent1">
                    <a:lumMod val="50000"/>
                  </a:schemeClr>
                </a:solidFill>
                <a:latin typeface="Arial" pitchFamily="34" charset="0"/>
                <a:cs typeface="Arial" pitchFamily="34" charset="0"/>
              </a:rPr>
              <a:t>3 </a:t>
            </a:r>
            <a:br>
              <a:rPr lang="ru-RU" dirty="0">
                <a:solidFill>
                  <a:schemeClr val="accent1">
                    <a:lumMod val="50000"/>
                  </a:schemeClr>
                </a:solidFill>
              </a:rPr>
            </a:br>
            <a:endParaRPr lang="ru-RU" dirty="0">
              <a:solidFill>
                <a:schemeClr val="accent1">
                  <a:lumMod val="50000"/>
                </a:schemeClr>
              </a:solidFill>
            </a:endParaRPr>
          </a:p>
        </p:txBody>
      </p:sp>
      <p:sp>
        <p:nvSpPr>
          <p:cNvPr id="3" name="Объект 2"/>
          <p:cNvSpPr>
            <a:spLocks noGrp="1"/>
          </p:cNvSpPr>
          <p:nvPr>
            <p:ph idx="1"/>
          </p:nvPr>
        </p:nvSpPr>
        <p:spPr>
          <a:xfrm>
            <a:off x="372979" y="2060408"/>
            <a:ext cx="8470232" cy="4464936"/>
          </a:xfrm>
        </p:spPr>
        <p:txBody>
          <a:bodyPr>
            <a:normAutofit fontScale="92500" lnSpcReduction="20000"/>
          </a:bodyPr>
          <a:lstStyle/>
          <a:p>
            <a:pPr marL="0" indent="0">
              <a:buNone/>
            </a:pPr>
            <a:r>
              <a:rPr lang="ru-RU" sz="3000" dirty="0">
                <a:solidFill>
                  <a:schemeClr val="tx1"/>
                </a:solidFill>
                <a:latin typeface="Times New Roman" panose="02020603050405020304" pitchFamily="18" charset="0"/>
                <a:cs typeface="Times New Roman" panose="02020603050405020304" pitchFamily="18" charset="0"/>
              </a:rPr>
              <a:t>Ответы должны содержать </a:t>
            </a:r>
            <a:r>
              <a:rPr lang="ru-RU" sz="3000" b="1" dirty="0">
                <a:solidFill>
                  <a:schemeClr val="tx1"/>
                </a:solidFill>
                <a:latin typeface="Times New Roman" panose="02020603050405020304" pitchFamily="18" charset="0"/>
                <a:cs typeface="Times New Roman" panose="02020603050405020304" pitchFamily="18" charset="0"/>
              </a:rPr>
              <a:t>не менее двух фраз </a:t>
            </a:r>
            <a:r>
              <a:rPr lang="ru-RU" sz="3000" dirty="0">
                <a:solidFill>
                  <a:schemeClr val="tx1"/>
                </a:solidFill>
                <a:latin typeface="Times New Roman" panose="02020603050405020304" pitchFamily="18" charset="0"/>
                <a:cs typeface="Times New Roman" panose="02020603050405020304" pitchFamily="18" charset="0"/>
              </a:rPr>
              <a:t>, т.е. быть развернутыми, полными и точными. Ответы, данные </a:t>
            </a:r>
            <a:r>
              <a:rPr lang="ru-RU" sz="3000" b="1" dirty="0">
                <a:solidFill>
                  <a:schemeClr val="tx1"/>
                </a:solidFill>
                <a:latin typeface="Times New Roman" panose="02020603050405020304" pitchFamily="18" charset="0"/>
                <a:cs typeface="Times New Roman" panose="02020603050405020304" pitchFamily="18" charset="0"/>
              </a:rPr>
              <a:t>одной фразой, одним словом или словосочетанием, не засчитываются</a:t>
            </a:r>
            <a:r>
              <a:rPr lang="ru-RU" sz="3000" dirty="0">
                <a:solidFill>
                  <a:schemeClr val="tx1"/>
                </a:solidFill>
                <a:latin typeface="Times New Roman" panose="02020603050405020304" pitchFamily="18" charset="0"/>
                <a:cs typeface="Times New Roman" panose="02020603050405020304" pitchFamily="18" charset="0"/>
              </a:rPr>
              <a:t>.</a:t>
            </a:r>
          </a:p>
          <a:p>
            <a:pPr marL="0" indent="0">
              <a:buNone/>
            </a:pPr>
            <a:r>
              <a:rPr lang="ru-RU" sz="3000" dirty="0">
                <a:solidFill>
                  <a:schemeClr val="tx1"/>
                </a:solidFill>
                <a:latin typeface="Times New Roman" panose="02020603050405020304" pitchFamily="18" charset="0"/>
                <a:cs typeface="Times New Roman" panose="02020603050405020304" pitchFamily="18" charset="0"/>
              </a:rPr>
              <a:t>Не надо стремиться произнести как можно больше фраз в надежде ,что эксперт найдет две правильные фразы. Засчитываться будут </a:t>
            </a:r>
            <a:r>
              <a:rPr lang="ru-RU" sz="3000" b="1" dirty="0">
                <a:solidFill>
                  <a:schemeClr val="tx1"/>
                </a:solidFill>
                <a:latin typeface="Times New Roman" panose="02020603050405020304" pitchFamily="18" charset="0"/>
                <a:cs typeface="Times New Roman" panose="02020603050405020304" pitchFamily="18" charset="0"/>
              </a:rPr>
              <a:t>все ошибки </a:t>
            </a:r>
            <a:r>
              <a:rPr lang="ru-RU" sz="3000" dirty="0">
                <a:solidFill>
                  <a:schemeClr val="tx1"/>
                </a:solidFill>
                <a:latin typeface="Times New Roman" panose="02020603050405020304" pitchFamily="18" charset="0"/>
                <a:cs typeface="Times New Roman" panose="02020603050405020304" pitchFamily="18" charset="0"/>
              </a:rPr>
              <a:t>, даже если в ответе будут две коммуникативно оправданные фразы без ошибок.</a:t>
            </a:r>
          </a:p>
          <a:p>
            <a:pPr marL="0" indent="0">
              <a:buNone/>
            </a:pPr>
            <a:r>
              <a:rPr lang="ru-RU" sz="3000" dirty="0">
                <a:solidFill>
                  <a:schemeClr val="tx1"/>
                </a:solidFill>
                <a:latin typeface="Times New Roman" panose="02020603050405020304" pitchFamily="18" charset="0"/>
                <a:cs typeface="Times New Roman" panose="02020603050405020304" pitchFamily="18" charset="0"/>
              </a:rPr>
              <a:t>Необходимо услышать все детали вопроса.</a:t>
            </a:r>
          </a:p>
          <a:p>
            <a:pPr marL="0" indent="0">
              <a:buNone/>
            </a:pPr>
            <a:r>
              <a:rPr lang="ru-RU" sz="3000" dirty="0">
                <a:solidFill>
                  <a:schemeClr val="tx1"/>
                </a:solidFill>
                <a:latin typeface="Times New Roman" panose="02020603050405020304" pitchFamily="18" charset="0"/>
                <a:cs typeface="Times New Roman" panose="02020603050405020304" pitchFamily="18" charset="0"/>
              </a:rPr>
              <a:t>Лексически, грамматически и фонетически нужно оформить ответ без элементарных лексико-грамматических и фонетических ошибок.</a:t>
            </a:r>
          </a:p>
          <a:p>
            <a:endParaRPr lang="ru-RU" dirty="0"/>
          </a:p>
        </p:txBody>
      </p:sp>
    </p:spTree>
    <p:extLst>
      <p:ext uri="{BB962C8B-B14F-4D97-AF65-F5344CB8AC3E}">
        <p14:creationId xmlns:p14="http://schemas.microsoft.com/office/powerpoint/2010/main" val="2446595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6A8B56-DDF1-4F23-B5E2-894FEDDBE38C}"/>
              </a:ext>
            </a:extLst>
          </p:cNvPr>
          <p:cNvSpPr>
            <a:spLocks noGrp="1"/>
          </p:cNvSpPr>
          <p:nvPr>
            <p:ph type="title"/>
          </p:nvPr>
        </p:nvSpPr>
        <p:spPr>
          <a:xfrm>
            <a:off x="395536" y="2599901"/>
            <a:ext cx="8079581" cy="1658198"/>
          </a:xfrm>
        </p:spPr>
        <p:txBody>
          <a:bodyPr>
            <a:noAutofit/>
          </a:bodyPr>
          <a:lstStyle/>
          <a:p>
            <a:r>
              <a:rPr lang="en-US" sz="2800" b="1" i="0" dirty="0">
                <a:solidFill>
                  <a:srgbClr val="000000"/>
                </a:solidFill>
                <a:effectLst/>
                <a:latin typeface="Times New Roman" panose="02020603050405020304" pitchFamily="18" charset="0"/>
                <a:cs typeface="Times New Roman" panose="02020603050405020304" pitchFamily="18" charset="0"/>
              </a:rPr>
              <a:t>Adjectives: comparative and superlative degrees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Articles (when they change the meaning of the sentence)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Countable and uncountable nouns with much/many (How much / how many)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Countable nouns: the plural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Future actions (will, going to, Present Continuous)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Imperatives Modals — can/could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Modals — have to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Modals — should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Passive voice (Present and Past Simple)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Present and Past Continuous </a:t>
            </a:r>
            <a:r>
              <a:rPr lang="ru-RU"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a:solidFill>
                  <a:srgbClr val="000000"/>
                </a:solidFill>
                <a:effectLst/>
                <a:latin typeface="Times New Roman" panose="02020603050405020304" pitchFamily="18" charset="0"/>
                <a:cs typeface="Times New Roman" panose="02020603050405020304" pitchFamily="18" charset="0"/>
              </a:rPr>
              <a:t>Present and Past Simple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Possessive case of nouns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Prepositions of time: on/in/at</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Present Perfect Pronouns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There + to be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Verb + </a:t>
            </a:r>
            <a:r>
              <a:rPr lang="en-US" sz="2800" b="1" i="0" dirty="0" err="1">
                <a:solidFill>
                  <a:srgbClr val="000000"/>
                </a:solidFill>
                <a:effectLst/>
                <a:latin typeface="Times New Roman" panose="02020603050405020304" pitchFamily="18" charset="0"/>
                <a:cs typeface="Times New Roman" panose="02020603050405020304" pitchFamily="18" charset="0"/>
              </a:rPr>
              <a:t>ing</a:t>
            </a:r>
            <a:r>
              <a:rPr lang="en-US" sz="2800" b="1" i="0" dirty="0">
                <a:solidFill>
                  <a:srgbClr val="000000"/>
                </a:solidFill>
                <a:effectLst/>
                <a:latin typeface="Times New Roman" panose="02020603050405020304" pitchFamily="18" charset="0"/>
                <a:cs typeface="Times New Roman" panose="02020603050405020304" pitchFamily="18" charset="0"/>
              </a:rPr>
              <a:t>: like / hate / love doing </a:t>
            </a:r>
            <a:br>
              <a:rPr lang="en-US" sz="2800" b="1" dirty="0">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Word order in statements and questions</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854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1051" y="404664"/>
            <a:ext cx="8750773" cy="626469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9826" y="188640"/>
            <a:ext cx="8590557" cy="640871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01948"/>
            <a:ext cx="7886700" cy="501021"/>
          </a:xfrm>
        </p:spPr>
        <p:txBody>
          <a:bodyPr>
            <a:noAutofit/>
          </a:bodyPr>
          <a:lstStyle/>
          <a:p>
            <a:pPr algn="ctr"/>
            <a:r>
              <a:rPr lang="ru-RU" sz="3600" b="1" dirty="0">
                <a:latin typeface="Times New Roman" panose="02020603050405020304" pitchFamily="18" charset="0"/>
                <a:cs typeface="Times New Roman" panose="02020603050405020304" pitchFamily="18" charset="0"/>
              </a:rPr>
              <a:t>Как готовиться</a:t>
            </a:r>
          </a:p>
        </p:txBody>
      </p:sp>
      <p:sp>
        <p:nvSpPr>
          <p:cNvPr id="3" name="Объект 2"/>
          <p:cNvSpPr>
            <a:spLocks noGrp="1"/>
          </p:cNvSpPr>
          <p:nvPr>
            <p:ph idx="1"/>
          </p:nvPr>
        </p:nvSpPr>
        <p:spPr>
          <a:xfrm>
            <a:off x="1" y="1124744"/>
            <a:ext cx="8940910" cy="4221678"/>
          </a:xfrm>
        </p:spPr>
        <p:txBody>
          <a:bodyPr>
            <a:noAutofit/>
          </a:bodyPr>
          <a:lstStyle/>
          <a:p>
            <a:r>
              <a:rPr lang="ru-RU" dirty="0">
                <a:latin typeface="Times New Roman" panose="02020603050405020304" pitchFamily="18" charset="0"/>
                <a:cs typeface="Times New Roman" panose="02020603050405020304" pitchFamily="18" charset="0"/>
              </a:rPr>
              <a:t>Тренируйте ощущение времени</a:t>
            </a:r>
            <a:r>
              <a:rPr lang="en-US"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обязательно нужно уложиться в 40 секунд вашего ответа</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При этом можно себя записывать на диктофон и анализировать не только ошибки, но и то, что вы успели или не успели сказать.</a:t>
            </a:r>
          </a:p>
          <a:p>
            <a:r>
              <a:rPr lang="ru-RU" dirty="0">
                <a:latin typeface="Times New Roman" panose="02020603050405020304" pitchFamily="18" charset="0"/>
                <a:cs typeface="Times New Roman" panose="02020603050405020304" pitchFamily="18" charset="0"/>
              </a:rPr>
              <a:t> Тренируйте понимание английской речи на слух.</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Слушайте подкасты</a:t>
            </a:r>
            <a:r>
              <a:rPr lang="ru-RU" dirty="0">
                <a:latin typeface="Times New Roman" panose="02020603050405020304" pitchFamily="18" charset="0"/>
                <a:cs typeface="Times New Roman" panose="02020603050405020304" pitchFamily="18" charset="0"/>
                <a:hlinkClick r:id="rId2" action="ppaction://hlinkpres?slideindex=1&amp;slidetitle="/>
              </a:rPr>
              <a:t> </a:t>
            </a:r>
            <a:r>
              <a:rPr lang="en-US" dirty="0">
                <a:latin typeface="Times New Roman" panose="02020603050405020304" pitchFamily="18" charset="0"/>
                <a:cs typeface="Times New Roman" panose="02020603050405020304" pitchFamily="18" charset="0"/>
                <a:hlinkClick r:id="rId3"/>
              </a:rPr>
              <a:t>https://www.youtube.com/watch?reload=9&amp;v=RNZwLILj0Uw&amp;list=PLcetZ6gSk96_UR0qeay5Dh52SvAD-vmGH</a:t>
            </a:r>
            <a:r>
              <a:rPr lang="ru-RU" dirty="0">
                <a:latin typeface="Times New Roman" panose="02020603050405020304" pitchFamily="18" charset="0"/>
                <a:cs typeface="Times New Roman" panose="02020603050405020304" pitchFamily="18" charset="0"/>
              </a:rPr>
              <a:t> . Повторяйте вслух фразы из подкаста.</a:t>
            </a:r>
          </a:p>
          <a:p>
            <a:r>
              <a:rPr lang="ru-RU" dirty="0">
                <a:latin typeface="Times New Roman" panose="02020603050405020304" pitchFamily="18" charset="0"/>
                <a:cs typeface="Times New Roman" panose="02020603050405020304" pitchFamily="18" charset="0"/>
              </a:rPr>
              <a:t>Читайте вслух (отрывок) по любой интересной теме статьи, например на </a:t>
            </a:r>
            <a:r>
              <a:rPr lang="en-US" dirty="0">
                <a:latin typeface="Times New Roman" panose="02020603050405020304" pitchFamily="18" charset="0"/>
                <a:cs typeface="Times New Roman" panose="02020603050405020304" pitchFamily="18" charset="0"/>
                <a:hlinkClick r:id="rId4"/>
              </a:rPr>
              <a:t>https://newsela.com/</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4"/>
              </a:rPr>
              <a:t>.</a:t>
            </a:r>
            <a:endParaRPr lang="ru-RU" u="sng"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Скачайте бесплатное приложение  </a:t>
            </a:r>
            <a:r>
              <a:rPr lang="en-US" dirty="0">
                <a:latin typeface="Times New Roman" panose="02020603050405020304" pitchFamily="18" charset="0"/>
                <a:cs typeface="Times New Roman" panose="02020603050405020304" pitchFamily="18" charset="0"/>
                <a:hlinkClick r:id="rId5"/>
              </a:rPr>
              <a:t>https://cake.day/home</a:t>
            </a:r>
            <a:r>
              <a:rPr lang="ru-RU" dirty="0">
                <a:latin typeface="Times New Roman" panose="02020603050405020304" pitchFamily="18" charset="0"/>
                <a:cs typeface="Times New Roman" panose="02020603050405020304" pitchFamily="18" charset="0"/>
              </a:rPr>
              <a:t> или English </a:t>
            </a:r>
            <a:r>
              <a:rPr lang="ru-RU" dirty="0" err="1">
                <a:latin typeface="Times New Roman" panose="02020603050405020304" pitchFamily="18" charset="0"/>
                <a:cs typeface="Times New Roman" panose="02020603050405020304" pitchFamily="18" charset="0"/>
              </a:rPr>
              <a:t>Speaking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Practice</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Повторяйте грамматику (времена Present/Past/Future) и тематическую лексику. Не забывайте использовать </a:t>
            </a:r>
            <a:r>
              <a:rPr lang="en-US" dirty="0">
                <a:latin typeface="Times New Roman" panose="02020603050405020304" pitchFamily="18" charset="0"/>
                <a:cs typeface="Times New Roman" panose="02020603050405020304" pitchFamily="18" charset="0"/>
                <a:hlinkClick r:id="rId6"/>
              </a:rPr>
              <a:t>https://english4real.com/resource_writing_phrases.html</a:t>
            </a:r>
            <a:br>
              <a:rPr lang="ru-RU" dirty="0">
                <a:latin typeface="Times New Roman" panose="02020603050405020304" pitchFamily="18" charset="0"/>
                <a:cs typeface="Times New Roman" panose="02020603050405020304" pitchFamily="18" charset="0"/>
              </a:rPr>
            </a:b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167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703" y="-12307"/>
            <a:ext cx="8640297" cy="1658198"/>
          </a:xfrm>
        </p:spPr>
        <p:txBody>
          <a:bodyPr/>
          <a:lstStyle/>
          <a:p>
            <a:r>
              <a:rPr lang="ru-RU" b="1" dirty="0">
                <a:solidFill>
                  <a:schemeClr val="tx2">
                    <a:lumMod val="90000"/>
                    <a:lumOff val="10000"/>
                  </a:schemeClr>
                </a:solidFill>
                <a:latin typeface="Times New Roman" panose="02020603050405020304" pitchFamily="18" charset="0"/>
                <a:cs typeface="Times New Roman" panose="02020603050405020304" pitchFamily="18" charset="0"/>
              </a:rPr>
              <a:t>КРИТЕРИИ ОЦЕНИВАНИЯ: </a:t>
            </a:r>
            <a:endParaRPr lang="ru-RU"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pic>
        <p:nvPicPr>
          <p:cNvPr id="3" name="Image 65"/>
          <p:cNvPicPr/>
          <p:nvPr/>
        </p:nvPicPr>
        <p:blipFill>
          <a:blip r:embed="rId2" cstate="print"/>
          <a:stretch>
            <a:fillRect/>
          </a:stretch>
        </p:blipFill>
        <p:spPr>
          <a:xfrm>
            <a:off x="208017" y="1340768"/>
            <a:ext cx="8727965" cy="5365413"/>
          </a:xfrm>
          <a:prstGeom prst="rect">
            <a:avLst/>
          </a:prstGeom>
        </p:spPr>
      </p:pic>
    </p:spTree>
    <p:extLst>
      <p:ext uri="{BB962C8B-B14F-4D97-AF65-F5344CB8AC3E}">
        <p14:creationId xmlns:p14="http://schemas.microsoft.com/office/powerpoint/2010/main" val="2252391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1AF57D-5503-4760-8B26-42847B9F9705}"/>
              </a:ext>
            </a:extLst>
          </p:cNvPr>
          <p:cNvSpPr>
            <a:spLocks noGrp="1"/>
          </p:cNvSpPr>
          <p:nvPr>
            <p:ph type="title"/>
          </p:nvPr>
        </p:nvSpPr>
        <p:spPr>
          <a:xfrm>
            <a:off x="532209" y="1412776"/>
            <a:ext cx="8079581" cy="1658198"/>
          </a:xfrm>
        </p:spPr>
        <p:txBody>
          <a:bodyPr>
            <a:normAutofit fontScale="90000"/>
          </a:bodyPr>
          <a:lstStyle/>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Задание 4</a:t>
            </a:r>
            <a:br>
              <a:rPr lang="ru-RU" b="1" dirty="0">
                <a:solidFill>
                  <a:schemeClr val="accent1">
                    <a:lumMod val="50000"/>
                  </a:schemeClr>
                </a:solidFill>
                <a:latin typeface="Times New Roman" panose="02020603050405020304" pitchFamily="18" charset="0"/>
                <a:cs typeface="Times New Roman" panose="02020603050405020304" pitchFamily="18" charset="0"/>
              </a:rPr>
            </a:br>
            <a:r>
              <a:rPr lang="ru-RU" b="1" dirty="0">
                <a:solidFill>
                  <a:schemeClr val="accent1">
                    <a:lumMod val="50000"/>
                  </a:schemeClr>
                </a:solidFill>
                <a:latin typeface="Times New Roman" panose="02020603050405020304" pitchFamily="18" charset="0"/>
                <a:cs typeface="Times New Roman" panose="02020603050405020304" pitchFamily="18" charset="0"/>
              </a:rPr>
              <a:t>Монолог – описание</a:t>
            </a:r>
            <a:br>
              <a:rPr lang="ru-RU" b="1" dirty="0">
                <a:solidFill>
                  <a:schemeClr val="accent1">
                    <a:lumMod val="50000"/>
                  </a:schemeClr>
                </a:solidFill>
                <a:latin typeface="Times New Roman" panose="02020603050405020304" pitchFamily="18" charset="0"/>
                <a:cs typeface="Times New Roman" panose="02020603050405020304" pitchFamily="18" charset="0"/>
              </a:rPr>
            </a:br>
            <a:r>
              <a:rPr lang="ru-RU" b="1" dirty="0">
                <a:solidFill>
                  <a:schemeClr val="accent1">
                    <a:lumMod val="50000"/>
                  </a:schemeClr>
                </a:solidFill>
                <a:latin typeface="Times New Roman" panose="02020603050405020304" pitchFamily="18" charset="0"/>
                <a:cs typeface="Times New Roman" panose="02020603050405020304" pitchFamily="18" charset="0"/>
              </a:rPr>
              <a:t> 2 фотографий для проекта</a:t>
            </a:r>
          </a:p>
        </p:txBody>
      </p:sp>
    </p:spTree>
    <p:extLst>
      <p:ext uri="{BB962C8B-B14F-4D97-AF65-F5344CB8AC3E}">
        <p14:creationId xmlns:p14="http://schemas.microsoft.com/office/powerpoint/2010/main" val="2133254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7544" y="404664"/>
            <a:ext cx="8234600" cy="6192688"/>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04" y="692696"/>
            <a:ext cx="8782362" cy="5688631"/>
            <a:chOff x="142523" y="352700"/>
            <a:chExt cx="8897750" cy="4334887"/>
          </a:xfrm>
        </p:grpSpPr>
        <p:pic>
          <p:nvPicPr>
            <p:cNvPr id="3" name="object 3"/>
            <p:cNvPicPr/>
            <p:nvPr/>
          </p:nvPicPr>
          <p:blipFill>
            <a:blip r:embed="rId2" cstate="print"/>
            <a:stretch>
              <a:fillRect/>
            </a:stretch>
          </p:blipFill>
          <p:spPr>
            <a:xfrm>
              <a:off x="142523" y="352700"/>
              <a:ext cx="8897750" cy="4334887"/>
            </a:xfrm>
            <a:prstGeom prst="rect">
              <a:avLst/>
            </a:prstGeom>
          </p:spPr>
        </p:pic>
        <p:sp>
          <p:nvSpPr>
            <p:cNvPr id="5" name="object 5"/>
            <p:cNvSpPr/>
            <p:nvPr/>
          </p:nvSpPr>
          <p:spPr>
            <a:xfrm>
              <a:off x="6671849" y="499650"/>
              <a:ext cx="734695" cy="588010"/>
            </a:xfrm>
            <a:custGeom>
              <a:avLst/>
              <a:gdLst/>
              <a:ahLst/>
              <a:cxnLst/>
              <a:rect l="l" t="t" r="r" b="b"/>
              <a:pathLst>
                <a:path w="734695" h="588010">
                  <a:moveTo>
                    <a:pt x="0" y="0"/>
                  </a:moveTo>
                  <a:lnTo>
                    <a:pt x="734699" y="0"/>
                  </a:lnTo>
                  <a:lnTo>
                    <a:pt x="734699" y="587699"/>
                  </a:lnTo>
                  <a:lnTo>
                    <a:pt x="0" y="587699"/>
                  </a:lnTo>
                  <a:lnTo>
                    <a:pt x="0" y="0"/>
                  </a:lnTo>
                  <a:close/>
                </a:path>
              </a:pathLst>
            </a:custGeom>
            <a:ln w="9524">
              <a:solidFill>
                <a:srgbClr val="595959"/>
              </a:solidFill>
            </a:ln>
          </p:spPr>
          <p:txBody>
            <a:bodyPr wrap="square" lIns="0" tIns="0" rIns="0" bIns="0" rtlCol="0"/>
            <a:lstStyle/>
            <a:p>
              <a:endParaRPr/>
            </a:p>
          </p:txBody>
        </p:sp>
        <p:sp>
          <p:nvSpPr>
            <p:cNvPr id="7" name="object 7"/>
            <p:cNvSpPr/>
            <p:nvPr/>
          </p:nvSpPr>
          <p:spPr>
            <a:xfrm>
              <a:off x="6671849" y="1146250"/>
              <a:ext cx="734695" cy="867410"/>
            </a:xfrm>
            <a:custGeom>
              <a:avLst/>
              <a:gdLst/>
              <a:ahLst/>
              <a:cxnLst/>
              <a:rect l="l" t="t" r="r" b="b"/>
              <a:pathLst>
                <a:path w="734695" h="867410">
                  <a:moveTo>
                    <a:pt x="0" y="0"/>
                  </a:moveTo>
                  <a:lnTo>
                    <a:pt x="734699" y="0"/>
                  </a:lnTo>
                  <a:lnTo>
                    <a:pt x="734699" y="866999"/>
                  </a:lnTo>
                  <a:lnTo>
                    <a:pt x="0" y="866999"/>
                  </a:lnTo>
                  <a:lnTo>
                    <a:pt x="0" y="0"/>
                  </a:lnTo>
                  <a:close/>
                </a:path>
              </a:pathLst>
            </a:custGeom>
            <a:ln w="9524">
              <a:solidFill>
                <a:srgbClr val="595959"/>
              </a:solidFill>
            </a:ln>
          </p:spPr>
          <p:txBody>
            <a:bodyPr wrap="square" lIns="0" tIns="0" rIns="0" bIns="0" rtlCol="0"/>
            <a:lstStyle/>
            <a:p>
              <a:endParaRPr/>
            </a:p>
          </p:txBody>
        </p:sp>
        <p:sp>
          <p:nvSpPr>
            <p:cNvPr id="9" name="object 9"/>
            <p:cNvSpPr/>
            <p:nvPr/>
          </p:nvSpPr>
          <p:spPr>
            <a:xfrm>
              <a:off x="6671849" y="2072150"/>
              <a:ext cx="734695" cy="397510"/>
            </a:xfrm>
            <a:custGeom>
              <a:avLst/>
              <a:gdLst/>
              <a:ahLst/>
              <a:cxnLst/>
              <a:rect l="l" t="t" r="r" b="b"/>
              <a:pathLst>
                <a:path w="734695" h="397510">
                  <a:moveTo>
                    <a:pt x="0" y="0"/>
                  </a:moveTo>
                  <a:lnTo>
                    <a:pt x="734699" y="0"/>
                  </a:lnTo>
                  <a:lnTo>
                    <a:pt x="734699" y="396899"/>
                  </a:lnTo>
                  <a:lnTo>
                    <a:pt x="0" y="396899"/>
                  </a:lnTo>
                  <a:lnTo>
                    <a:pt x="0" y="0"/>
                  </a:lnTo>
                  <a:close/>
                </a:path>
              </a:pathLst>
            </a:custGeom>
            <a:ln w="9524">
              <a:solidFill>
                <a:srgbClr val="595959"/>
              </a:solidFill>
            </a:ln>
          </p:spPr>
          <p:txBody>
            <a:bodyPr wrap="square" lIns="0" tIns="0" rIns="0" bIns="0" rtlCol="0"/>
            <a:lstStyle/>
            <a:p>
              <a:endParaRPr/>
            </a:p>
          </p:txBody>
        </p:sp>
        <p:sp>
          <p:nvSpPr>
            <p:cNvPr id="11" name="object 11"/>
            <p:cNvSpPr/>
            <p:nvPr/>
          </p:nvSpPr>
          <p:spPr>
            <a:xfrm>
              <a:off x="6671849" y="2895050"/>
              <a:ext cx="734695" cy="397510"/>
            </a:xfrm>
            <a:custGeom>
              <a:avLst/>
              <a:gdLst/>
              <a:ahLst/>
              <a:cxnLst/>
              <a:rect l="l" t="t" r="r" b="b"/>
              <a:pathLst>
                <a:path w="734695" h="397510">
                  <a:moveTo>
                    <a:pt x="0" y="0"/>
                  </a:moveTo>
                  <a:lnTo>
                    <a:pt x="734699" y="0"/>
                  </a:lnTo>
                  <a:lnTo>
                    <a:pt x="734699" y="396899"/>
                  </a:lnTo>
                  <a:lnTo>
                    <a:pt x="0" y="396899"/>
                  </a:lnTo>
                  <a:lnTo>
                    <a:pt x="0" y="0"/>
                  </a:lnTo>
                  <a:close/>
                </a:path>
              </a:pathLst>
            </a:custGeom>
            <a:ln w="9524">
              <a:solidFill>
                <a:srgbClr val="595959"/>
              </a:solidFill>
            </a:ln>
          </p:spPr>
          <p:txBody>
            <a:bodyPr wrap="square" lIns="0" tIns="0" rIns="0" bIns="0" rtlCol="0"/>
            <a:lstStyle/>
            <a:p>
              <a:endParaRPr/>
            </a:p>
          </p:txBody>
        </p:sp>
        <p:sp>
          <p:nvSpPr>
            <p:cNvPr id="13" name="object 13"/>
            <p:cNvSpPr/>
            <p:nvPr/>
          </p:nvSpPr>
          <p:spPr>
            <a:xfrm>
              <a:off x="6671849" y="3365150"/>
              <a:ext cx="734695" cy="397510"/>
            </a:xfrm>
            <a:custGeom>
              <a:avLst/>
              <a:gdLst/>
              <a:ahLst/>
              <a:cxnLst/>
              <a:rect l="l" t="t" r="r" b="b"/>
              <a:pathLst>
                <a:path w="734695" h="397510">
                  <a:moveTo>
                    <a:pt x="0" y="0"/>
                  </a:moveTo>
                  <a:lnTo>
                    <a:pt x="734699" y="0"/>
                  </a:lnTo>
                  <a:lnTo>
                    <a:pt x="734699" y="396899"/>
                  </a:lnTo>
                  <a:lnTo>
                    <a:pt x="0" y="396899"/>
                  </a:lnTo>
                  <a:lnTo>
                    <a:pt x="0" y="0"/>
                  </a:lnTo>
                  <a:close/>
                </a:path>
              </a:pathLst>
            </a:custGeom>
            <a:ln w="9524">
              <a:solidFill>
                <a:srgbClr val="595959"/>
              </a:solidFill>
            </a:ln>
          </p:spPr>
          <p:txBody>
            <a:bodyPr wrap="square" lIns="0" tIns="0" rIns="0" bIns="0" rtlCol="0"/>
            <a:lstStyle/>
            <a:p>
              <a:endParaRPr/>
            </a:p>
          </p:txBody>
        </p:sp>
        <p:sp>
          <p:nvSpPr>
            <p:cNvPr id="15" name="object 15"/>
            <p:cNvSpPr/>
            <p:nvPr/>
          </p:nvSpPr>
          <p:spPr>
            <a:xfrm>
              <a:off x="6671849" y="4364650"/>
              <a:ext cx="734695" cy="309245"/>
            </a:xfrm>
            <a:custGeom>
              <a:avLst/>
              <a:gdLst/>
              <a:ahLst/>
              <a:cxnLst/>
              <a:rect l="l" t="t" r="r" b="b"/>
              <a:pathLst>
                <a:path w="734695" h="309245">
                  <a:moveTo>
                    <a:pt x="0" y="0"/>
                  </a:moveTo>
                  <a:lnTo>
                    <a:pt x="734699" y="0"/>
                  </a:lnTo>
                  <a:lnTo>
                    <a:pt x="734699" y="308699"/>
                  </a:lnTo>
                  <a:lnTo>
                    <a:pt x="0" y="308699"/>
                  </a:lnTo>
                  <a:lnTo>
                    <a:pt x="0" y="0"/>
                  </a:lnTo>
                  <a:close/>
                </a:path>
              </a:pathLst>
            </a:custGeom>
            <a:ln w="9524">
              <a:solidFill>
                <a:srgbClr val="595959"/>
              </a:solidFill>
            </a:ln>
          </p:spPr>
          <p:txBody>
            <a:bodyPr wrap="square" lIns="0" tIns="0" rIns="0" bIns="0" rtlCol="0"/>
            <a:lstStyle/>
            <a:p>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508" y="188640"/>
            <a:ext cx="8218900" cy="5904656"/>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9552" y="692696"/>
            <a:ext cx="8064896" cy="561662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99675" y="857250"/>
            <a:ext cx="7745095" cy="5143500"/>
            <a:chOff x="699674" y="0"/>
            <a:chExt cx="7745095" cy="5143500"/>
          </a:xfrm>
        </p:grpSpPr>
        <p:pic>
          <p:nvPicPr>
            <p:cNvPr id="3" name="object 3"/>
            <p:cNvPicPr/>
            <p:nvPr/>
          </p:nvPicPr>
          <p:blipFill>
            <a:blip r:embed="rId2" cstate="print"/>
            <a:stretch>
              <a:fillRect/>
            </a:stretch>
          </p:blipFill>
          <p:spPr>
            <a:xfrm>
              <a:off x="723689" y="0"/>
              <a:ext cx="7720635" cy="4702600"/>
            </a:xfrm>
            <a:prstGeom prst="rect">
              <a:avLst/>
            </a:prstGeom>
          </p:spPr>
        </p:pic>
        <p:pic>
          <p:nvPicPr>
            <p:cNvPr id="4" name="object 4"/>
            <p:cNvPicPr/>
            <p:nvPr/>
          </p:nvPicPr>
          <p:blipFill>
            <a:blip r:embed="rId3" cstate="print"/>
            <a:stretch>
              <a:fillRect/>
            </a:stretch>
          </p:blipFill>
          <p:spPr>
            <a:xfrm>
              <a:off x="699674" y="690699"/>
              <a:ext cx="7744649" cy="4452800"/>
            </a:xfrm>
            <a:prstGeom prst="rect">
              <a:avLst/>
            </a:prstGeom>
          </p:spPr>
        </p:pic>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2189315"/>
            <a:ext cx="9018917" cy="402169"/>
          </a:xfrm>
        </p:spPr>
        <p:txBody>
          <a:bodyPr>
            <a:normAutofit fontScale="90000"/>
          </a:bodyPr>
          <a:lstStyle/>
          <a:p>
            <a:pPr algn="l"/>
            <a:br>
              <a:rPr lang="ru-RU" dirty="0"/>
            </a:br>
            <a:endParaRPr lang="en-US" dirty="0"/>
          </a:p>
        </p:txBody>
      </p:sp>
      <p:sp>
        <p:nvSpPr>
          <p:cNvPr id="32" name="Объект 2"/>
          <p:cNvSpPr txBox="1"/>
          <p:nvPr/>
        </p:nvSpPr>
        <p:spPr>
          <a:xfrm>
            <a:off x="0" y="454300"/>
            <a:ext cx="9155513" cy="4685363"/>
          </a:xfrm>
          <a:prstGeom prst="rect">
            <a:avLst/>
          </a:prstGeom>
        </p:spPr>
        <p:txBody>
          <a:bodyPr vert="horz" lIns="68580" tIns="34290" rIns="68580" bIns="34290" rtlCol="0" anchor="ctr">
            <a:normAutofit/>
          </a:bodyPr>
          <a:lstStyle>
            <a:lvl1pPr marL="0" indent="0" algn="r" defTabSz="914400" rtl="0" eaLnBrk="1" latinLnBrk="0" hangingPunct="1">
              <a:spcBef>
                <a:spcPct val="20000"/>
              </a:spcBef>
              <a:buFont typeface="Arial" panose="020B0604020202020204" pitchFamily="34" charset="0"/>
              <a:buNone/>
              <a:defRPr sz="1600" kern="1200" cap="small" baseline="0">
                <a:solidFill>
                  <a:srgbClr val="1D263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10000"/>
              </a:lnSpc>
              <a:spcBef>
                <a:spcPts val="0"/>
              </a:spcBef>
            </a:pPr>
            <a:endParaRPr lang="ru-RU" sz="1500" dirty="0"/>
          </a:p>
        </p:txBody>
      </p:sp>
      <p:sp>
        <p:nvSpPr>
          <p:cNvPr id="6" name="Прямоугольник 5"/>
          <p:cNvSpPr/>
          <p:nvPr/>
        </p:nvSpPr>
        <p:spPr>
          <a:xfrm>
            <a:off x="53266" y="1124744"/>
            <a:ext cx="8912384" cy="5920852"/>
          </a:xfrm>
          <a:prstGeom prst="rect">
            <a:avLst/>
          </a:prstGeom>
        </p:spPr>
        <p:txBody>
          <a:bodyPr wrap="square">
            <a:spAutoFit/>
          </a:bodyPr>
          <a:lstStyle/>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Необходимо составить </a:t>
            </a:r>
            <a:r>
              <a:rPr lang="ru-RU" sz="2400" b="1" u="sng" dirty="0">
                <a:solidFill>
                  <a:prstClr val="black"/>
                </a:solidFill>
                <a:latin typeface="Times New Roman" panose="02020603050405020304" pitchFamily="18" charset="0"/>
                <a:cs typeface="Times New Roman" panose="02020603050405020304" pitchFamily="18" charset="0"/>
              </a:rPr>
              <a:t>развернутое</a:t>
            </a:r>
            <a:r>
              <a:rPr lang="ru-RU" sz="2400" b="1" dirty="0">
                <a:solidFill>
                  <a:prstClr val="black"/>
                </a:solidFill>
                <a:latin typeface="Times New Roman" panose="02020603050405020304" pitchFamily="18" charset="0"/>
                <a:cs typeface="Times New Roman" panose="02020603050405020304" pitchFamily="18" charset="0"/>
              </a:rPr>
              <a:t>, связное, логичное высказывание - монолог </a:t>
            </a:r>
            <a:r>
              <a:rPr lang="ru-RU" sz="2400" dirty="0">
                <a:solidFill>
                  <a:prstClr val="black"/>
                </a:solidFill>
                <a:latin typeface="Times New Roman" panose="02020603050405020304" pitchFamily="18" charset="0"/>
                <a:cs typeface="Times New Roman" panose="02020603050405020304" pitchFamily="18" charset="0"/>
              </a:rPr>
              <a:t>на определенную тему. Требуется раскрыть </a:t>
            </a:r>
            <a:r>
              <a:rPr lang="ru-RU" sz="2400" b="1" dirty="0">
                <a:solidFill>
                  <a:prstClr val="black"/>
                </a:solidFill>
                <a:latin typeface="Times New Roman" panose="02020603050405020304" pitchFamily="18" charset="0"/>
                <a:cs typeface="Times New Roman" panose="02020603050405020304" pitchFamily="18" charset="0"/>
              </a:rPr>
              <a:t>4 пункта плана </a:t>
            </a:r>
            <a:r>
              <a:rPr lang="ru-RU" sz="2400" dirty="0">
                <a:solidFill>
                  <a:prstClr val="black"/>
                </a:solidFill>
                <a:latin typeface="Times New Roman" panose="02020603050405020304" pitchFamily="18" charset="0"/>
                <a:cs typeface="Times New Roman" panose="02020603050405020304" pitchFamily="18" charset="0"/>
              </a:rPr>
              <a:t>+ сказать </a:t>
            </a:r>
            <a:r>
              <a:rPr lang="ru-RU" sz="2400" b="1" dirty="0">
                <a:solidFill>
                  <a:prstClr val="black"/>
                </a:solidFill>
                <a:latin typeface="Times New Roman" panose="02020603050405020304" pitchFamily="18" charset="0"/>
                <a:cs typeface="Times New Roman" panose="02020603050405020304" pitchFamily="18" charset="0"/>
              </a:rPr>
              <a:t>вступительную и заключительную фразы</a:t>
            </a:r>
            <a:r>
              <a:rPr lang="ru-RU" sz="2400" dirty="0">
                <a:solidFill>
                  <a:prstClr val="black"/>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b="1" dirty="0">
                <a:solidFill>
                  <a:prstClr val="black"/>
                </a:solidFill>
                <a:latin typeface="Times New Roman" panose="02020603050405020304" pitchFamily="18" charset="0"/>
                <a:cs typeface="Times New Roman" panose="02020603050405020304" pitchFamily="18" charset="0"/>
              </a:rPr>
              <a:t>2,5 мин </a:t>
            </a:r>
            <a:r>
              <a:rPr lang="ru-RU" sz="2400" dirty="0">
                <a:solidFill>
                  <a:prstClr val="black"/>
                </a:solidFill>
                <a:latin typeface="Times New Roman" panose="02020603050405020304" pitchFamily="18" charset="0"/>
                <a:cs typeface="Times New Roman" panose="02020603050405020304" pitchFamily="18" charset="0"/>
              </a:rPr>
              <a:t>на подготовку</a:t>
            </a:r>
            <a:r>
              <a:rPr lang="en-US" sz="2400" dirty="0">
                <a:solidFill>
                  <a:prstClr val="black"/>
                </a:solidFill>
                <a:latin typeface="Times New Roman" panose="02020603050405020304" pitchFamily="18" charset="0"/>
                <a:cs typeface="Times New Roman" panose="02020603050405020304" pitchFamily="18" charset="0"/>
              </a:rPr>
              <a:t>;</a:t>
            </a:r>
            <a:r>
              <a:rPr lang="ru-RU" sz="2400" dirty="0">
                <a:solidFill>
                  <a:prstClr val="black"/>
                </a:solidFill>
                <a:latin typeface="Times New Roman" panose="02020603050405020304" pitchFamily="18" charset="0"/>
                <a:cs typeface="Times New Roman" panose="02020603050405020304" pitchFamily="18" charset="0"/>
              </a:rPr>
              <a:t> </a:t>
            </a:r>
            <a:r>
              <a:rPr lang="ru-RU" sz="2400" b="1" dirty="0">
                <a:solidFill>
                  <a:prstClr val="black"/>
                </a:solidFill>
                <a:latin typeface="Times New Roman" panose="02020603050405020304" pitchFamily="18" charset="0"/>
                <a:cs typeface="Times New Roman" panose="02020603050405020304" pitchFamily="18" charset="0"/>
              </a:rPr>
              <a:t>3 мин </a:t>
            </a:r>
            <a:r>
              <a:rPr lang="ru-RU" sz="2400" dirty="0">
                <a:solidFill>
                  <a:prstClr val="black"/>
                </a:solidFill>
                <a:latin typeface="Times New Roman" panose="02020603050405020304" pitchFamily="18" charset="0"/>
                <a:cs typeface="Times New Roman" panose="02020603050405020304" pitchFamily="18" charset="0"/>
              </a:rPr>
              <a:t>на ответ. </a:t>
            </a:r>
          </a:p>
          <a:p>
            <a:pPr marL="342900" indent="-342900" algn="just">
              <a:buFont typeface="Wingdings" panose="05000000000000000000" pitchFamily="2" charset="2"/>
              <a:buChar char="ü"/>
            </a:pPr>
            <a:endParaRPr lang="ru-RU" sz="24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Во время подготовки пользоваться словарями/черновиками </a:t>
            </a:r>
            <a:r>
              <a:rPr lang="ru-RU" sz="2400" b="1" dirty="0">
                <a:solidFill>
                  <a:prstClr val="black"/>
                </a:solidFill>
                <a:latin typeface="Times New Roman" panose="02020603050405020304" pitchFamily="18" charset="0"/>
                <a:cs typeface="Times New Roman" panose="02020603050405020304" pitchFamily="18" charset="0"/>
              </a:rPr>
              <a:t>нельзя</a:t>
            </a:r>
            <a:r>
              <a:rPr lang="ru-RU" sz="2400" dirty="0">
                <a:solidFill>
                  <a:prstClr val="black"/>
                </a:solidFill>
                <a:latin typeface="Times New Roman" panose="02020603050405020304" pitchFamily="18" charset="0"/>
                <a:cs typeface="Times New Roman" panose="02020603050405020304" pitchFamily="18" charset="0"/>
              </a:rPr>
              <a:t>. Ничего </a:t>
            </a:r>
            <a:r>
              <a:rPr lang="ru-RU" sz="2400" b="1" dirty="0">
                <a:solidFill>
                  <a:prstClr val="black"/>
                </a:solidFill>
                <a:latin typeface="Times New Roman" panose="02020603050405020304" pitchFamily="18" charset="0"/>
                <a:cs typeface="Times New Roman" panose="02020603050405020304" pitchFamily="18" charset="0"/>
              </a:rPr>
              <a:t>писать нельзя</a:t>
            </a:r>
            <a:r>
              <a:rPr lang="ru-RU" sz="2400" dirty="0">
                <a:solidFill>
                  <a:prstClr val="black"/>
                </a:solidFill>
                <a:latin typeface="Times New Roman" panose="02020603050405020304" pitchFamily="18" charset="0"/>
                <a:cs typeface="Times New Roman" panose="02020603050405020304" pitchFamily="18" charset="0"/>
              </a:rPr>
              <a:t>: проверяется </a:t>
            </a:r>
            <a:r>
              <a:rPr lang="ru-RU" sz="2400" u="sng" dirty="0">
                <a:solidFill>
                  <a:prstClr val="black"/>
                </a:solidFill>
                <a:latin typeface="Times New Roman" panose="02020603050405020304" pitchFamily="18" charset="0"/>
                <a:cs typeface="Times New Roman" panose="02020603050405020304" pitchFamily="18" charset="0"/>
              </a:rPr>
              <a:t>спонтанная</a:t>
            </a:r>
            <a:r>
              <a:rPr lang="ru-RU" sz="2400" dirty="0">
                <a:solidFill>
                  <a:prstClr val="black"/>
                </a:solidFill>
                <a:latin typeface="Times New Roman" panose="02020603050405020304" pitchFamily="18" charset="0"/>
                <a:cs typeface="Times New Roman" panose="02020603050405020304" pitchFamily="18" charset="0"/>
              </a:rPr>
              <a:t> устная речь.</a:t>
            </a: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Минимум </a:t>
            </a:r>
            <a:r>
              <a:rPr lang="ru-RU" sz="2400" b="1" dirty="0">
                <a:solidFill>
                  <a:prstClr val="black"/>
                </a:solidFill>
                <a:latin typeface="Times New Roman" panose="02020603050405020304" pitchFamily="18" charset="0"/>
                <a:cs typeface="Times New Roman" panose="02020603050405020304" pitchFamily="18" charset="0"/>
              </a:rPr>
              <a:t>12-15 предложений</a:t>
            </a:r>
            <a:r>
              <a:rPr lang="ru-RU" sz="2400" dirty="0">
                <a:solidFill>
                  <a:prstClr val="black"/>
                </a:solidFill>
                <a:latin typeface="Times New Roman" panose="02020603050405020304" pitchFamily="18" charset="0"/>
                <a:cs typeface="Times New Roman" panose="02020603050405020304" pitchFamily="18" charset="0"/>
              </a:rPr>
              <a:t>. Больше - можно.</a:t>
            </a:r>
          </a:p>
          <a:p>
            <a:pPr marL="342900" indent="-342900" algn="just">
              <a:buFont typeface="Wingdings" panose="05000000000000000000" pitchFamily="2" charset="2"/>
              <a:buChar char="ü"/>
            </a:pPr>
            <a:endParaRPr lang="ru-RU" sz="24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Количество фраз </a:t>
            </a:r>
            <a:r>
              <a:rPr lang="ru-RU" sz="2400" b="1" dirty="0">
                <a:solidFill>
                  <a:prstClr val="black"/>
                </a:solidFill>
                <a:latin typeface="Times New Roman" panose="02020603050405020304" pitchFamily="18" charset="0"/>
                <a:cs typeface="Times New Roman" panose="02020603050405020304" pitchFamily="18" charset="0"/>
              </a:rPr>
              <a:t>НЕ</a:t>
            </a:r>
            <a:r>
              <a:rPr lang="ru-RU" sz="2400" dirty="0">
                <a:solidFill>
                  <a:prstClr val="black"/>
                </a:solidFill>
                <a:latin typeface="Times New Roman" panose="02020603050405020304" pitchFamily="18" charset="0"/>
                <a:cs typeface="Times New Roman" panose="02020603050405020304" pitchFamily="18" charset="0"/>
              </a:rPr>
              <a:t> важно. Важно: 1) дать </a:t>
            </a:r>
            <a:r>
              <a:rPr lang="ru-RU" sz="2400" b="1" dirty="0">
                <a:solidFill>
                  <a:prstClr val="black"/>
                </a:solidFill>
                <a:latin typeface="Times New Roman" panose="02020603050405020304" pitchFamily="18" charset="0"/>
                <a:cs typeface="Times New Roman" panose="02020603050405020304" pitchFamily="18" charset="0"/>
              </a:rPr>
              <a:t>максимально содержательный</a:t>
            </a:r>
            <a:r>
              <a:rPr lang="ru-RU" sz="2400" dirty="0">
                <a:solidFill>
                  <a:prstClr val="black"/>
                </a:solidFill>
                <a:latin typeface="Times New Roman" panose="02020603050405020304" pitchFamily="18" charset="0"/>
                <a:cs typeface="Times New Roman" panose="02020603050405020304" pitchFamily="18" charset="0"/>
              </a:rPr>
              <a:t> и логичный ответ, т.е. </a:t>
            </a:r>
            <a:r>
              <a:rPr lang="ru-RU" sz="2400" b="1" dirty="0">
                <a:solidFill>
                  <a:prstClr val="black"/>
                </a:solidFill>
                <a:latin typeface="Times New Roman" panose="02020603050405020304" pitchFamily="18" charset="0"/>
                <a:cs typeface="Times New Roman" panose="02020603050405020304" pitchFamily="18" charset="0"/>
              </a:rPr>
              <a:t>точно и полно </a:t>
            </a:r>
            <a:r>
              <a:rPr lang="ru-RU" sz="2400" dirty="0">
                <a:solidFill>
                  <a:prstClr val="black"/>
                </a:solidFill>
                <a:latin typeface="Times New Roman" panose="02020603050405020304" pitchFamily="18" charset="0"/>
                <a:cs typeface="Times New Roman" panose="02020603050405020304" pitchFamily="18" charset="0"/>
              </a:rPr>
              <a:t>раскрыть каждый пункт плана; 2) уложиться в отведенное время</a:t>
            </a:r>
            <a:r>
              <a:rPr lang="en-US" sz="2400" dirty="0">
                <a:solidFill>
                  <a:prstClr val="black"/>
                </a:solidFill>
                <a:latin typeface="Times New Roman" panose="02020603050405020304" pitchFamily="18" charset="0"/>
                <a:cs typeface="Times New Roman" panose="02020603050405020304" pitchFamily="18" charset="0"/>
              </a:rPr>
              <a:t> (= 3 </a:t>
            </a:r>
            <a:r>
              <a:rPr lang="ru-RU" sz="2400" dirty="0">
                <a:solidFill>
                  <a:prstClr val="black"/>
                </a:solidFill>
                <a:latin typeface="Times New Roman" panose="02020603050405020304" pitchFamily="18" charset="0"/>
                <a:cs typeface="Times New Roman" panose="02020603050405020304" pitchFamily="18" charset="0"/>
              </a:rPr>
              <a:t>мин.).</a:t>
            </a:r>
          </a:p>
          <a:p>
            <a:pPr marL="342900" indent="-342900" algn="just">
              <a:buFont typeface="Wingdings" panose="05000000000000000000" pitchFamily="2" charset="2"/>
              <a:buChar char="ü"/>
            </a:pPr>
            <a:endParaRPr lang="ru-RU" sz="1875" dirty="0">
              <a:solidFill>
                <a:prstClr val="black"/>
              </a:solidFill>
            </a:endParaRPr>
          </a:p>
        </p:txBody>
      </p:sp>
      <p:sp>
        <p:nvSpPr>
          <p:cNvPr id="36" name="Titre 3"/>
          <p:cNvSpPr txBox="1"/>
          <p:nvPr/>
        </p:nvSpPr>
        <p:spPr>
          <a:xfrm>
            <a:off x="827584" y="368917"/>
            <a:ext cx="6663267" cy="456689"/>
          </a:xfrm>
          <a:prstGeom prst="rect">
            <a:avLst/>
          </a:prstGeom>
          <a:solidFill>
            <a:schemeClr val="bg1"/>
          </a:solidFill>
        </p:spPr>
        <p:txBody>
          <a:bodyPr vert="horz" lIns="68580" tIns="34290" rIns="68580" bIns="34290" rtlCol="0" anchor="ctr">
            <a:noAutofit/>
          </a:bodyPr>
          <a:lstStyle>
            <a:lvl1pPr algn="r" defTabSz="914400" rtl="0" eaLnBrk="1" latinLnBrk="0" hangingPunct="1">
              <a:spcBef>
                <a:spcPct val="0"/>
              </a:spcBef>
              <a:buNone/>
              <a:defRPr sz="2000" b="1" kern="1200" cap="small" normalizeH="0" baseline="0">
                <a:solidFill>
                  <a:schemeClr val="bg1"/>
                </a:solidFill>
                <a:effectLst/>
                <a:latin typeface="Verdana" panose="020B0604030504040204" pitchFamily="34" charset="0"/>
                <a:ea typeface="+mj-ea"/>
                <a:cs typeface="+mj-cs"/>
              </a:defRPr>
            </a:lvl1pPr>
          </a:lstStyle>
          <a:p>
            <a:pPr algn="ctr">
              <a:lnSpc>
                <a:spcPct val="150000"/>
              </a:lnSpc>
            </a:pPr>
            <a:endParaRPr lang="ru-RU" sz="2100" dirty="0">
              <a:solidFill>
                <a:prstClr val="black"/>
              </a:solidFill>
            </a:endParaRPr>
          </a:p>
          <a:p>
            <a:pPr algn="ctr">
              <a:lnSpc>
                <a:spcPct val="150000"/>
              </a:lnSpc>
            </a:pPr>
            <a:r>
              <a:rPr lang="en-US" sz="3200" dirty="0">
                <a:solidFill>
                  <a:schemeClr val="accent1"/>
                </a:solidFill>
                <a:latin typeface="Times New Roman" panose="02020603050405020304" pitchFamily="18" charset="0"/>
                <a:cs typeface="Times New Roman" panose="02020603050405020304" pitchFamily="18" charset="0"/>
              </a:rPr>
              <a:t> </a:t>
            </a:r>
            <a:r>
              <a:rPr lang="ru-RU" sz="3200" dirty="0">
                <a:solidFill>
                  <a:schemeClr val="accent1"/>
                </a:solidFill>
                <a:latin typeface="Times New Roman" panose="02020603050405020304" pitchFamily="18" charset="0"/>
                <a:cs typeface="Times New Roman" panose="02020603050405020304" pitchFamily="18" charset="0"/>
              </a:rPr>
              <a:t>Задание 4: специфика задания</a:t>
            </a:r>
            <a:br>
              <a:rPr lang="ru-RU" sz="2100" dirty="0">
                <a:solidFill>
                  <a:prstClr val="black"/>
                </a:solidFill>
              </a:rPr>
            </a:br>
            <a:endParaRPr lang="en-US" sz="2100" dirty="0">
              <a:solidFill>
                <a:prstClr val="black"/>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Объект 2"/>
          <p:cNvSpPr txBox="1"/>
          <p:nvPr/>
        </p:nvSpPr>
        <p:spPr>
          <a:xfrm>
            <a:off x="-91308" y="857250"/>
            <a:ext cx="9155513" cy="4685363"/>
          </a:xfrm>
          <a:prstGeom prst="rect">
            <a:avLst/>
          </a:prstGeom>
        </p:spPr>
        <p:txBody>
          <a:bodyPr vert="horz" lIns="68580" tIns="34290" rIns="68580" bIns="34290" rtlCol="0" anchor="ctr">
            <a:normAutofit/>
          </a:bodyPr>
          <a:lstStyle>
            <a:lvl1pPr marL="0" indent="0" algn="r" defTabSz="914400" rtl="0" eaLnBrk="1" latinLnBrk="0" hangingPunct="1">
              <a:spcBef>
                <a:spcPct val="20000"/>
              </a:spcBef>
              <a:buFont typeface="Arial" panose="020B0604020202020204" pitchFamily="34" charset="0"/>
              <a:buNone/>
              <a:defRPr sz="1600" kern="1200" cap="small" baseline="0">
                <a:solidFill>
                  <a:srgbClr val="1D263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10000"/>
              </a:lnSpc>
              <a:spcBef>
                <a:spcPts val="0"/>
              </a:spcBef>
            </a:pPr>
            <a:endParaRPr lang="ru-RU" sz="1500" dirty="0"/>
          </a:p>
        </p:txBody>
      </p:sp>
      <p:sp>
        <p:nvSpPr>
          <p:cNvPr id="3" name="Прямоугольник 2"/>
          <p:cNvSpPr/>
          <p:nvPr/>
        </p:nvSpPr>
        <p:spPr>
          <a:xfrm>
            <a:off x="131552" y="1550629"/>
            <a:ext cx="8932654" cy="507831"/>
          </a:xfrm>
          <a:prstGeom prst="rect">
            <a:avLst/>
          </a:prstGeom>
        </p:spPr>
        <p:txBody>
          <a:bodyPr wrap="square">
            <a:spAutoFit/>
          </a:bodyPr>
          <a:lstStyle/>
          <a:p>
            <a:endParaRPr lang="en-US" sz="1350" dirty="0">
              <a:solidFill>
                <a:prstClr val="black"/>
              </a:solidFill>
            </a:endParaRPr>
          </a:p>
          <a:p>
            <a:endParaRPr lang="ru-RU" sz="1350" dirty="0">
              <a:solidFill>
                <a:prstClr val="black"/>
              </a:solidFill>
            </a:endParaRPr>
          </a:p>
        </p:txBody>
      </p:sp>
      <p:sp>
        <p:nvSpPr>
          <p:cNvPr id="6" name="Прямоугольник 5"/>
          <p:cNvSpPr/>
          <p:nvPr/>
        </p:nvSpPr>
        <p:spPr>
          <a:xfrm>
            <a:off x="231222" y="960554"/>
            <a:ext cx="8927167" cy="4870564"/>
          </a:xfrm>
          <a:prstGeom prst="rect">
            <a:avLst/>
          </a:prstGeom>
        </p:spPr>
        <p:txBody>
          <a:bodyPr wrap="square">
            <a:spAutoFit/>
          </a:bodyPr>
          <a:lstStyle/>
          <a:p>
            <a:pPr marL="428625" indent="-428625">
              <a:buFont typeface="Wingdings" panose="05000000000000000000" pitchFamily="2" charset="2"/>
              <a:buChar char="ü"/>
            </a:pPr>
            <a:r>
              <a:rPr lang="en-US" sz="2400" b="1" dirty="0">
                <a:solidFill>
                  <a:schemeClr val="accent6">
                    <a:lumMod val="75000"/>
                  </a:schemeClr>
                </a:solidFill>
                <a:latin typeface="Times New Roman" panose="02020603050405020304" pitchFamily="18" charset="0"/>
                <a:cs typeface="Times New Roman" panose="02020603050405020304" pitchFamily="18" charset="0"/>
              </a:rPr>
              <a:t>Travelling</a:t>
            </a:r>
            <a:r>
              <a:rPr lang="ru-RU" sz="2400"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  travel light   /  take a lot of (heavy) things with you</a:t>
            </a:r>
          </a:p>
          <a:p>
            <a:r>
              <a:rPr lang="en-US" sz="2400" dirty="0">
                <a:solidFill>
                  <a:prstClr val="black"/>
                </a:solidFill>
                <a:latin typeface="Times New Roman" panose="02020603050405020304" pitchFamily="18" charset="0"/>
                <a:cs typeface="Times New Roman" panose="02020603050405020304" pitchFamily="18" charset="0"/>
              </a:rPr>
              <a:t>                               - group travel   /  solo travel; in the company of…   </a:t>
            </a:r>
            <a:r>
              <a:rPr lang="ru-RU" sz="2400"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alone</a:t>
            </a:r>
          </a:p>
          <a:p>
            <a:r>
              <a:rPr lang="en-US" sz="2400" dirty="0">
                <a:solidFill>
                  <a:prstClr val="black"/>
                </a:solidFill>
                <a:latin typeface="Times New Roman" panose="02020603050405020304" pitchFamily="18" charset="0"/>
                <a:cs typeface="Times New Roman" panose="02020603050405020304" pitchFamily="18" charset="0"/>
              </a:rPr>
              <a:t>                               - travel independently   /  take a guided tour</a:t>
            </a:r>
          </a:p>
          <a:p>
            <a:r>
              <a:rPr lang="en-US" sz="2400" dirty="0">
                <a:solidFill>
                  <a:prstClr val="black"/>
                </a:solidFill>
                <a:latin typeface="Times New Roman" panose="02020603050405020304" pitchFamily="18" charset="0"/>
                <a:cs typeface="Times New Roman" panose="02020603050405020304" pitchFamily="18" charset="0"/>
              </a:rPr>
              <a:t>                               - for business    /     for pleasure</a:t>
            </a:r>
          </a:p>
          <a:p>
            <a:endParaRPr lang="en-US" sz="2400" dirty="0">
              <a:solidFill>
                <a:prstClr val="black"/>
              </a:solidFill>
              <a:latin typeface="Times New Roman" panose="02020603050405020304" pitchFamily="18" charset="0"/>
              <a:cs typeface="Times New Roman" panose="02020603050405020304" pitchFamily="18" charset="0"/>
            </a:endParaRPr>
          </a:p>
          <a:p>
            <a:pPr marL="428625" indent="-428625">
              <a:buFont typeface="Wingdings" panose="05000000000000000000" pitchFamily="2" charset="2"/>
              <a:buChar char="ü"/>
            </a:pPr>
            <a:r>
              <a:rPr lang="en-US" sz="2400" b="1" dirty="0">
                <a:solidFill>
                  <a:schemeClr val="accent6">
                    <a:lumMod val="75000"/>
                  </a:schemeClr>
                </a:solidFill>
                <a:latin typeface="Times New Roman" panose="02020603050405020304" pitchFamily="18" charset="0"/>
                <a:cs typeface="Times New Roman" panose="02020603050405020304" pitchFamily="18" charset="0"/>
              </a:rPr>
              <a:t>Sports</a:t>
            </a:r>
            <a:r>
              <a:rPr lang="ru-RU" sz="2400"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      </a:t>
            </a:r>
            <a:r>
              <a:rPr lang="ru-RU" sz="2400"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professional  /  amateur </a:t>
            </a:r>
          </a:p>
          <a:p>
            <a:r>
              <a:rPr lang="en-US" sz="2400" dirty="0">
                <a:solidFill>
                  <a:prstClr val="black"/>
                </a:solidFill>
                <a:latin typeface="Times New Roman" panose="02020603050405020304" pitchFamily="18" charset="0"/>
                <a:cs typeface="Times New Roman" panose="02020603050405020304" pitchFamily="18" charset="0"/>
              </a:rPr>
              <a:t>                           - indoor    /   outdoor</a:t>
            </a:r>
          </a:p>
          <a:p>
            <a:r>
              <a:rPr lang="en-US" sz="2400" dirty="0">
                <a:solidFill>
                  <a:prstClr val="black"/>
                </a:solidFill>
                <a:latin typeface="Times New Roman" panose="02020603050405020304" pitchFamily="18" charset="0"/>
                <a:cs typeface="Times New Roman" panose="02020603050405020304" pitchFamily="18" charset="0"/>
              </a:rPr>
              <a:t>                           - individual  /  team</a:t>
            </a:r>
          </a:p>
          <a:p>
            <a:r>
              <a:rPr lang="en-US" sz="2400" dirty="0">
                <a:solidFill>
                  <a:prstClr val="black"/>
                </a:solidFill>
                <a:latin typeface="Times New Roman" panose="02020603050405020304" pitchFamily="18" charset="0"/>
                <a:cs typeface="Times New Roman" panose="02020603050405020304" pitchFamily="18" charset="0"/>
              </a:rPr>
              <a:t>                           - competitive  /  cooperative</a:t>
            </a:r>
          </a:p>
          <a:p>
            <a:r>
              <a:rPr lang="en-US" sz="2400" dirty="0">
                <a:solidFill>
                  <a:prstClr val="black"/>
                </a:solidFill>
                <a:latin typeface="Times New Roman" panose="02020603050405020304" pitchFamily="18" charset="0"/>
                <a:cs typeface="Times New Roman" panose="02020603050405020304" pitchFamily="18" charset="0"/>
              </a:rPr>
              <a:t>                           - dynamic, energetic   /  calming, relaxing </a:t>
            </a:r>
          </a:p>
          <a:p>
            <a:r>
              <a:rPr lang="en-US" sz="2400" dirty="0">
                <a:solidFill>
                  <a:prstClr val="black"/>
                </a:solidFill>
                <a:latin typeface="Times New Roman" panose="02020603050405020304" pitchFamily="18" charset="0"/>
                <a:cs typeface="Times New Roman" panose="02020603050405020304" pitchFamily="18" charset="0"/>
              </a:rPr>
              <a:t>                           - easy   /  challenging</a:t>
            </a:r>
          </a:p>
          <a:p>
            <a:pPr algn="just"/>
            <a:endParaRPr lang="en-US" sz="2250" dirty="0">
              <a:solidFill>
                <a:prstClr val="black"/>
              </a:solidFill>
            </a:endParaRPr>
          </a:p>
        </p:txBody>
      </p:sp>
      <p:sp>
        <p:nvSpPr>
          <p:cNvPr id="9" name="Titre 3"/>
          <p:cNvSpPr txBox="1"/>
          <p:nvPr/>
        </p:nvSpPr>
        <p:spPr>
          <a:xfrm>
            <a:off x="361643" y="148224"/>
            <a:ext cx="8420714" cy="812330"/>
          </a:xfrm>
          <a:prstGeom prst="rect">
            <a:avLst/>
          </a:prstGeom>
          <a:solidFill>
            <a:schemeClr val="bg1"/>
          </a:solidFill>
        </p:spPr>
        <p:txBody>
          <a:bodyPr vert="horz" lIns="68580" tIns="34290" rIns="68580" bIns="34290" rtlCol="0" anchor="ctr">
            <a:noAutofit/>
          </a:bodyPr>
          <a:lstStyle>
            <a:lvl1pPr algn="r" defTabSz="914400" rtl="0" eaLnBrk="1" latinLnBrk="0" hangingPunct="1">
              <a:spcBef>
                <a:spcPct val="0"/>
              </a:spcBef>
              <a:buNone/>
              <a:defRPr sz="2000" b="1" kern="1200" cap="small" normalizeH="0" baseline="0">
                <a:solidFill>
                  <a:schemeClr val="bg1"/>
                </a:solidFill>
                <a:effectLst/>
                <a:latin typeface="Verdana" panose="020B0604030504040204" pitchFamily="34" charset="0"/>
                <a:ea typeface="+mj-ea"/>
                <a:cs typeface="+mj-cs"/>
              </a:defRPr>
            </a:lvl1pPr>
          </a:lstStyle>
          <a:p>
            <a:pPr algn="ctr">
              <a:lnSpc>
                <a:spcPct val="150000"/>
              </a:lnSpc>
            </a:pPr>
            <a:endParaRPr lang="ru-RU" sz="2100" dirty="0">
              <a:solidFill>
                <a:prstClr val="black"/>
              </a:solidFill>
            </a:endParaRPr>
          </a:p>
          <a:p>
            <a:pPr algn="ctr"/>
            <a:r>
              <a:rPr lang="ru-RU" sz="3200" dirty="0">
                <a:solidFill>
                  <a:schemeClr val="accent1"/>
                </a:solidFill>
                <a:latin typeface="Times New Roman" panose="02020603050405020304" pitchFamily="18" charset="0"/>
                <a:cs typeface="Times New Roman" panose="02020603050405020304" pitchFamily="18" charset="0"/>
              </a:rPr>
              <a:t>Варианты для сравнения</a:t>
            </a:r>
            <a:br>
              <a:rPr lang="ru-RU" sz="3200" dirty="0">
                <a:solidFill>
                  <a:prstClr val="black"/>
                </a:solidFill>
                <a:latin typeface="Times New Roman" panose="02020603050405020304" pitchFamily="18" charset="0"/>
                <a:cs typeface="Times New Roman" panose="02020603050405020304" pitchFamily="18" charset="0"/>
              </a:rPr>
            </a:br>
            <a:endParaRPr lang="en-US" sz="3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Объект 2"/>
          <p:cNvSpPr txBox="1"/>
          <p:nvPr/>
        </p:nvSpPr>
        <p:spPr>
          <a:xfrm>
            <a:off x="-91308" y="857250"/>
            <a:ext cx="9155513" cy="4685363"/>
          </a:xfrm>
          <a:prstGeom prst="rect">
            <a:avLst/>
          </a:prstGeom>
        </p:spPr>
        <p:txBody>
          <a:bodyPr vert="horz" lIns="68580" tIns="34290" rIns="68580" bIns="34290" rtlCol="0" anchor="ctr">
            <a:normAutofit/>
          </a:bodyPr>
          <a:lstStyle>
            <a:lvl1pPr marL="0" indent="0" algn="r" defTabSz="914400" rtl="0" eaLnBrk="1" latinLnBrk="0" hangingPunct="1">
              <a:spcBef>
                <a:spcPct val="20000"/>
              </a:spcBef>
              <a:buFont typeface="Arial" panose="020B0604020202020204" pitchFamily="34" charset="0"/>
              <a:buNone/>
              <a:defRPr sz="1600" kern="1200" cap="small" baseline="0">
                <a:solidFill>
                  <a:srgbClr val="1D263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10000"/>
              </a:lnSpc>
              <a:spcBef>
                <a:spcPts val="0"/>
              </a:spcBef>
            </a:pPr>
            <a:endParaRPr lang="ru-RU" sz="1500" dirty="0"/>
          </a:p>
        </p:txBody>
      </p:sp>
      <p:sp>
        <p:nvSpPr>
          <p:cNvPr id="3" name="Прямоугольник 2"/>
          <p:cNvSpPr/>
          <p:nvPr/>
        </p:nvSpPr>
        <p:spPr>
          <a:xfrm>
            <a:off x="131552" y="1550629"/>
            <a:ext cx="8932654" cy="507831"/>
          </a:xfrm>
          <a:prstGeom prst="rect">
            <a:avLst/>
          </a:prstGeom>
        </p:spPr>
        <p:txBody>
          <a:bodyPr wrap="square">
            <a:spAutoFit/>
          </a:bodyPr>
          <a:lstStyle/>
          <a:p>
            <a:endParaRPr lang="en-US" sz="1350" dirty="0">
              <a:solidFill>
                <a:prstClr val="black"/>
              </a:solidFill>
            </a:endParaRPr>
          </a:p>
          <a:p>
            <a:endParaRPr lang="ru-RU" sz="1350" dirty="0">
              <a:solidFill>
                <a:prstClr val="black"/>
              </a:solidFill>
            </a:endParaRPr>
          </a:p>
        </p:txBody>
      </p:sp>
      <p:sp>
        <p:nvSpPr>
          <p:cNvPr id="6" name="Прямоугольник 5"/>
          <p:cNvSpPr/>
          <p:nvPr/>
        </p:nvSpPr>
        <p:spPr>
          <a:xfrm>
            <a:off x="105673" y="107926"/>
            <a:ext cx="8932654" cy="5978560"/>
          </a:xfrm>
          <a:prstGeom prst="rect">
            <a:avLst/>
          </a:prstGeom>
        </p:spPr>
        <p:txBody>
          <a:bodyPr wrap="square">
            <a:spAutoFit/>
          </a:bodyPr>
          <a:lstStyle/>
          <a:p>
            <a:pPr marL="342900" indent="-342900" algn="just">
              <a:buFont typeface="Wingdings" panose="05000000000000000000" pitchFamily="2" charset="2"/>
              <a:buChar char="ü"/>
            </a:pPr>
            <a:r>
              <a:rPr lang="en-US" sz="2250" b="1" dirty="0">
                <a:solidFill>
                  <a:schemeClr val="accent6">
                    <a:lumMod val="75000"/>
                  </a:schemeClr>
                </a:solidFill>
              </a:rPr>
              <a:t>Activities:   </a:t>
            </a:r>
            <a:r>
              <a:rPr lang="en-US" sz="2250" dirty="0">
                <a:solidFill>
                  <a:prstClr val="black"/>
                </a:solidFill>
              </a:rPr>
              <a:t>- physical   /  mental</a:t>
            </a:r>
          </a:p>
          <a:p>
            <a:pPr algn="just"/>
            <a:r>
              <a:rPr lang="en-US" sz="2250" b="1" dirty="0">
                <a:solidFill>
                  <a:prstClr val="black"/>
                </a:solidFill>
              </a:rPr>
              <a:t>                           - </a:t>
            </a:r>
            <a:r>
              <a:rPr lang="en-US" sz="2250" dirty="0">
                <a:solidFill>
                  <a:prstClr val="black"/>
                </a:solidFill>
              </a:rPr>
              <a:t>easy to do  /  challenging, difficult</a:t>
            </a:r>
          </a:p>
          <a:p>
            <a:pPr algn="just"/>
            <a:r>
              <a:rPr lang="en-US" sz="2250" dirty="0">
                <a:solidFill>
                  <a:prstClr val="black"/>
                </a:solidFill>
              </a:rPr>
              <a:t>                           - safe   / dangerous</a:t>
            </a:r>
          </a:p>
          <a:p>
            <a:pPr algn="just"/>
            <a:r>
              <a:rPr lang="en-US" sz="2250" dirty="0">
                <a:solidFill>
                  <a:prstClr val="black"/>
                </a:solidFill>
              </a:rPr>
              <a:t>                           - relaxing, calming   /  exhausting, tiring</a:t>
            </a:r>
          </a:p>
          <a:p>
            <a:pPr algn="just"/>
            <a:r>
              <a:rPr lang="en-US" sz="2250" dirty="0">
                <a:solidFill>
                  <a:prstClr val="black"/>
                </a:solidFill>
              </a:rPr>
              <a:t>                           - modern, up-to-date, innovative  /  traditional, conventional, old-fashioned</a:t>
            </a:r>
          </a:p>
          <a:p>
            <a:pPr marL="342900" indent="-342900" algn="just">
              <a:buFont typeface="Wingdings" panose="05000000000000000000" pitchFamily="2" charset="2"/>
              <a:buChar char="ü"/>
            </a:pPr>
            <a:r>
              <a:rPr lang="en-US" sz="2250" b="1" dirty="0">
                <a:solidFill>
                  <a:schemeClr val="accent6">
                    <a:lumMod val="75000"/>
                  </a:schemeClr>
                </a:solidFill>
              </a:rPr>
              <a:t>Jobs:</a:t>
            </a:r>
            <a:r>
              <a:rPr lang="en-US" sz="2250" dirty="0">
                <a:solidFill>
                  <a:schemeClr val="accent6">
                    <a:lumMod val="75000"/>
                  </a:schemeClr>
                </a:solidFill>
              </a:rPr>
              <a:t>       </a:t>
            </a:r>
            <a:r>
              <a:rPr lang="en-US" sz="2250" dirty="0">
                <a:solidFill>
                  <a:prstClr val="black"/>
                </a:solidFill>
              </a:rPr>
              <a:t>- working with people    /   tech jobs     / science jobs                      / beauty jobs</a:t>
            </a:r>
          </a:p>
          <a:p>
            <a:pPr algn="just"/>
            <a:endParaRPr lang="en-US" sz="2250" dirty="0">
              <a:solidFill>
                <a:prstClr val="black"/>
              </a:solidFill>
            </a:endParaRPr>
          </a:p>
          <a:p>
            <a:pPr marL="342900" indent="-342900" algn="just">
              <a:buFont typeface="Wingdings" panose="05000000000000000000" pitchFamily="2" charset="2"/>
              <a:buChar char="ü"/>
            </a:pPr>
            <a:r>
              <a:rPr lang="en-US" sz="2250" b="1" dirty="0">
                <a:solidFill>
                  <a:schemeClr val="accent6">
                    <a:lumMod val="75000"/>
                  </a:schemeClr>
                </a:solidFill>
              </a:rPr>
              <a:t>Mood</a:t>
            </a:r>
            <a:r>
              <a:rPr lang="ru-RU" sz="2250" dirty="0">
                <a:solidFill>
                  <a:schemeClr val="accent6">
                    <a:lumMod val="75000"/>
                  </a:schemeClr>
                </a:solidFill>
              </a:rPr>
              <a:t>: </a:t>
            </a:r>
            <a:r>
              <a:rPr lang="en-US" sz="2250" dirty="0">
                <a:solidFill>
                  <a:prstClr val="black"/>
                </a:solidFill>
              </a:rPr>
              <a:t>-    cheerful, happy, optimistic  /  serious, bad, gloomy, pessimistic</a:t>
            </a:r>
            <a:endParaRPr lang="ru-RU" sz="2250" dirty="0">
              <a:solidFill>
                <a:prstClr val="black"/>
              </a:solidFill>
            </a:endParaRPr>
          </a:p>
          <a:p>
            <a:pPr marL="342900" indent="-342900" algn="just">
              <a:buFont typeface="Wingdings" panose="05000000000000000000" pitchFamily="2" charset="2"/>
              <a:buChar char="ü"/>
            </a:pPr>
            <a:r>
              <a:rPr lang="en-US" sz="2250" dirty="0">
                <a:solidFill>
                  <a:prstClr val="black"/>
                </a:solidFill>
              </a:rPr>
              <a:t> </a:t>
            </a:r>
            <a:r>
              <a:rPr lang="en-US" sz="2250" b="1" dirty="0">
                <a:solidFill>
                  <a:schemeClr val="accent6">
                    <a:lumMod val="75000"/>
                  </a:schemeClr>
                </a:solidFill>
              </a:rPr>
              <a:t>Activities:   </a:t>
            </a:r>
            <a:r>
              <a:rPr lang="en-US" sz="2250" dirty="0">
                <a:solidFill>
                  <a:prstClr val="black"/>
                </a:solidFill>
              </a:rPr>
              <a:t>- physical   /  mental</a:t>
            </a:r>
          </a:p>
          <a:p>
            <a:pPr algn="just"/>
            <a:r>
              <a:rPr lang="en-US" sz="2250" b="1" dirty="0">
                <a:solidFill>
                  <a:prstClr val="black"/>
                </a:solidFill>
              </a:rPr>
              <a:t>                           - </a:t>
            </a:r>
            <a:r>
              <a:rPr lang="en-US" sz="2250" dirty="0">
                <a:solidFill>
                  <a:prstClr val="black"/>
                </a:solidFill>
              </a:rPr>
              <a:t>easy to do  /  challenging, difficult</a:t>
            </a:r>
          </a:p>
          <a:p>
            <a:pPr algn="just"/>
            <a:r>
              <a:rPr lang="en-US" sz="2250" dirty="0">
                <a:solidFill>
                  <a:prstClr val="black"/>
                </a:solidFill>
              </a:rPr>
              <a:t>                           - safe   / dangerous</a:t>
            </a:r>
          </a:p>
          <a:p>
            <a:pPr algn="just"/>
            <a:r>
              <a:rPr lang="en-US" sz="2250" dirty="0">
                <a:solidFill>
                  <a:prstClr val="black"/>
                </a:solidFill>
              </a:rPr>
              <a:t>                           - relaxing, calming   /  exhausting, tiring</a:t>
            </a:r>
          </a:p>
          <a:p>
            <a:pPr algn="just"/>
            <a:r>
              <a:rPr lang="en-US" sz="2250" dirty="0">
                <a:solidFill>
                  <a:prstClr val="black"/>
                </a:solidFill>
              </a:rPr>
              <a:t>                           - modern, up-to-date, innovative  /  traditional, conventional, old-fashioned</a:t>
            </a:r>
          </a:p>
          <a:p>
            <a:pPr marL="342900" indent="-342900" algn="just">
              <a:buFont typeface="Wingdings" panose="05000000000000000000" pitchFamily="2" charset="2"/>
              <a:buChar char="ü"/>
            </a:pPr>
            <a:endParaRPr lang="en-US" sz="2250" dirty="0">
              <a:solidFill>
                <a:prstClr val="black"/>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Объект 2"/>
          <p:cNvSpPr txBox="1"/>
          <p:nvPr/>
        </p:nvSpPr>
        <p:spPr>
          <a:xfrm>
            <a:off x="-91308" y="857250"/>
            <a:ext cx="9155513" cy="4685363"/>
          </a:xfrm>
          <a:prstGeom prst="rect">
            <a:avLst/>
          </a:prstGeom>
        </p:spPr>
        <p:txBody>
          <a:bodyPr vert="horz" lIns="68580" tIns="34290" rIns="68580" bIns="34290" rtlCol="0" anchor="ctr">
            <a:normAutofit/>
          </a:bodyPr>
          <a:lstStyle>
            <a:lvl1pPr marL="0" indent="0" algn="r" defTabSz="914400" rtl="0" eaLnBrk="1" latinLnBrk="0" hangingPunct="1">
              <a:spcBef>
                <a:spcPct val="20000"/>
              </a:spcBef>
              <a:buFont typeface="Arial" panose="020B0604020202020204" pitchFamily="34" charset="0"/>
              <a:buNone/>
              <a:defRPr sz="1600" kern="1200" cap="small" baseline="0">
                <a:solidFill>
                  <a:srgbClr val="1D263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10000"/>
              </a:lnSpc>
              <a:spcBef>
                <a:spcPts val="0"/>
              </a:spcBef>
            </a:pPr>
            <a:endParaRPr lang="ru-RU" sz="1500" dirty="0"/>
          </a:p>
        </p:txBody>
      </p:sp>
      <p:sp>
        <p:nvSpPr>
          <p:cNvPr id="3" name="Прямоугольник 2"/>
          <p:cNvSpPr/>
          <p:nvPr/>
        </p:nvSpPr>
        <p:spPr>
          <a:xfrm>
            <a:off x="211346" y="1231288"/>
            <a:ext cx="8932654" cy="507831"/>
          </a:xfrm>
          <a:prstGeom prst="rect">
            <a:avLst/>
          </a:prstGeom>
        </p:spPr>
        <p:txBody>
          <a:bodyPr wrap="square">
            <a:spAutoFit/>
          </a:bodyPr>
          <a:lstStyle/>
          <a:p>
            <a:endParaRPr lang="en-US" sz="1350" dirty="0">
              <a:solidFill>
                <a:prstClr val="black"/>
              </a:solidFill>
            </a:endParaRPr>
          </a:p>
          <a:p>
            <a:endParaRPr lang="ru-RU" sz="1350" dirty="0">
              <a:solidFill>
                <a:prstClr val="black"/>
              </a:solidFill>
            </a:endParaRPr>
          </a:p>
        </p:txBody>
      </p:sp>
      <p:sp>
        <p:nvSpPr>
          <p:cNvPr id="6" name="Прямоугольник 5"/>
          <p:cNvSpPr/>
          <p:nvPr/>
        </p:nvSpPr>
        <p:spPr>
          <a:xfrm>
            <a:off x="211346" y="1049021"/>
            <a:ext cx="8754844" cy="4501232"/>
          </a:xfrm>
          <a:prstGeom prst="rect">
            <a:avLst/>
          </a:prstGeom>
        </p:spPr>
        <p:txBody>
          <a:bodyPr wrap="square">
            <a:spAutoFit/>
          </a:bodyPr>
          <a:lstStyle/>
          <a:p>
            <a:pPr marL="342900" indent="-342900" algn="just">
              <a:buFont typeface="Wingdings" panose="05000000000000000000" pitchFamily="2" charset="2"/>
              <a:buChar char="ü"/>
            </a:pPr>
            <a:r>
              <a:rPr lang="en-US" sz="2400" b="1" dirty="0">
                <a:solidFill>
                  <a:schemeClr val="accent1"/>
                </a:solidFill>
                <a:latin typeface="Times New Roman" panose="02020603050405020304" pitchFamily="18" charset="0"/>
                <a:cs typeface="Times New Roman" panose="02020603050405020304" pitchFamily="18" charset="0"/>
              </a:rPr>
              <a:t>Subjects:   </a:t>
            </a:r>
            <a:r>
              <a:rPr lang="en-US" sz="2400" dirty="0">
                <a:solidFill>
                  <a:prstClr val="black"/>
                </a:solidFill>
                <a:latin typeface="Times New Roman" panose="02020603050405020304" pitchFamily="18" charset="0"/>
                <a:cs typeface="Times New Roman" panose="02020603050405020304" pitchFamily="18" charset="0"/>
              </a:rPr>
              <a:t>- teach students about people /  different nationalities </a:t>
            </a:r>
            <a:r>
              <a:rPr lang="ru-RU" sz="2400"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places, countries) / the living world / natural (cultural, language) phenomena / ecosystems / environment / different substances / energy / the laws of life;</a:t>
            </a:r>
          </a:p>
          <a:p>
            <a:pPr algn="just"/>
            <a:r>
              <a:rPr lang="en-US" sz="2400" dirty="0">
                <a:solidFill>
                  <a:prstClr val="black"/>
                </a:solidFill>
                <a:latin typeface="Times New Roman" panose="02020603050405020304" pitchFamily="18" charset="0"/>
                <a:cs typeface="Times New Roman" panose="02020603050405020304" pitchFamily="18" charset="0"/>
              </a:rPr>
              <a:t>                          - increase students’ health awareness, environmental / cultural / social awareness;</a:t>
            </a:r>
          </a:p>
          <a:p>
            <a:pPr algn="just"/>
            <a:r>
              <a:rPr lang="en-US" sz="2400" dirty="0">
                <a:solidFill>
                  <a:prstClr val="black"/>
                </a:solidFill>
                <a:latin typeface="Times New Roman" panose="02020603050405020304" pitchFamily="18" charset="0"/>
                <a:cs typeface="Times New Roman" panose="02020603050405020304" pitchFamily="18" charset="0"/>
              </a:rPr>
              <a:t>                         - develop students' numeracy skills / critical thinking skills / attention to detail / ability to analyze facts, evaluate information objectively, find effective solutions to problems</a:t>
            </a:r>
          </a:p>
          <a:p>
            <a:pPr algn="just"/>
            <a:r>
              <a:rPr lang="en-US" sz="2400" dirty="0">
                <a:solidFill>
                  <a:prstClr val="black"/>
                </a:solidFill>
                <a:latin typeface="Times New Roman" panose="02020603050405020304" pitchFamily="18" charset="0"/>
                <a:cs typeface="Times New Roman" panose="02020603050405020304" pitchFamily="18" charset="0"/>
              </a:rPr>
              <a:t>                         - help students become better thinkers / problem-solvers / communicators / negotiators </a:t>
            </a:r>
          </a:p>
          <a:p>
            <a:pPr algn="just"/>
            <a:endParaRPr lang="en-US" sz="2250" dirty="0">
              <a:solidFill>
                <a:prstClr val="blac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9249"/>
            <a:ext cx="8568952" cy="7109639"/>
          </a:xfrm>
          <a:prstGeom prst="rect">
            <a:avLst/>
          </a:prstGeom>
        </p:spPr>
        <p:txBody>
          <a:bodyPr wrap="square">
            <a:sp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Фонетические навыки</a:t>
            </a:r>
            <a:r>
              <a:rPr lang="ru-RU" sz="3200" dirty="0">
                <a:solidFill>
                  <a:srgbClr val="002060"/>
                </a:solidFill>
                <a:latin typeface="Times New Roman" panose="02020603050405020304" pitchFamily="18" charset="0"/>
                <a:cs typeface="Times New Roman" panose="02020603050405020304" pitchFamily="18" charset="0"/>
              </a:rPr>
              <a:t> </a:t>
            </a:r>
          </a:p>
          <a:p>
            <a:pPr algn="ctr"/>
            <a:r>
              <a:rPr lang="ru-RU" sz="3200" b="1" dirty="0">
                <a:latin typeface="Times New Roman" panose="02020603050405020304" pitchFamily="18" charset="0"/>
                <a:cs typeface="Times New Roman" panose="02020603050405020304" pitchFamily="18" charset="0"/>
              </a:rPr>
              <a:t>(их отсутствие ведет к снижению оценки):</a:t>
            </a:r>
          </a:p>
          <a:p>
            <a:pPr algn="ctr"/>
            <a:endParaRPr lang="ru-RU" sz="3200" dirty="0">
              <a:latin typeface="Times New Roman" panose="02020603050405020304" pitchFamily="18" charset="0"/>
              <a:cs typeface="Times New Roman" panose="02020603050405020304" pitchFamily="18" charset="0"/>
            </a:endParaRPr>
          </a:p>
          <a:p>
            <a:pPr marL="285750" lvl="0" indent="-285750">
              <a:buFont typeface="Arial" pitchFamily="34" charset="0"/>
              <a:buChar char="•"/>
            </a:pPr>
            <a:r>
              <a:rPr lang="ru-RU" sz="2800" b="1" dirty="0">
                <a:latin typeface="Times New Roman" panose="02020603050405020304" pitchFamily="18" charset="0"/>
                <a:cs typeface="Times New Roman" panose="02020603050405020304" pitchFamily="18" charset="0"/>
              </a:rPr>
              <a:t>владеть правилами чтения и исключениями из правил, позволяющими произносить слова без грубых ошибок, искажающих смысл слова и приводящих к сбою коммуникации;</a:t>
            </a:r>
          </a:p>
          <a:p>
            <a:pPr marL="285750" lvl="0" indent="-285750">
              <a:buFont typeface="Arial" pitchFamily="34" charset="0"/>
              <a:buChar char="•"/>
            </a:pPr>
            <a:r>
              <a:rPr lang="ru-RU" sz="2800" b="1" dirty="0">
                <a:latin typeface="Times New Roman" panose="02020603050405020304" pitchFamily="18" charset="0"/>
                <a:cs typeface="Times New Roman" panose="02020603050405020304" pitchFamily="18" charset="0"/>
              </a:rPr>
              <a:t>дифференцировать и правильно произносить долгие и краткие гласные: [ɑː] – [ʌ], [</a:t>
            </a:r>
            <a:r>
              <a:rPr lang="en-US" sz="2800" b="1" dirty="0">
                <a:latin typeface="Times New Roman" panose="02020603050405020304" pitchFamily="18" charset="0"/>
                <a:cs typeface="Times New Roman" panose="02020603050405020304" pitchFamily="18" charset="0"/>
              </a:rPr>
              <a:t>i</a:t>
            </a:r>
            <a:r>
              <a:rPr lang="ru-RU" sz="2800" b="1" dirty="0">
                <a:latin typeface="Times New Roman" panose="02020603050405020304" pitchFamily="18" charset="0"/>
                <a:cs typeface="Times New Roman" panose="02020603050405020304" pitchFamily="18" charset="0"/>
              </a:rPr>
              <a:t>ː] – [ɪ]; [ɔː] – [ɒ]; [</a:t>
            </a:r>
            <a:r>
              <a:rPr lang="en-US" sz="2800" b="1" dirty="0">
                <a:latin typeface="Times New Roman" panose="02020603050405020304" pitchFamily="18" charset="0"/>
                <a:cs typeface="Times New Roman" panose="02020603050405020304" pitchFamily="18" charset="0"/>
              </a:rPr>
              <a:t>u</a:t>
            </a:r>
            <a:r>
              <a:rPr lang="ru-RU" sz="2800" b="1" dirty="0">
                <a:latin typeface="Times New Roman" panose="02020603050405020304" pitchFamily="18" charset="0"/>
                <a:cs typeface="Times New Roman" panose="02020603050405020304" pitchFamily="18" charset="0"/>
              </a:rPr>
              <a:t>:] – [</a:t>
            </a:r>
            <a:r>
              <a:rPr lang="en-US" sz="2800" b="1" dirty="0">
                <a:latin typeface="Times New Roman" panose="02020603050405020304" pitchFamily="18" charset="0"/>
                <a:cs typeface="Times New Roman" panose="02020603050405020304" pitchFamily="18" charset="0"/>
              </a:rPr>
              <a:t>u</a:t>
            </a:r>
            <a:r>
              <a:rPr lang="ru-RU" sz="2800" b="1" dirty="0">
                <a:latin typeface="Times New Roman" panose="02020603050405020304" pitchFamily="18" charset="0"/>
                <a:cs typeface="Times New Roman" panose="02020603050405020304" pitchFamily="18" charset="0"/>
              </a:rPr>
              <a:t>];</a:t>
            </a:r>
          </a:p>
          <a:p>
            <a:pPr marL="285750" lvl="0" indent="-285750">
              <a:buFont typeface="Arial" pitchFamily="34" charset="0"/>
              <a:buChar char="•"/>
            </a:pPr>
            <a:r>
              <a:rPr lang="ru-RU" sz="2800" b="1" dirty="0">
                <a:latin typeface="Times New Roman" panose="02020603050405020304" pitchFamily="18" charset="0"/>
                <a:cs typeface="Times New Roman" panose="02020603050405020304" pitchFamily="18" charset="0"/>
              </a:rPr>
              <a:t>дифференцировать и правильно произносить межзубные [ ð ]/ [ θ ] и фрикативные согласные [</a:t>
            </a:r>
            <a:r>
              <a:rPr lang="en-US" sz="2800" b="1" dirty="0">
                <a:latin typeface="Times New Roman" panose="02020603050405020304" pitchFamily="18" charset="0"/>
                <a:cs typeface="Times New Roman" panose="02020603050405020304" pitchFamily="18" charset="0"/>
              </a:rPr>
              <a:t>z</a:t>
            </a:r>
            <a:r>
              <a:rPr lang="ru-RU"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s</a:t>
            </a:r>
            <a:r>
              <a:rPr lang="ru-RU" sz="2800" b="1" dirty="0">
                <a:latin typeface="Times New Roman" panose="02020603050405020304" pitchFamily="18" charset="0"/>
                <a:cs typeface="Times New Roman" panose="02020603050405020304" pitchFamily="18" charset="0"/>
              </a:rPr>
              <a:t>]; не замещать межзубные фрикативными (</a:t>
            </a:r>
            <a:r>
              <a:rPr lang="en-US" sz="2800" b="1" i="1" dirty="0">
                <a:latin typeface="Times New Roman" panose="02020603050405020304" pitchFamily="18" charset="0"/>
                <a:cs typeface="Times New Roman" panose="02020603050405020304" pitchFamily="18" charset="0"/>
              </a:rPr>
              <a:t>think</a:t>
            </a:r>
            <a:r>
              <a:rPr lang="ru-RU" sz="2800" b="1" i="1" dirty="0">
                <a:latin typeface="Times New Roman" panose="02020603050405020304" pitchFamily="18" charset="0"/>
                <a:cs typeface="Times New Roman" panose="02020603050405020304" pitchFamily="18" charset="0"/>
              </a:rPr>
              <a:t> – </a:t>
            </a:r>
            <a:r>
              <a:rPr lang="en-US" sz="2800" b="1" i="1" dirty="0">
                <a:latin typeface="Times New Roman" panose="02020603050405020304" pitchFamily="18" charset="0"/>
                <a:cs typeface="Times New Roman" panose="02020603050405020304" pitchFamily="18" charset="0"/>
              </a:rPr>
              <a:t>sink</a:t>
            </a:r>
            <a:r>
              <a:rPr lang="ru-RU" sz="2800" b="1" dirty="0">
                <a:latin typeface="Times New Roman" panose="02020603050405020304" pitchFamily="18" charset="0"/>
                <a:cs typeface="Times New Roman" panose="02020603050405020304" pitchFamily="18" charset="0"/>
              </a:rPr>
              <a:t>); </a:t>
            </a:r>
          </a:p>
          <a:p>
            <a:pPr lvl="0"/>
            <a:endParaRPr lang="ru-RU" sz="2800" dirty="0"/>
          </a:p>
          <a:p>
            <a:pPr marL="285750" lvl="0" indent="-285750">
              <a:buFont typeface="Arial" pitchFamily="34" charset="0"/>
              <a:buChar char="•"/>
            </a:pPr>
            <a:endParaRPr lang="ru-RU" sz="2400" dirty="0"/>
          </a:p>
        </p:txBody>
      </p:sp>
    </p:spTree>
    <p:extLst>
      <p:ext uri="{BB962C8B-B14F-4D97-AF65-F5344CB8AC3E}">
        <p14:creationId xmlns:p14="http://schemas.microsoft.com/office/powerpoint/2010/main" val="3787043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489488"/>
            <a:ext cx="9018917" cy="402169"/>
          </a:xfrm>
        </p:spPr>
        <p:txBody>
          <a:bodyPr>
            <a:normAutofit fontScale="90000"/>
          </a:bodyPr>
          <a:lstStyle/>
          <a:p>
            <a:pPr algn="l"/>
            <a:endParaRPr lang="en-US" dirty="0"/>
          </a:p>
        </p:txBody>
      </p:sp>
      <p:sp>
        <p:nvSpPr>
          <p:cNvPr id="32" name="Объект 2"/>
          <p:cNvSpPr txBox="1"/>
          <p:nvPr/>
        </p:nvSpPr>
        <p:spPr>
          <a:xfrm>
            <a:off x="0" y="454300"/>
            <a:ext cx="9155513" cy="4685363"/>
          </a:xfrm>
          <a:prstGeom prst="rect">
            <a:avLst/>
          </a:prstGeom>
        </p:spPr>
        <p:txBody>
          <a:bodyPr vert="horz" lIns="68580" tIns="34290" rIns="68580" bIns="34290" rtlCol="0" anchor="ctr">
            <a:normAutofit/>
          </a:bodyPr>
          <a:lstStyle>
            <a:lvl1pPr marL="0" indent="0" algn="r" defTabSz="914400" rtl="0" eaLnBrk="1" latinLnBrk="0" hangingPunct="1">
              <a:spcBef>
                <a:spcPct val="20000"/>
              </a:spcBef>
              <a:buFont typeface="Arial" panose="020B0604020202020204" pitchFamily="34" charset="0"/>
              <a:buNone/>
              <a:defRPr sz="1600" kern="1200" cap="small" baseline="0">
                <a:solidFill>
                  <a:srgbClr val="1D263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10000"/>
              </a:lnSpc>
              <a:spcBef>
                <a:spcPts val="0"/>
              </a:spcBef>
            </a:pPr>
            <a:endParaRPr lang="ru-RU" sz="1500" dirty="0"/>
          </a:p>
        </p:txBody>
      </p:sp>
      <p:sp>
        <p:nvSpPr>
          <p:cNvPr id="36" name="Titre 3"/>
          <p:cNvSpPr txBox="1"/>
          <p:nvPr/>
        </p:nvSpPr>
        <p:spPr>
          <a:xfrm>
            <a:off x="1547664" y="1329014"/>
            <a:ext cx="5543013" cy="2099986"/>
          </a:xfrm>
          <a:prstGeom prst="rect">
            <a:avLst/>
          </a:prstGeom>
          <a:solidFill>
            <a:schemeClr val="bg1"/>
          </a:solidFill>
        </p:spPr>
        <p:txBody>
          <a:bodyPr vert="horz" lIns="68580" tIns="34290" rIns="68580" bIns="34290" rtlCol="0" anchor="ctr">
            <a:noAutofit/>
          </a:bodyPr>
          <a:lstStyle>
            <a:lvl1pPr algn="r" defTabSz="914400" rtl="0" eaLnBrk="1" latinLnBrk="0" hangingPunct="1">
              <a:spcBef>
                <a:spcPct val="0"/>
              </a:spcBef>
              <a:buNone/>
              <a:defRPr sz="2000" b="1" kern="1200" cap="small" normalizeH="0" baseline="0">
                <a:solidFill>
                  <a:schemeClr val="bg1"/>
                </a:solidFill>
                <a:effectLst/>
                <a:latin typeface="Verdana" panose="020B0604030504040204" pitchFamily="34" charset="0"/>
                <a:ea typeface="+mj-ea"/>
                <a:cs typeface="+mj-cs"/>
              </a:defRPr>
            </a:lvl1pPr>
          </a:lstStyle>
          <a:p>
            <a:pPr algn="ctr">
              <a:lnSpc>
                <a:spcPct val="150000"/>
              </a:lnSpc>
            </a:pPr>
            <a:endParaRPr lang="ru-RU" sz="2100" dirty="0">
              <a:solidFill>
                <a:prstClr val="black"/>
              </a:solidFill>
            </a:endParaRPr>
          </a:p>
          <a:p>
            <a:pPr algn="ctr">
              <a:lnSpc>
                <a:spcPct val="150000"/>
              </a:lnSpc>
            </a:pPr>
            <a:r>
              <a:rPr lang="ru-RU" altLang="ru-RU" sz="4000" dirty="0">
                <a:solidFill>
                  <a:schemeClr val="accent1"/>
                </a:solidFill>
                <a:latin typeface="Times New Roman" panose="02020603050405020304" pitchFamily="18" charset="0"/>
                <a:cs typeface="Times New Roman" panose="02020603050405020304" pitchFamily="18" charset="0"/>
              </a:rPr>
              <a:t>Шаблон</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Объект 2"/>
          <p:cNvSpPr txBox="1"/>
          <p:nvPr/>
        </p:nvSpPr>
        <p:spPr>
          <a:xfrm>
            <a:off x="-161449" y="1699260"/>
            <a:ext cx="9155430" cy="3011329"/>
          </a:xfrm>
          <a:prstGeom prst="rect">
            <a:avLst/>
          </a:prstGeom>
        </p:spPr>
        <p:txBody>
          <a:bodyPr vert="horz" lIns="68580" tIns="34290" rIns="68580" bIns="34290" rtlCol="0" anchor="ctr">
            <a:normAutofit/>
          </a:bodyPr>
          <a:lstStyle>
            <a:lvl1pPr marL="0" indent="0" algn="r" defTabSz="914400" rtl="0" eaLnBrk="1" latinLnBrk="0" hangingPunct="1">
              <a:spcBef>
                <a:spcPct val="20000"/>
              </a:spcBef>
              <a:buFont typeface="Arial" panose="020B0604020202020204" pitchFamily="34" charset="0"/>
              <a:buNone/>
              <a:defRPr sz="1600" kern="1200" cap="small" baseline="0">
                <a:solidFill>
                  <a:srgbClr val="1D263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en-US" altLang="ru-RU" sz="1500" b="1" dirty="0">
              <a:solidFill>
                <a:schemeClr val="tx1"/>
              </a:solidFill>
              <a:sym typeface="+mn-ea"/>
            </a:endParaRPr>
          </a:p>
        </p:txBody>
      </p:sp>
      <p:sp>
        <p:nvSpPr>
          <p:cNvPr id="6" name="Прямоугольник 5"/>
          <p:cNvSpPr/>
          <p:nvPr/>
        </p:nvSpPr>
        <p:spPr>
          <a:xfrm>
            <a:off x="149884" y="1936528"/>
            <a:ext cx="8844233" cy="507831"/>
          </a:xfrm>
          <a:prstGeom prst="rect">
            <a:avLst/>
          </a:prstGeom>
        </p:spPr>
        <p:txBody>
          <a:bodyPr wrap="square">
            <a:spAutoFit/>
          </a:bodyPr>
          <a:lstStyle/>
          <a:p>
            <a:pPr algn="just"/>
            <a:endParaRPr lang="ru-RU" sz="2700" dirty="0">
              <a:solidFill>
                <a:prstClr val="black"/>
              </a:solidFill>
            </a:endParaRPr>
          </a:p>
        </p:txBody>
      </p:sp>
      <p:sp>
        <p:nvSpPr>
          <p:cNvPr id="3" name="Прямоугольник 2"/>
          <p:cNvSpPr/>
          <p:nvPr/>
        </p:nvSpPr>
        <p:spPr>
          <a:xfrm>
            <a:off x="140255" y="170428"/>
            <a:ext cx="8552021" cy="4040029"/>
          </a:xfrm>
          <a:prstGeom prst="rect">
            <a:avLst/>
          </a:prstGeom>
        </p:spPr>
        <p:txBody>
          <a:bodyPr wrap="square">
            <a:noAutofit/>
          </a:bodyPr>
          <a:lstStyle/>
          <a:p>
            <a:pPr algn="just"/>
            <a:r>
              <a:rPr lang="en-US" sz="2400" b="1" dirty="0">
                <a:latin typeface="Times New Roman" panose="02020603050405020304" pitchFamily="18" charset="0"/>
                <a:cs typeface="Times New Roman" panose="02020603050405020304" pitchFamily="18" charset="0"/>
                <a:sym typeface="+mn-ea"/>
              </a:rPr>
              <a:t>Hi Vanya! Guess what? I’ve just found two illustrations suitable for our project “________”. Let me tell you a bit more about them.</a:t>
            </a:r>
            <a:r>
              <a:rPr lang="ru-RU" altLang="en-US" sz="2400" b="1" dirty="0">
                <a:latin typeface="Times New Roman" panose="02020603050405020304" pitchFamily="18" charset="0"/>
                <a:cs typeface="Times New Roman" panose="02020603050405020304" pitchFamily="18" charset="0"/>
                <a:sym typeface="+mn-ea"/>
              </a:rPr>
              <a:t> </a:t>
            </a:r>
          </a:p>
          <a:p>
            <a:pPr algn="just"/>
            <a:r>
              <a:rPr lang="en-US" altLang="ru-RU" sz="2400" b="1" dirty="0">
                <a:latin typeface="Times New Roman" panose="02020603050405020304" pitchFamily="18" charset="0"/>
                <a:cs typeface="Times New Roman" panose="02020603050405020304" pitchFamily="18" charset="0"/>
                <a:sym typeface="+mn-ea"/>
              </a:rPr>
              <a:t>1)I think, they are relevant to our project because both pictures   depict_____________ . One of the photos shows /</a:t>
            </a:r>
            <a:r>
              <a:rPr lang="en-US" altLang="ru-RU" sz="2400" dirty="0">
                <a:latin typeface="Times New Roman" panose="02020603050405020304" pitchFamily="18" charset="0"/>
                <a:cs typeface="Times New Roman" panose="02020603050405020304" pitchFamily="18" charset="0"/>
                <a:sym typeface="+mn-ea"/>
              </a:rPr>
              <a:t>someone V-</a:t>
            </a:r>
            <a:r>
              <a:rPr lang="en-US" altLang="ru-RU" sz="2400" dirty="0" err="1">
                <a:latin typeface="Times New Roman" panose="02020603050405020304" pitchFamily="18" charset="0"/>
                <a:cs typeface="Times New Roman" panose="02020603050405020304" pitchFamily="18" charset="0"/>
                <a:sym typeface="+mn-ea"/>
              </a:rPr>
              <a:t>ing</a:t>
            </a:r>
            <a:r>
              <a:rPr lang="en-US" altLang="ru-RU" sz="2400" dirty="0">
                <a:latin typeface="Times New Roman" panose="02020603050405020304" pitchFamily="18" charset="0"/>
                <a:cs typeface="Times New Roman" panose="02020603050405020304" pitchFamily="18" charset="0"/>
                <a:sym typeface="+mn-ea"/>
              </a:rPr>
              <a:t> something somewhere</a:t>
            </a:r>
            <a:r>
              <a:rPr lang="en-US" altLang="ru-RU" sz="2400" b="1" dirty="0">
                <a:latin typeface="Times New Roman" panose="02020603050405020304" pitchFamily="18" charset="0"/>
                <a:cs typeface="Times New Roman" panose="02020603050405020304" pitchFamily="18" charset="0"/>
                <a:sym typeface="+mn-ea"/>
              </a:rPr>
              <a:t>/. The other picture illustrates /</a:t>
            </a:r>
            <a:r>
              <a:rPr lang="en-US" altLang="ru-RU" sz="2400" dirty="0">
                <a:latin typeface="Times New Roman" panose="02020603050405020304" pitchFamily="18" charset="0"/>
                <a:cs typeface="Times New Roman" panose="02020603050405020304" pitchFamily="18" charset="0"/>
                <a:sym typeface="+mn-ea"/>
              </a:rPr>
              <a:t>someone V-</a:t>
            </a:r>
            <a:r>
              <a:rPr lang="en-US" altLang="ru-RU" sz="2400" dirty="0" err="1">
                <a:latin typeface="Times New Roman" panose="02020603050405020304" pitchFamily="18" charset="0"/>
                <a:cs typeface="Times New Roman" panose="02020603050405020304" pitchFamily="18" charset="0"/>
                <a:sym typeface="+mn-ea"/>
              </a:rPr>
              <a:t>ing</a:t>
            </a:r>
            <a:r>
              <a:rPr lang="en-US" altLang="ru-RU" sz="2400" dirty="0">
                <a:latin typeface="Times New Roman" panose="02020603050405020304" pitchFamily="18" charset="0"/>
                <a:cs typeface="Times New Roman" panose="02020603050405020304" pitchFamily="18" charset="0"/>
                <a:sym typeface="+mn-ea"/>
              </a:rPr>
              <a:t> something somewhere</a:t>
            </a:r>
            <a:r>
              <a:rPr lang="en-US" altLang="ru-RU" sz="2400" b="1" dirty="0">
                <a:latin typeface="Times New Roman" panose="02020603050405020304" pitchFamily="18" charset="0"/>
                <a:cs typeface="Times New Roman" panose="02020603050405020304" pitchFamily="18" charset="0"/>
                <a:sym typeface="+mn-ea"/>
              </a:rPr>
              <a:t>/.  </a:t>
            </a:r>
          </a:p>
          <a:p>
            <a:pPr algn="just"/>
            <a:r>
              <a:rPr lang="en-US" altLang="ru-RU" sz="2400" b="1" dirty="0">
                <a:latin typeface="Times New Roman" panose="02020603050405020304" pitchFamily="18" charset="0"/>
                <a:cs typeface="Times New Roman" panose="02020603050405020304" pitchFamily="18" charset="0"/>
                <a:sym typeface="+mn-ea"/>
              </a:rPr>
              <a:t>The key difference is that __________.</a:t>
            </a:r>
          </a:p>
          <a:p>
            <a:pPr algn="just"/>
            <a:r>
              <a:rPr lang="en-US" altLang="ru-RU" sz="2400" b="1" dirty="0">
                <a:latin typeface="Times New Roman" panose="02020603050405020304" pitchFamily="18" charset="0"/>
                <a:cs typeface="Times New Roman" panose="02020603050405020304" pitchFamily="18" charset="0"/>
                <a:sym typeface="+mn-ea"/>
              </a:rPr>
              <a:t>2) I can see some advantages of __________. The main benefit of ______ is that __________. As for the positive aspect of _______, it is that _________.</a:t>
            </a:r>
          </a:p>
          <a:p>
            <a:pPr algn="just"/>
            <a:r>
              <a:rPr lang="en-US" altLang="ru-RU" sz="2400" b="1" dirty="0">
                <a:latin typeface="Times New Roman" panose="02020603050405020304" pitchFamily="18" charset="0"/>
                <a:cs typeface="Times New Roman" panose="02020603050405020304" pitchFamily="18" charset="0"/>
                <a:sym typeface="+mn-ea"/>
              </a:rPr>
              <a:t>3) However, a clear drawback of ______ is that ________. Speaking of the disadvantages of _______, I can’t but mention the fact that_______.</a:t>
            </a:r>
          </a:p>
          <a:p>
            <a:pPr algn="just"/>
            <a:r>
              <a:rPr lang="en-US" altLang="ru-RU" sz="2400" b="1" dirty="0">
                <a:latin typeface="Times New Roman" panose="02020603050405020304" pitchFamily="18" charset="0"/>
                <a:cs typeface="Times New Roman" panose="02020603050405020304" pitchFamily="18" charset="0"/>
                <a:sym typeface="+mn-ea"/>
              </a:rPr>
              <a:t>4) Personally, I prefer Ving/ I would prefer to V/ as a child I preferred _________ because _______.</a:t>
            </a:r>
          </a:p>
          <a:p>
            <a:pPr algn="just"/>
            <a:r>
              <a:rPr lang="en-US" altLang="ru-RU" sz="2400" b="1" dirty="0">
                <a:latin typeface="Times New Roman" panose="02020603050405020304" pitchFamily="18" charset="0"/>
                <a:cs typeface="Times New Roman" panose="02020603050405020304" pitchFamily="18" charset="0"/>
                <a:sym typeface="+mn-ea"/>
              </a:rPr>
              <a:t>Well, that’s basically all. Please, call me back and tell me what you think. Bye!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A5ABEE-0ED2-48E8-A091-348426235FFD}"/>
              </a:ext>
            </a:extLst>
          </p:cNvPr>
          <p:cNvSpPr>
            <a:spLocks noGrp="1"/>
          </p:cNvSpPr>
          <p:nvPr>
            <p:ph type="title"/>
          </p:nvPr>
        </p:nvSpPr>
        <p:spPr>
          <a:xfrm>
            <a:off x="532209" y="534"/>
            <a:ext cx="8079581" cy="1080120"/>
          </a:xfrm>
        </p:spPr>
        <p:txBody>
          <a:bodyPr>
            <a:normAutofit/>
          </a:bodyPr>
          <a:lstStyle/>
          <a:p>
            <a:pPr algn="ctr"/>
            <a:r>
              <a:rPr lang="ru-RU" sz="3600" b="1" dirty="0">
                <a:latin typeface="Times New Roman" panose="02020603050405020304" pitchFamily="18" charset="0"/>
                <a:cs typeface="Times New Roman" panose="02020603050405020304" pitchFamily="18" charset="0"/>
              </a:rPr>
              <a:t>Рекомендации по успешному выполнению заданий устной части</a:t>
            </a:r>
          </a:p>
        </p:txBody>
      </p:sp>
      <p:sp>
        <p:nvSpPr>
          <p:cNvPr id="3" name="Объект 2">
            <a:extLst>
              <a:ext uri="{FF2B5EF4-FFF2-40B4-BE49-F238E27FC236}">
                <a16:creationId xmlns:a16="http://schemas.microsoft.com/office/drawing/2014/main" id="{83692839-B84C-41D4-856C-2B8FBB95C65F}"/>
              </a:ext>
            </a:extLst>
          </p:cNvPr>
          <p:cNvSpPr>
            <a:spLocks noGrp="1"/>
          </p:cNvSpPr>
          <p:nvPr>
            <p:ph idx="1"/>
          </p:nvPr>
        </p:nvSpPr>
        <p:spPr>
          <a:xfrm>
            <a:off x="107756" y="1080654"/>
            <a:ext cx="8928485" cy="5400600"/>
          </a:xfrm>
        </p:spPr>
        <p:txBody>
          <a:bodyPr>
            <a:normAutofit fontScale="55000" lnSpcReduction="20000"/>
          </a:bodyPr>
          <a:lstStyle/>
          <a:p>
            <a:pPr marL="0" indent="0">
              <a:spcBef>
                <a:spcPts val="0"/>
              </a:spcBef>
              <a:buNone/>
            </a:pPr>
            <a:r>
              <a:rPr lang="ru-RU" sz="3800" b="1" dirty="0">
                <a:solidFill>
                  <a:schemeClr val="tx2"/>
                </a:solidFill>
                <a:latin typeface="Times New Roman" panose="02020603050405020304" pitchFamily="18" charset="0"/>
                <a:cs typeface="Times New Roman" panose="02020603050405020304" pitchFamily="18" charset="0"/>
              </a:rPr>
              <a:t>Задание 1</a:t>
            </a:r>
          </a:p>
          <a:p>
            <a:pPr>
              <a:spcBef>
                <a:spcPts val="0"/>
              </a:spcBef>
            </a:pPr>
            <a:r>
              <a:rPr lang="ru-RU" sz="3800" dirty="0">
                <a:latin typeface="Times New Roman" panose="02020603050405020304" pitchFamily="18" charset="0"/>
                <a:cs typeface="Times New Roman" panose="02020603050405020304" pitchFamily="18" charset="0"/>
              </a:rPr>
              <a:t>Грубые фонетические ошибки, неправильное ударение в словах</a:t>
            </a:r>
          </a:p>
          <a:p>
            <a:pPr>
              <a:spcBef>
                <a:spcPts val="0"/>
              </a:spcBef>
            </a:pPr>
            <a:r>
              <a:rPr lang="ru-RU" sz="3800" dirty="0">
                <a:latin typeface="Times New Roman" panose="02020603050405020304" pitchFamily="18" charset="0"/>
                <a:cs typeface="Times New Roman" panose="02020603050405020304" pitchFamily="18" charset="0"/>
              </a:rPr>
              <a:t>Пропускают слова и строчки, добавляют артикли, предлоги или окончания в словах</a:t>
            </a:r>
          </a:p>
          <a:p>
            <a:pPr>
              <a:spcBef>
                <a:spcPts val="0"/>
              </a:spcBef>
            </a:pPr>
            <a:endParaRPr lang="en-US" sz="3800" dirty="0">
              <a:latin typeface="Times New Roman" panose="02020603050405020304" pitchFamily="18" charset="0"/>
              <a:cs typeface="Times New Roman" panose="02020603050405020304" pitchFamily="18" charset="0"/>
            </a:endParaRPr>
          </a:p>
          <a:p>
            <a:pPr marL="0" indent="0">
              <a:spcBef>
                <a:spcPts val="0"/>
              </a:spcBef>
              <a:buNone/>
            </a:pPr>
            <a:r>
              <a:rPr lang="ru-RU" sz="3800" b="1" dirty="0">
                <a:solidFill>
                  <a:schemeClr val="tx2"/>
                </a:solidFill>
                <a:latin typeface="Times New Roman" panose="02020603050405020304" pitchFamily="18" charset="0"/>
                <a:cs typeface="Times New Roman" panose="02020603050405020304" pitchFamily="18" charset="0"/>
              </a:rPr>
              <a:t>Задание 2</a:t>
            </a:r>
          </a:p>
          <a:p>
            <a:pPr marL="285750" indent="-285750">
              <a:spcBef>
                <a:spcPts val="0"/>
              </a:spcBef>
            </a:pPr>
            <a:r>
              <a:rPr lang="ru-RU" sz="3800" dirty="0">
                <a:latin typeface="Times New Roman" panose="02020603050405020304" pitchFamily="18" charset="0"/>
                <a:cs typeface="Times New Roman" panose="02020603050405020304" pitchFamily="18" charset="0"/>
              </a:rPr>
              <a:t>порядок слов прямого вопроса не соблюдается</a:t>
            </a:r>
          </a:p>
          <a:p>
            <a:pPr marL="285750" indent="-285750">
              <a:spcBef>
                <a:spcPts val="0"/>
              </a:spcBef>
            </a:pPr>
            <a:r>
              <a:rPr lang="ru-RU" sz="3800" dirty="0">
                <a:latin typeface="Times New Roman" panose="02020603050405020304" pitchFamily="18" charset="0"/>
                <a:cs typeface="Times New Roman" panose="02020603050405020304" pitchFamily="18" charset="0"/>
              </a:rPr>
              <a:t>использование местоимения </a:t>
            </a:r>
            <a:r>
              <a:rPr lang="ru-RU" sz="3800" i="1" dirty="0" err="1">
                <a:latin typeface="Times New Roman" panose="02020603050405020304" pitchFamily="18" charset="0"/>
                <a:cs typeface="Times New Roman" panose="02020603050405020304" pitchFamily="18" charset="0"/>
              </a:rPr>
              <a:t>it</a:t>
            </a:r>
            <a:r>
              <a:rPr lang="ru-RU" sz="3800" i="1" dirty="0">
                <a:latin typeface="Times New Roman" panose="02020603050405020304" pitchFamily="18" charset="0"/>
                <a:cs typeface="Times New Roman" panose="02020603050405020304" pitchFamily="18" charset="0"/>
              </a:rPr>
              <a:t> </a:t>
            </a:r>
            <a:r>
              <a:rPr lang="ru-RU" sz="3800" dirty="0">
                <a:latin typeface="Times New Roman" panose="02020603050405020304" pitchFamily="18" charset="0"/>
                <a:cs typeface="Times New Roman" panose="02020603050405020304" pitchFamily="18" charset="0"/>
              </a:rPr>
              <a:t>в первом вопросе, обязателен определенный артикль для основного предмета вопроса</a:t>
            </a:r>
          </a:p>
          <a:p>
            <a:pPr marL="285750" indent="-285750">
              <a:spcBef>
                <a:spcPts val="0"/>
              </a:spcBef>
            </a:pPr>
            <a:endParaRPr lang="ru-RU" sz="3800" dirty="0">
              <a:latin typeface="Times New Roman" panose="02020603050405020304" pitchFamily="18" charset="0"/>
              <a:cs typeface="Times New Roman" panose="02020603050405020304" pitchFamily="18" charset="0"/>
            </a:endParaRPr>
          </a:p>
          <a:p>
            <a:pPr marL="0" indent="0">
              <a:spcBef>
                <a:spcPts val="0"/>
              </a:spcBef>
              <a:buNone/>
            </a:pPr>
            <a:r>
              <a:rPr lang="ru-RU" sz="3800" b="1" dirty="0">
                <a:solidFill>
                  <a:schemeClr val="tx2"/>
                </a:solidFill>
                <a:latin typeface="Times New Roman" panose="02020603050405020304" pitchFamily="18" charset="0"/>
                <a:cs typeface="Times New Roman" panose="02020603050405020304" pitchFamily="18" charset="0"/>
              </a:rPr>
              <a:t>Задание 3</a:t>
            </a:r>
          </a:p>
          <a:p>
            <a:pPr marL="0" indent="0">
              <a:spcBef>
                <a:spcPts val="0"/>
              </a:spcBef>
              <a:buNone/>
            </a:pPr>
            <a:r>
              <a:rPr lang="ru-RU" sz="3800" dirty="0">
                <a:latin typeface="Times New Roman" panose="02020603050405020304" pitchFamily="18" charset="0"/>
                <a:cs typeface="Times New Roman" panose="02020603050405020304" pitchFamily="18" charset="0"/>
              </a:rPr>
              <a:t>Ответ принимается – 2 коммуникативно-обусловленные фразы без элементарных лексико-грамматических и фонетических ошибок</a:t>
            </a:r>
          </a:p>
          <a:p>
            <a:pPr marL="0" indent="0">
              <a:spcBef>
                <a:spcPts val="0"/>
              </a:spcBef>
              <a:buNone/>
            </a:pPr>
            <a:endParaRPr lang="ru-RU" sz="3800" dirty="0">
              <a:latin typeface="Times New Roman" panose="02020603050405020304" pitchFamily="18" charset="0"/>
              <a:cs typeface="Times New Roman" panose="02020603050405020304" pitchFamily="18" charset="0"/>
            </a:endParaRPr>
          </a:p>
          <a:p>
            <a:pPr marL="0" indent="0">
              <a:spcBef>
                <a:spcPts val="0"/>
              </a:spcBef>
              <a:buNone/>
            </a:pPr>
            <a:r>
              <a:rPr lang="ru-RU" sz="3800" b="1" dirty="0">
                <a:solidFill>
                  <a:schemeClr val="tx2"/>
                </a:solidFill>
                <a:latin typeface="Times New Roman" panose="02020603050405020304" pitchFamily="18" charset="0"/>
                <a:cs typeface="Times New Roman" panose="02020603050405020304" pitchFamily="18" charset="0"/>
              </a:rPr>
              <a:t>Задание 4</a:t>
            </a:r>
          </a:p>
          <a:p>
            <a:pPr>
              <a:spcBef>
                <a:spcPts val="0"/>
              </a:spcBef>
            </a:pPr>
            <a:r>
              <a:rPr lang="ru-RU" sz="3800" dirty="0">
                <a:latin typeface="Times New Roman" panose="02020603050405020304" pitchFamily="18" charset="0"/>
                <a:cs typeface="Times New Roman" panose="02020603050405020304" pitchFamily="18" charset="0"/>
              </a:rPr>
              <a:t>Описание фото и различия должны быть связаны с темой проекта. Говорим про способы/типы/процессы, а не описываем фото.</a:t>
            </a:r>
          </a:p>
          <a:p>
            <a:pPr>
              <a:spcBef>
                <a:spcPts val="0"/>
              </a:spcBef>
            </a:pPr>
            <a:r>
              <a:rPr lang="ru-RU" sz="3800" dirty="0">
                <a:latin typeface="Times New Roman" panose="02020603050405020304" pitchFamily="18" charset="0"/>
                <a:cs typeface="Times New Roman" panose="02020603050405020304" pitchFamily="18" charset="0"/>
              </a:rPr>
              <a:t>Отсутствие или неправильная формулировка вступительной и заключительной фраз, отсутствие адресности во введении ведут к снижению баллов.</a:t>
            </a:r>
          </a:p>
          <a:p>
            <a:pPr>
              <a:spcBef>
                <a:spcPts val="0"/>
              </a:spcBef>
            </a:pPr>
            <a:r>
              <a:rPr lang="ru-RU" sz="3800" dirty="0">
                <a:latin typeface="Times New Roman" panose="02020603050405020304" pitchFamily="18" charset="0"/>
                <a:cs typeface="Times New Roman" panose="02020603050405020304" pitchFamily="18" charset="0"/>
              </a:rPr>
              <a:t>Отсутствие или неправильная формулировка высказывания своего мнения по теме проекта (</a:t>
            </a:r>
            <a:r>
              <a:rPr lang="en-US" sz="3800" dirty="0">
                <a:latin typeface="Times New Roman" panose="02020603050405020304" pitchFamily="18" charset="0"/>
                <a:cs typeface="Times New Roman" panose="02020603050405020304" pitchFamily="18" charset="0"/>
              </a:rPr>
              <a:t>you would prefer – prefer)</a:t>
            </a:r>
            <a:r>
              <a:rPr lang="ru-RU" sz="3800" dirty="0">
                <a:latin typeface="Times New Roman" panose="02020603050405020304" pitchFamily="18" charset="0"/>
                <a:cs typeface="Times New Roman" panose="02020603050405020304" pitchFamily="18" charset="0"/>
              </a:rPr>
              <a:t> ведет к 0 баллов за данный аспект.</a:t>
            </a:r>
          </a:p>
          <a:p>
            <a:pPr>
              <a:spcBef>
                <a:spcPts val="0"/>
              </a:spcBef>
            </a:pPr>
            <a:r>
              <a:rPr lang="ru-RU" sz="3800" dirty="0">
                <a:latin typeface="Times New Roman" panose="02020603050405020304" pitchFamily="18" charset="0"/>
                <a:cs typeface="Times New Roman" panose="02020603050405020304" pitchFamily="18" charset="0"/>
              </a:rPr>
              <a:t>Не должно быть больших пауз, мешающих целостности и связности монолога</a:t>
            </a:r>
          </a:p>
          <a:p>
            <a:pPr>
              <a:spcBef>
                <a:spcPts val="0"/>
              </a:spcBef>
            </a:pPr>
            <a:endParaRPr lang="en-US" sz="3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73664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latin typeface="Times New Roman" panose="02020603050405020304" pitchFamily="18" charset="0"/>
                <a:cs typeface="Times New Roman" panose="02020603050405020304" pitchFamily="18" charset="0"/>
              </a:rPr>
              <a:t>Ресурсы для успешной сдачи экзамена</a:t>
            </a:r>
            <a:br>
              <a:rPr lang="ru-RU" sz="3150" b="1" dirty="0">
                <a:solidFill>
                  <a:srgbClr val="1809D9"/>
                </a:solidFill>
              </a:rPr>
            </a:br>
            <a:endParaRPr lang="ru-RU" sz="3150" b="1" dirty="0">
              <a:solidFill>
                <a:srgbClr val="1809D9"/>
              </a:solidFill>
            </a:endParaRPr>
          </a:p>
        </p:txBody>
      </p:sp>
      <p:sp>
        <p:nvSpPr>
          <p:cNvPr id="3" name="Объект 2"/>
          <p:cNvSpPr>
            <a:spLocks noGrp="1"/>
          </p:cNvSpPr>
          <p:nvPr>
            <p:ph idx="1"/>
          </p:nvPr>
        </p:nvSpPr>
        <p:spPr>
          <a:xfrm>
            <a:off x="628650" y="1711492"/>
            <a:ext cx="7886700" cy="4885860"/>
          </a:xfrm>
        </p:spPr>
        <p:txBody>
          <a:bodyPr>
            <a:normAutofit fontScale="85000" lnSpcReduction="20000"/>
          </a:bodyPr>
          <a:lstStyle/>
          <a:p>
            <a:pPr lvl="0"/>
            <a:r>
              <a:rPr lang="ru-RU" sz="3300" b="1" dirty="0">
                <a:solidFill>
                  <a:schemeClr val="tx1"/>
                </a:solidFill>
                <a:latin typeface="Times New Roman" panose="02020603050405020304" pitchFamily="18" charset="0"/>
                <a:cs typeface="Times New Roman" panose="02020603050405020304" pitchFamily="18" charset="0"/>
              </a:rPr>
              <a:t>Сайт ФИПИ :</a:t>
            </a:r>
          </a:p>
          <a:p>
            <a:pPr lvl="1"/>
            <a:r>
              <a:rPr lang="ru-RU" sz="3300" b="1" dirty="0">
                <a:solidFill>
                  <a:schemeClr val="tx1"/>
                </a:solidFill>
                <a:latin typeface="Times New Roman" panose="02020603050405020304" pitchFamily="18" charset="0"/>
                <a:cs typeface="Times New Roman" panose="02020603050405020304" pitchFamily="18" charset="0"/>
              </a:rPr>
              <a:t>демоверсия, спецификация и кодификатор</a:t>
            </a:r>
          </a:p>
          <a:p>
            <a:pPr lvl="1"/>
            <a:r>
              <a:rPr lang="ru-RU" sz="3300" b="1" dirty="0">
                <a:solidFill>
                  <a:schemeClr val="tx1"/>
                </a:solidFill>
                <a:latin typeface="Times New Roman" panose="02020603050405020304" pitchFamily="18" charset="0"/>
                <a:cs typeface="Times New Roman" panose="02020603050405020304" pitchFamily="18" charset="0"/>
              </a:rPr>
              <a:t>открытый банк заданий (ОБЗ)</a:t>
            </a:r>
          </a:p>
          <a:p>
            <a:pPr lvl="1"/>
            <a:r>
              <a:rPr lang="ru-RU" sz="3300" b="1" dirty="0">
                <a:solidFill>
                  <a:schemeClr val="tx1"/>
                </a:solidFill>
                <a:latin typeface="Times New Roman" panose="02020603050405020304" pitchFamily="18" charset="0"/>
                <a:cs typeface="Times New Roman" panose="02020603050405020304" pitchFamily="18" charset="0"/>
              </a:rPr>
              <a:t>методические рекомендации и материалы для учёбы экспертов</a:t>
            </a:r>
          </a:p>
          <a:p>
            <a:pPr marL="0" indent="0">
              <a:buNone/>
            </a:pPr>
            <a:r>
              <a:rPr lang="ru-RU" sz="3300" b="1" dirty="0">
                <a:solidFill>
                  <a:schemeClr val="tx1"/>
                </a:solidFill>
                <a:latin typeface="Times New Roman" panose="02020603050405020304" pitchFamily="18" charset="0"/>
                <a:cs typeface="Times New Roman" panose="02020603050405020304" pitchFamily="18" charset="0"/>
              </a:rPr>
              <a:t>(Устная часть. Раздел «Практикум»).</a:t>
            </a:r>
          </a:p>
          <a:p>
            <a:r>
              <a:rPr lang="ru-RU" sz="3300" b="1" dirty="0">
                <a:solidFill>
                  <a:schemeClr val="tx1"/>
                </a:solidFill>
                <a:latin typeface="Times New Roman" panose="02020603050405020304" pitchFamily="18" charset="0"/>
                <a:cs typeface="Times New Roman" panose="02020603050405020304" pitchFamily="18" charset="0"/>
              </a:rPr>
              <a:t>Учебные пособия под грифом ФИПИ</a:t>
            </a:r>
          </a:p>
          <a:p>
            <a:r>
              <a:rPr lang="ru-RU" sz="3300" b="1" dirty="0">
                <a:solidFill>
                  <a:schemeClr val="tx1"/>
                </a:solidFill>
                <a:latin typeface="Times New Roman" panose="02020603050405020304" pitchFamily="18" charset="0"/>
                <a:cs typeface="Times New Roman" panose="02020603050405020304" pitchFamily="18" charset="0"/>
              </a:rPr>
              <a:t>Тренажеры</a:t>
            </a:r>
          </a:p>
          <a:p>
            <a:r>
              <a:rPr lang="en-US" sz="3300" dirty="0">
                <a:solidFill>
                  <a:srgbClr val="2370CD"/>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a:t>
            </a:r>
            <a:r>
              <a:rPr lang="en-US" sz="33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speaking.svetlanaenglishonline.ru/ege/task/3</a:t>
            </a:r>
            <a:endParaRPr lang="ru-RU" sz="3300" dirty="0">
              <a:solidFill>
                <a:schemeClr val="tx1"/>
              </a:solidFill>
              <a:latin typeface="Times New Roman" panose="02020603050405020304" pitchFamily="18" charset="0"/>
              <a:cs typeface="Times New Roman" panose="02020603050405020304" pitchFamily="18" charset="0"/>
            </a:endParaRPr>
          </a:p>
          <a:p>
            <a:r>
              <a:rPr lang="en-US" sz="3300" dirty="0">
                <a:solidFill>
                  <a:srgbClr val="2370CD"/>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https://langart.ru/audio-cards</a:t>
            </a:r>
            <a:r>
              <a:rPr lang="en-US" sz="33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ru-RU" sz="3300" dirty="0">
              <a:solidFill>
                <a:schemeClr val="tx1"/>
              </a:solidFill>
              <a:latin typeface="Times New Roman" panose="02020603050405020304" pitchFamily="18" charset="0"/>
              <a:cs typeface="Times New Roman" panose="02020603050405020304" pitchFamily="18" charset="0"/>
            </a:endParaRPr>
          </a:p>
          <a:p>
            <a:r>
              <a:rPr lang="en-US" sz="3300" dirty="0">
                <a:solidFill>
                  <a:srgbClr val="2370CD"/>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a:t>
            </a:r>
            <a:r>
              <a:rPr lang="en-US" sz="3300"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exam-simulator.ru/options/ege</a:t>
            </a:r>
            <a:endParaRPr lang="ru-RU" sz="3300" dirty="0">
              <a:solidFill>
                <a:schemeClr val="tx1"/>
              </a:solidFill>
              <a:latin typeface="Times New Roman" panose="02020603050405020304" pitchFamily="18" charset="0"/>
              <a:cs typeface="Times New Roman" panose="02020603050405020304" pitchFamily="18" charset="0"/>
            </a:endParaRPr>
          </a:p>
          <a:p>
            <a:r>
              <a:rPr lang="en-US" sz="3300" dirty="0">
                <a:solidFill>
                  <a:srgbClr val="2370CD"/>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https://englishiseasy.ru/ege</a:t>
            </a:r>
            <a:r>
              <a:rPr lang="en-US" sz="3300"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ru-RU" sz="33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33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068722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280919" cy="4832092"/>
          </a:xfrm>
          <a:prstGeom prst="rect">
            <a:avLst/>
          </a:prstGeom>
        </p:spPr>
        <p:txBody>
          <a:bodyPr wrap="square">
            <a:spAutoFit/>
          </a:bodyPr>
          <a:lstStyle/>
          <a:p>
            <a:pPr marL="285750" lvl="0" indent="-285750">
              <a:buFont typeface="Arial" pitchFamily="34" charset="0"/>
              <a:buChar char="•"/>
            </a:pPr>
            <a:r>
              <a:rPr lang="ru-RU" sz="2800" b="1" dirty="0">
                <a:latin typeface="Times New Roman" panose="02020603050405020304" pitchFamily="18" charset="0"/>
                <a:cs typeface="Times New Roman" panose="02020603050405020304" pitchFamily="18" charset="0"/>
              </a:rPr>
              <a:t>дифференцировать и правильно произносить губно-губной [</a:t>
            </a:r>
            <a:r>
              <a:rPr lang="en-US" sz="2800" b="1" dirty="0">
                <a:latin typeface="Times New Roman" panose="02020603050405020304" pitchFamily="18" charset="0"/>
                <a:cs typeface="Times New Roman" panose="02020603050405020304" pitchFamily="18" charset="0"/>
              </a:rPr>
              <a:t>w</a:t>
            </a:r>
            <a:r>
              <a:rPr lang="ru-RU" sz="2800" b="1" dirty="0">
                <a:latin typeface="Times New Roman" panose="02020603050405020304" pitchFamily="18" charset="0"/>
                <a:cs typeface="Times New Roman" panose="02020603050405020304" pitchFamily="18" charset="0"/>
              </a:rPr>
              <a:t>] и губно-зубной [</a:t>
            </a:r>
            <a:r>
              <a:rPr lang="en-US" sz="2800" b="1" dirty="0">
                <a:latin typeface="Times New Roman" panose="02020603050405020304" pitchFamily="18" charset="0"/>
                <a:cs typeface="Times New Roman" panose="02020603050405020304" pitchFamily="18" charset="0"/>
              </a:rPr>
              <a:t>v</a:t>
            </a:r>
            <a:r>
              <a:rPr lang="ru-RU" sz="2800" b="1" dirty="0">
                <a:latin typeface="Times New Roman" panose="02020603050405020304" pitchFamily="18" charset="0"/>
                <a:cs typeface="Times New Roman" panose="02020603050405020304" pitchFamily="18" charset="0"/>
              </a:rPr>
              <a:t>] согласные; </a:t>
            </a:r>
          </a:p>
          <a:p>
            <a:pPr marL="342900" lvl="0" indent="-342900">
              <a:buFont typeface="Arial" pitchFamily="34" charset="0"/>
              <a:buChar char="•"/>
            </a:pPr>
            <a:r>
              <a:rPr lang="ru-RU" sz="2800" b="1" dirty="0">
                <a:latin typeface="Times New Roman" panose="02020603050405020304" pitchFamily="18" charset="0"/>
                <a:cs typeface="Times New Roman" panose="02020603050405020304" pitchFamily="18" charset="0"/>
              </a:rPr>
              <a:t>дифференцировать и правильно произносить гласные [ɔː] и [ɜː] (</a:t>
            </a:r>
            <a:r>
              <a:rPr lang="en-US" sz="2800" b="1" i="1" dirty="0">
                <a:latin typeface="Times New Roman" panose="02020603050405020304" pitchFamily="18" charset="0"/>
                <a:cs typeface="Times New Roman" panose="02020603050405020304" pitchFamily="18" charset="0"/>
              </a:rPr>
              <a:t>walk</a:t>
            </a:r>
            <a:r>
              <a:rPr lang="ru-RU" sz="2800" b="1" i="1" dirty="0">
                <a:latin typeface="Times New Roman" panose="02020603050405020304" pitchFamily="18" charset="0"/>
                <a:cs typeface="Times New Roman" panose="02020603050405020304" pitchFamily="18" charset="0"/>
              </a:rPr>
              <a:t> – </a:t>
            </a:r>
            <a:r>
              <a:rPr lang="en-US" sz="2800" b="1" i="1" dirty="0">
                <a:latin typeface="Times New Roman" panose="02020603050405020304" pitchFamily="18" charset="0"/>
                <a:cs typeface="Times New Roman" panose="02020603050405020304" pitchFamily="18" charset="0"/>
              </a:rPr>
              <a:t>work</a:t>
            </a:r>
            <a:r>
              <a:rPr lang="ru-RU" sz="2800" b="1"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form</a:t>
            </a:r>
            <a:r>
              <a:rPr lang="ru-RU" sz="2800" b="1" i="1" dirty="0">
                <a:latin typeface="Times New Roman" panose="02020603050405020304" pitchFamily="18" charset="0"/>
                <a:cs typeface="Times New Roman" panose="02020603050405020304" pitchFamily="18" charset="0"/>
              </a:rPr>
              <a:t> – </a:t>
            </a:r>
            <a:r>
              <a:rPr lang="en-US" sz="2800" b="1" i="1" dirty="0">
                <a:latin typeface="Times New Roman" panose="02020603050405020304" pitchFamily="18" charset="0"/>
                <a:cs typeface="Times New Roman" panose="02020603050405020304" pitchFamily="18" charset="0"/>
              </a:rPr>
              <a:t>fir</a:t>
            </a:r>
            <a:r>
              <a:rPr lang="en-US" sz="2800" b="1" dirty="0">
                <a:latin typeface="Times New Roman" panose="02020603050405020304" pitchFamily="18" charset="0"/>
                <a:cs typeface="Times New Roman" panose="02020603050405020304" pitchFamily="18" charset="0"/>
              </a:rPr>
              <a:t>m</a:t>
            </a:r>
            <a:r>
              <a:rPr lang="ru-RU" sz="2800" b="1" dirty="0">
                <a:latin typeface="Times New Roman" panose="02020603050405020304" pitchFamily="18" charset="0"/>
                <a:cs typeface="Times New Roman" panose="02020603050405020304" pitchFamily="18" charset="0"/>
              </a:rPr>
              <a:t>); владеть «связующим </a:t>
            </a:r>
            <a:r>
              <a:rPr lang="en-US" sz="2800" b="1" dirty="0">
                <a:latin typeface="Times New Roman" panose="02020603050405020304" pitchFamily="18" charset="0"/>
                <a:cs typeface="Times New Roman" panose="02020603050405020304" pitchFamily="18" charset="0"/>
              </a:rPr>
              <a:t>r</a:t>
            </a:r>
            <a:r>
              <a:rPr lang="ru-RU"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linking r</a:t>
            </a:r>
            <a:r>
              <a:rPr lang="ru-RU" sz="2800" b="1" dirty="0">
                <a:latin typeface="Times New Roman" panose="02020603050405020304" pitchFamily="18" charset="0"/>
                <a:cs typeface="Times New Roman" panose="02020603050405020304" pitchFamily="18" charset="0"/>
              </a:rPr>
              <a:t>), т.е. озвучивать конечную r/</a:t>
            </a:r>
            <a:r>
              <a:rPr lang="ru-RU" sz="2800" b="1" dirty="0" err="1">
                <a:latin typeface="Times New Roman" panose="02020603050405020304" pitchFamily="18" charset="0"/>
                <a:cs typeface="Times New Roman" panose="02020603050405020304" pitchFamily="18" charset="0"/>
              </a:rPr>
              <a:t>re</a:t>
            </a:r>
            <a:r>
              <a:rPr lang="ru-RU" sz="2800" b="1" dirty="0">
                <a:latin typeface="Times New Roman" panose="02020603050405020304" pitchFamily="18" charset="0"/>
                <a:cs typeface="Times New Roman" panose="02020603050405020304" pitchFamily="18" charset="0"/>
              </a:rPr>
              <a:t> в позиции перед гласной, если с гласной начинается следующее слово (например, </a:t>
            </a:r>
            <a:r>
              <a:rPr lang="en-US" sz="2800" b="1" i="1" dirty="0">
                <a:latin typeface="Times New Roman" panose="02020603050405020304" pitchFamily="18" charset="0"/>
                <a:cs typeface="Times New Roman" panose="02020603050405020304" pitchFamily="18" charset="0"/>
              </a:rPr>
              <a:t>there is</a:t>
            </a:r>
            <a:r>
              <a:rPr lang="ru-RU" sz="2800" b="1"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where are</a:t>
            </a:r>
            <a:r>
              <a:rPr lang="ru-RU" sz="2800" b="1" i="1" dirty="0">
                <a:latin typeface="Times New Roman" panose="02020603050405020304" pitchFamily="18" charset="0"/>
                <a:cs typeface="Times New Roman" panose="02020603050405020304" pitchFamily="18" charset="0"/>
              </a:rPr>
              <a:t>…</a:t>
            </a:r>
            <a:r>
              <a:rPr lang="ru-RU" sz="2800" b="1" dirty="0">
                <a:latin typeface="Times New Roman" panose="02020603050405020304" pitchFamily="18" charset="0"/>
                <a:cs typeface="Times New Roman" panose="02020603050405020304" pitchFamily="18" charset="0"/>
              </a:rPr>
              <a:t>)</a:t>
            </a:r>
          </a:p>
          <a:p>
            <a:pPr marL="285750" lvl="0" indent="-285750">
              <a:buFont typeface="Arial" pitchFamily="34" charset="0"/>
              <a:buChar char="•"/>
            </a:pPr>
            <a:r>
              <a:rPr lang="ru-RU" sz="2800" b="1" dirty="0">
                <a:latin typeface="Times New Roman" panose="02020603050405020304" pitchFamily="18" charset="0"/>
                <a:cs typeface="Times New Roman" panose="02020603050405020304" pitchFamily="18" charset="0"/>
              </a:rPr>
              <a:t>правильно использовать при чтении текста вслух сильную и слабую формы местоимений и других служебных слов</a:t>
            </a:r>
          </a:p>
        </p:txBody>
      </p:sp>
    </p:spTree>
    <p:extLst>
      <p:ext uri="{BB962C8B-B14F-4D97-AF65-F5344CB8AC3E}">
        <p14:creationId xmlns:p14="http://schemas.microsoft.com/office/powerpoint/2010/main" val="2887666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1598</TotalTime>
  <Words>5878</Words>
  <Application>Microsoft Office PowerPoint</Application>
  <PresentationFormat>Экран (4:3)</PresentationFormat>
  <Paragraphs>530</Paragraphs>
  <Slides>83</Slides>
  <Notes>0</Notes>
  <HiddenSlides>0</HiddenSlides>
  <MMClips>2</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83</vt:i4>
      </vt:variant>
    </vt:vector>
  </HeadingPairs>
  <TitlesOfParts>
    <vt:vector size="94" baseType="lpstr">
      <vt:lpstr>Arial</vt:lpstr>
      <vt:lpstr>Arial CYR</vt:lpstr>
      <vt:lpstr>Arial Narrow</vt:lpstr>
      <vt:lpstr>Calibri</vt:lpstr>
      <vt:lpstr>Calibri Light</vt:lpstr>
      <vt:lpstr>Microsoft Sans Serif</vt:lpstr>
      <vt:lpstr>Symbol</vt:lpstr>
      <vt:lpstr>Times New Roman</vt:lpstr>
      <vt:lpstr>Verdana</vt:lpstr>
      <vt:lpstr>Wingdings</vt:lpstr>
      <vt:lpstr>Метрополия</vt:lpstr>
      <vt:lpstr>Презентация PowerPoint</vt:lpstr>
      <vt:lpstr>ОГЭ</vt:lpstr>
      <vt:lpstr>Разделы ОГЭ</vt:lpstr>
      <vt:lpstr>Презентация PowerPoint</vt:lpstr>
      <vt:lpstr>ЗАДАНИЕ 1 УСТНОЙ ЧАСТИ: чтение текста вслух</vt:lpstr>
      <vt:lpstr>ЗАДАНИЕ 1 УСТНОЙ ЧАСТИ:  чтение текста вслух </vt:lpstr>
      <vt:lpstr>КРИТЕРИИ ОЦЕНИВАНИЯ: </vt:lpstr>
      <vt:lpstr>Презентация PowerPoint</vt:lpstr>
      <vt:lpstr>Презентация PowerPoint</vt:lpstr>
      <vt:lpstr>Презентация PowerPoint</vt:lpstr>
      <vt:lpstr>ЗАДАНИЕ 1 УСТНОЙ ЧАСТИ: чтение текста вслух </vt:lpstr>
      <vt:lpstr>ВАЖНО! </vt:lpstr>
      <vt:lpstr>Презентация PowerPoint</vt:lpstr>
      <vt:lpstr>Устная часть ОГЭ:  условный диалог-расспрос</vt:lpstr>
      <vt:lpstr>Устная часть ОГЭ:  условный диалог-расспрос </vt:lpstr>
      <vt:lpstr>Устная часть ОГЭ:  условный диалог-расспрос</vt:lpstr>
      <vt:lpstr>Презентация PowerPoint</vt:lpstr>
      <vt:lpstr>Задание 2:  каждый ответ оценивается отдельно </vt:lpstr>
      <vt:lpstr>Ошибки, препятствующие пониманию ответа</vt:lpstr>
      <vt:lpstr>Презентация PowerPoint</vt:lpstr>
      <vt:lpstr>Устная часть ОГЭ: тематическое монологическое высказывание</vt:lpstr>
      <vt:lpstr>Презентация PowerPoint</vt:lpstr>
      <vt:lpstr>Презентация PowerPoint</vt:lpstr>
      <vt:lpstr>Устная часть ОГЭ: тематическое монологическое высказывание</vt:lpstr>
      <vt:lpstr>Задание 3: Критерии оценивания</vt:lpstr>
      <vt:lpstr>Критерий «Решение коммуникативной задачи» </vt:lpstr>
      <vt:lpstr>Схема ответа</vt:lpstr>
      <vt:lpstr>Критерий «Организация высказывания» </vt:lpstr>
      <vt:lpstr>Презентация PowerPoint</vt:lpstr>
      <vt:lpstr>ОТ: вступление и заключение</vt:lpstr>
      <vt:lpstr>ОВ: логичность и средства логической связи</vt:lpstr>
      <vt:lpstr>Критерий «Языковое оформление высказывания»</vt:lpstr>
      <vt:lpstr>Презентация PowerPoint</vt:lpstr>
      <vt:lpstr>Типичные ошибки экзаменуемых при выполнении задания 3</vt:lpstr>
      <vt:lpstr>Презентация PowerPoint</vt:lpstr>
      <vt:lpstr>Презентация PowerPoint</vt:lpstr>
      <vt:lpstr>Полезная информация</vt:lpstr>
      <vt:lpstr>ЕГЭ</vt:lpstr>
      <vt:lpstr>Изменения в 2026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Комментарии к выполненному заданию </vt:lpstr>
      <vt:lpstr>Оценивание выполнения задания 2 </vt:lpstr>
      <vt:lpstr>Критерии оценивания выполнения задания 2 (максимум – 4 балла)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Задание 3 Условный диалог-расспрос</vt:lpstr>
      <vt:lpstr>Содержание задания </vt:lpstr>
      <vt:lpstr>Система оценивания </vt:lpstr>
      <vt:lpstr>Требования к выполнения задания № 3  </vt:lpstr>
      <vt:lpstr>Adjectives: comparative and superlative degrees  Articles (when they change the meaning of the sentence)  Countable and uncountable nouns with much/many (How much / how many)  Countable nouns: the plural  Future actions (will, going to, Present Continuous)  Imperatives Modals — can/could  Modals — have to  Modals — should  Passive voice (Present and Past Simple)  Present and Past Continuous  Present and Past Simple  Possessive case of nouns  Prepositions of time: on/in/at Present Perfect Pronouns  There + to be  Verb + ing: like / hate / love doing  Word order in statements and questions</vt:lpstr>
      <vt:lpstr>Презентация PowerPoint</vt:lpstr>
      <vt:lpstr>Презентация PowerPoint</vt:lpstr>
      <vt:lpstr>Как готовиться</vt:lpstr>
      <vt:lpstr>Задание 4 Монолог – описание  2 фотографий для проекта</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Рекомендации по успешному выполнению заданий устной части</vt:lpstr>
      <vt:lpstr>Ресурсы для успешной сдачи экзамена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dc:creator>
  <cp:lastModifiedBy>Asus-PC</cp:lastModifiedBy>
  <cp:revision>67</cp:revision>
  <dcterms:created xsi:type="dcterms:W3CDTF">2020-03-09T05:28:46Z</dcterms:created>
  <dcterms:modified xsi:type="dcterms:W3CDTF">2026-03-29T16:21:10Z</dcterms:modified>
</cp:coreProperties>
</file>