
<file path=[Content_Types].xml><?xml version="1.0" encoding="utf-8"?>
<Types xmlns="http://schemas.openxmlformats.org/package/2006/content-types">
  <Default Extension="bin" ContentType="application/vnd.openxmlformats-officedocument.oleObject"/>
  <Default Extension="docx" ContentType="application/vnd.openxmlformats-officedocument.wordprocessingml.document"/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256" r:id="rId2"/>
    <p:sldId id="257" r:id="rId3"/>
    <p:sldId id="341" r:id="rId4"/>
    <p:sldId id="337" r:id="rId5"/>
    <p:sldId id="343" r:id="rId6"/>
    <p:sldId id="344" r:id="rId7"/>
    <p:sldId id="342" r:id="rId8"/>
    <p:sldId id="340" r:id="rId9"/>
    <p:sldId id="339" r:id="rId10"/>
    <p:sldId id="338" r:id="rId11"/>
    <p:sldId id="348" r:id="rId12"/>
    <p:sldId id="349" r:id="rId13"/>
    <p:sldId id="350" r:id="rId14"/>
    <p:sldId id="351" r:id="rId15"/>
    <p:sldId id="307" r:id="rId16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howGuides="1">
      <p:cViewPr varScale="1">
        <p:scale>
          <a:sx n="114" d="100"/>
          <a:sy n="114" d="100"/>
        </p:scale>
        <p:origin x="414" y="10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36004" cy="36004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6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4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137410A-EEBA-4EBD-9BE9-56DB34EF3D7B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0369945-347A-4BA5-A8F6-015C91C709C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084419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5DD66DC2-D86B-4ED5-B966-55A630B85457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>
            <a:extLst>
              <a:ext uri="{FF2B5EF4-FFF2-40B4-BE49-F238E27FC236}">
                <a16:creationId xmlns:a16="http://schemas.microsoft.com/office/drawing/2014/main" id="{7F6339DE-D2E8-4C93-9C63-5D8BB212227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04F7FA35-5003-419F-831D-9EC6C5AF89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493B96A2-F386-4A90-990E-AF03690061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7FE7D715-CD7E-48BC-AFA8-63DBD7FD65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200883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28140B4A-26A8-42F5-AFE4-EC8AA2A412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1C02A89F-0551-48B2-8CD1-5774C7FB875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B883AABD-CBC9-4283-A3AE-118807CD712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28747C6E-91C4-410C-9A67-687815BBA7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449A19DD-E6BF-43A0-BA1C-EA531D4108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4305893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3F7C8B5A-144A-49AF-B9E0-FCD708CAB51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15FF5B9C-5E14-47B6-9E97-E18DA010F9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9A070625-E4F5-45E9-BE15-2064AE047C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11E48AF3-446A-48CE-8AD4-D9C1D6CB129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9B21B5FE-E79F-4A96-B4EF-35AA4F48E77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8910187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C9DD6119-0AD2-4BCD-8A33-91F305E0A23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F91A682B-858D-47C7-A641-4D40B38FCAC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7B64886F-9E43-439E-835E-47106DB8E19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1FD54DA6-DB91-4FC0-AA86-971014F62F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440437DE-B141-4BEE-B4DD-06331A3599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0E81EF77-3B54-4927-B5D6-0200002ABA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56043287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6F0078DB-1B0D-44E4-99CD-73B222E57F3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B37D6E75-E86D-4E2C-816B-80ACDE802E8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Объект 3">
            <a:extLst>
              <a:ext uri="{FF2B5EF4-FFF2-40B4-BE49-F238E27FC236}">
                <a16:creationId xmlns:a16="http://schemas.microsoft.com/office/drawing/2014/main" id="{17787F62-1884-40EF-A555-B6FDDF99D06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>
            <a:extLst>
              <a:ext uri="{FF2B5EF4-FFF2-40B4-BE49-F238E27FC236}">
                <a16:creationId xmlns:a16="http://schemas.microsoft.com/office/drawing/2014/main" id="{0E9AEC22-4D3D-4A87-A125-B5C46F55F5F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Объект 5">
            <a:extLst>
              <a:ext uri="{FF2B5EF4-FFF2-40B4-BE49-F238E27FC236}">
                <a16:creationId xmlns:a16="http://schemas.microsoft.com/office/drawing/2014/main" id="{F3EC2CE3-0822-4734-97A9-35D7552822A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>
            <a:extLst>
              <a:ext uri="{FF2B5EF4-FFF2-40B4-BE49-F238E27FC236}">
                <a16:creationId xmlns:a16="http://schemas.microsoft.com/office/drawing/2014/main" id="{F0A75EED-6569-409C-AC43-59873A252E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8" name="Нижний колонтитул 7">
            <a:extLst>
              <a:ext uri="{FF2B5EF4-FFF2-40B4-BE49-F238E27FC236}">
                <a16:creationId xmlns:a16="http://schemas.microsoft.com/office/drawing/2014/main" id="{ABEB06C0-D8EC-4B0D-A2BA-0C7399FC006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>
            <a:extLst>
              <a:ext uri="{FF2B5EF4-FFF2-40B4-BE49-F238E27FC236}">
                <a16:creationId xmlns:a16="http://schemas.microsoft.com/office/drawing/2014/main" id="{F1FF6C11-42DC-49AC-B237-94AC9CDDA3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470426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E33A0A8D-29FE-4D8C-9F12-BC77CC0278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>
            <a:extLst>
              <a:ext uri="{FF2B5EF4-FFF2-40B4-BE49-F238E27FC236}">
                <a16:creationId xmlns:a16="http://schemas.microsoft.com/office/drawing/2014/main" id="{D4F27AB6-96A3-4503-B6C3-2E307B5AD29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4" name="Нижний колонтитул 3">
            <a:extLst>
              <a:ext uri="{FF2B5EF4-FFF2-40B4-BE49-F238E27FC236}">
                <a16:creationId xmlns:a16="http://schemas.microsoft.com/office/drawing/2014/main" id="{E87EF832-D4B2-44B6-87BD-E29E4582BF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>
            <a:extLst>
              <a:ext uri="{FF2B5EF4-FFF2-40B4-BE49-F238E27FC236}">
                <a16:creationId xmlns:a16="http://schemas.microsoft.com/office/drawing/2014/main" id="{16B4D231-5D82-4869-857E-5F9C8DEEC9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8660472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>
            <a:extLst>
              <a:ext uri="{FF2B5EF4-FFF2-40B4-BE49-F238E27FC236}">
                <a16:creationId xmlns:a16="http://schemas.microsoft.com/office/drawing/2014/main" id="{81DD0BDC-F9E7-4F9A-A0C3-C6A7AD7F25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3" name="Нижний колонтитул 2">
            <a:extLst>
              <a:ext uri="{FF2B5EF4-FFF2-40B4-BE49-F238E27FC236}">
                <a16:creationId xmlns:a16="http://schemas.microsoft.com/office/drawing/2014/main" id="{BDD1722F-A8E6-4B64-94A9-76B29FD962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>
            <a:extLst>
              <a:ext uri="{FF2B5EF4-FFF2-40B4-BE49-F238E27FC236}">
                <a16:creationId xmlns:a16="http://schemas.microsoft.com/office/drawing/2014/main" id="{8E9D1176-29A2-45A9-99A1-3E4E5F858D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7885693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C17EEA1F-8027-44A7-8FCC-CD0FEF8B5E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BDBBE6BF-469C-4CD0-AB69-18A319DDFB5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16F21D40-B36A-4312-B632-C1DE4508B63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62DA1416-1783-4752-8EDD-873BDFEEAD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D56C7B51-8926-4F28-82F3-5329DAC848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E7D01703-FD69-417A-86C7-D00E14CE07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0357741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AEAA1E4-BCFF-4136-AD6F-E0D488BEE5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>
            <a:extLst>
              <a:ext uri="{FF2B5EF4-FFF2-40B4-BE49-F238E27FC236}">
                <a16:creationId xmlns:a16="http://schemas.microsoft.com/office/drawing/2014/main" id="{2C23F0B3-3DE6-425B-9127-EAACCA192D90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>
            <a:extLst>
              <a:ext uri="{FF2B5EF4-FFF2-40B4-BE49-F238E27FC236}">
                <a16:creationId xmlns:a16="http://schemas.microsoft.com/office/drawing/2014/main" id="{24B43348-162E-4A86-B608-21D81394086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>
            <a:extLst>
              <a:ext uri="{FF2B5EF4-FFF2-40B4-BE49-F238E27FC236}">
                <a16:creationId xmlns:a16="http://schemas.microsoft.com/office/drawing/2014/main" id="{90870BBA-C616-43BD-BC45-C9D8BD8B99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6" name="Нижний колонтитул 5">
            <a:extLst>
              <a:ext uri="{FF2B5EF4-FFF2-40B4-BE49-F238E27FC236}">
                <a16:creationId xmlns:a16="http://schemas.microsoft.com/office/drawing/2014/main" id="{AE81BC76-960A-4FA1-B302-8F8569EF3E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>
            <a:extLst>
              <a:ext uri="{FF2B5EF4-FFF2-40B4-BE49-F238E27FC236}">
                <a16:creationId xmlns:a16="http://schemas.microsoft.com/office/drawing/2014/main" id="{5BC9CC04-44C7-4181-95AE-AD3FE1E10E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771504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01C6E415-1D5C-43FB-83BC-4AAF1642017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2B97C411-BEA8-4A1E-B60B-999197D1BDF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4AAD21E2-01EB-47AD-9EB3-A9945C023B9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44F7EAE5-8170-44A7-BD47-BFBAE12EDC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B4F7B27D-2F4D-4B1D-BBC5-44910A331C7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78798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>
            <a:extLst>
              <a:ext uri="{FF2B5EF4-FFF2-40B4-BE49-F238E27FC236}">
                <a16:creationId xmlns:a16="http://schemas.microsoft.com/office/drawing/2014/main" id="{945B4B58-D0CF-4684-9B66-363D8622165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>
            <a:extLst>
              <a:ext uri="{FF2B5EF4-FFF2-40B4-BE49-F238E27FC236}">
                <a16:creationId xmlns:a16="http://schemas.microsoft.com/office/drawing/2014/main" id="{10C8991C-C5CD-48A1-BAB4-E60BF4C7886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3C19DC17-0FF4-4CC6-BF33-E67820169F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76A8498C-566C-4B02-8B46-81DB71408C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9292A43C-CF39-446D-8695-4A2FD7E07A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0319309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75E1F1BE-E44A-449D-A799-7EB96E32BD4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>
            <a:extLst>
              <a:ext uri="{FF2B5EF4-FFF2-40B4-BE49-F238E27FC236}">
                <a16:creationId xmlns:a16="http://schemas.microsoft.com/office/drawing/2014/main" id="{019EEB84-975F-448C-9C3F-A58F730B30C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>
            <a:extLst>
              <a:ext uri="{FF2B5EF4-FFF2-40B4-BE49-F238E27FC236}">
                <a16:creationId xmlns:a16="http://schemas.microsoft.com/office/drawing/2014/main" id="{2DB346F5-1348-40C7-83DF-1CE0CCB7557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2FC4433-D2C1-4621-BA1E-BEF6CCE94761}" type="datetimeFigureOut">
              <a:rPr lang="ru-RU" smtClean="0"/>
              <a:t>01.04.2025</a:t>
            </a:fld>
            <a:endParaRPr lang="ru-RU"/>
          </a:p>
        </p:txBody>
      </p:sp>
      <p:sp>
        <p:nvSpPr>
          <p:cNvPr id="5" name="Нижний колонтитул 4">
            <a:extLst>
              <a:ext uri="{FF2B5EF4-FFF2-40B4-BE49-F238E27FC236}">
                <a16:creationId xmlns:a16="http://schemas.microsoft.com/office/drawing/2014/main" id="{45B1AB63-788D-42DA-9217-F40287F3C55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>
            <a:extLst>
              <a:ext uri="{FF2B5EF4-FFF2-40B4-BE49-F238E27FC236}">
                <a16:creationId xmlns:a16="http://schemas.microsoft.com/office/drawing/2014/main" id="{5D725B62-BDF8-4B99-9F88-FEED06716EA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DBD6E0-73B9-43AF-A265-7AF64C45FC1A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943755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3.e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5.jp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5" Type="http://schemas.openxmlformats.org/officeDocument/2006/relationships/image" Target="../media/image6.emf"/><Relationship Id="rId4" Type="http://schemas.openxmlformats.org/officeDocument/2006/relationships/package" Target="../embeddings/Microsoft_Word_Document.docx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jp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disk.yandex.ru/d/RdQSzXsmHNbdaQ" TargetMode="External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0.png"/><Relationship Id="rId4" Type="http://schemas.openxmlformats.org/officeDocument/2006/relationships/image" Target="../media/image9.jp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s://disk.yandex.ru/d/VJHOAzRE7BnJgQ" TargetMode="External"/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.png"/><Relationship Id="rId5" Type="http://schemas.openxmlformats.org/officeDocument/2006/relationships/image" Target="../media/image12.jpg"/><Relationship Id="rId4" Type="http://schemas.openxmlformats.org/officeDocument/2006/relationships/image" Target="../media/image11.jp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g"/><Relationship Id="rId7" Type="http://schemas.openxmlformats.org/officeDocument/2006/relationships/image" Target="../media/image15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4.emf"/><Relationship Id="rId5" Type="http://schemas.openxmlformats.org/officeDocument/2006/relationships/package" Target="../embeddings/Microsoft_Word_Document1.docx"/><Relationship Id="rId4" Type="http://schemas.openxmlformats.org/officeDocument/2006/relationships/hyperlink" Target="https://disk.yandex.ru/d/LmgCA7AcAtCkpg" TargetMode="Externa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0.jpg"/><Relationship Id="rId4" Type="http://schemas.openxmlformats.org/officeDocument/2006/relationships/image" Target="../media/image19.jp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g"/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jp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jpg"/><Relationship Id="rId13" Type="http://schemas.openxmlformats.org/officeDocument/2006/relationships/image" Target="../media/image34.jpg"/><Relationship Id="rId3" Type="http://schemas.openxmlformats.org/officeDocument/2006/relationships/image" Target="../media/image25.jpg"/><Relationship Id="rId7" Type="http://schemas.openxmlformats.org/officeDocument/2006/relationships/image" Target="../media/image29.jpg"/><Relationship Id="rId12" Type="http://schemas.openxmlformats.org/officeDocument/2006/relationships/image" Target="../media/image19.jpg"/><Relationship Id="rId17" Type="http://schemas.openxmlformats.org/officeDocument/2006/relationships/image" Target="../media/image38.jpg"/><Relationship Id="rId2" Type="http://schemas.openxmlformats.org/officeDocument/2006/relationships/image" Target="../media/image24.jpg"/><Relationship Id="rId16" Type="http://schemas.openxmlformats.org/officeDocument/2006/relationships/image" Target="../media/image37.jp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.jpg"/><Relationship Id="rId11" Type="http://schemas.openxmlformats.org/officeDocument/2006/relationships/image" Target="../media/image33.jpg"/><Relationship Id="rId5" Type="http://schemas.openxmlformats.org/officeDocument/2006/relationships/image" Target="../media/image27.jpg"/><Relationship Id="rId15" Type="http://schemas.openxmlformats.org/officeDocument/2006/relationships/image" Target="../media/image36.jpg"/><Relationship Id="rId10" Type="http://schemas.openxmlformats.org/officeDocument/2006/relationships/image" Target="../media/image32.jpg"/><Relationship Id="rId4" Type="http://schemas.openxmlformats.org/officeDocument/2006/relationships/image" Target="../media/image26.jpg"/><Relationship Id="rId9" Type="http://schemas.openxmlformats.org/officeDocument/2006/relationships/image" Target="../media/image31.jpg"/><Relationship Id="rId14" Type="http://schemas.openxmlformats.org/officeDocument/2006/relationships/image" Target="../media/image35.jp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364628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Заголовок 1">
            <a:extLst>
              <a:ext uri="{FF2B5EF4-FFF2-40B4-BE49-F238E27FC236}">
                <a16:creationId xmlns:a16="http://schemas.microsoft.com/office/drawing/2014/main" id="{EDD08C5F-6D1E-4158-93D0-EA47CA017BAE}"/>
              </a:ext>
            </a:extLst>
          </p:cNvPr>
          <p:cNvSpPr txBox="1">
            <a:spLocks/>
          </p:cNvSpPr>
          <p:nvPr/>
        </p:nvSpPr>
        <p:spPr>
          <a:xfrm>
            <a:off x="6456040" y="440668"/>
            <a:ext cx="5616624" cy="4428492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endParaRPr lang="ru-RU" sz="2800" b="1" i="1" dirty="0">
              <a:latin typeface="Myriad Pro" panose="020B0503030403020204" pitchFamily="34" charset="0"/>
              <a:cs typeface="Arial" panose="020B0604020202020204" pitchFamily="34" charset="0"/>
            </a:endParaRPr>
          </a:p>
        </p:txBody>
      </p:sp>
      <p:sp>
        <p:nvSpPr>
          <p:cNvPr id="5" name="Заголовок 1">
            <a:extLst>
              <a:ext uri="{FF2B5EF4-FFF2-40B4-BE49-F238E27FC236}">
                <a16:creationId xmlns:a16="http://schemas.microsoft.com/office/drawing/2014/main" id="{528D9C07-FD85-41FC-90AD-23644229A551}"/>
              </a:ext>
            </a:extLst>
          </p:cNvPr>
          <p:cNvSpPr txBox="1">
            <a:spLocks/>
          </p:cNvSpPr>
          <p:nvPr/>
        </p:nvSpPr>
        <p:spPr>
          <a:xfrm>
            <a:off x="8256640" y="5589240"/>
            <a:ext cx="3600000" cy="765000"/>
          </a:xfrm>
          <a:prstGeom prst="rect">
            <a:avLst/>
          </a:prstGeom>
        </p:spPr>
        <p:txBody>
          <a:bodyPr vert="horz" lIns="91440" tIns="45720" rIns="91440" bIns="45720" rtlCol="0" anchor="b">
            <a:no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r"/>
            <a:r>
              <a:rPr lang="ru-RU" sz="2400" dirty="0">
                <a:latin typeface="Myriad Pro" panose="020B0503030403020204" pitchFamily="34" charset="0"/>
                <a:cs typeface="Arial" panose="020B0604020202020204" pitchFamily="34" charset="0"/>
              </a:rPr>
              <a:t>Суворова И. Н.</a:t>
            </a:r>
          </a:p>
        </p:txBody>
      </p:sp>
      <p:sp>
        <p:nvSpPr>
          <p:cNvPr id="2" name="Прямоугольник 1">
            <a:extLst>
              <a:ext uri="{FF2B5EF4-FFF2-40B4-BE49-F238E27FC236}">
                <a16:creationId xmlns:a16="http://schemas.microsoft.com/office/drawing/2014/main" id="{9B7A440C-13E3-42F2-9C98-C73D4158806D}"/>
              </a:ext>
            </a:extLst>
          </p:cNvPr>
          <p:cNvSpPr/>
          <p:nvPr/>
        </p:nvSpPr>
        <p:spPr>
          <a:xfrm>
            <a:off x="6457913" y="872716"/>
            <a:ext cx="4932548" cy="3341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635" indent="-1905" algn="ctr">
              <a:lnSpc>
                <a:spcPct val="107000"/>
              </a:lnSpc>
              <a:spcAft>
                <a:spcPts val="0"/>
              </a:spcAft>
              <a:tabLst>
                <a:tab pos="666750" algn="l"/>
              </a:tabLst>
            </a:pPr>
            <a:r>
              <a:rPr lang="ru-RU" sz="4000" b="1" dirty="0">
                <a:latin typeface="Times New Roman" panose="02020603050405020304" pitchFamily="18" charset="0"/>
                <a:ea typeface="Calibri" panose="020F0502020204030204" pitchFamily="34" charset="0"/>
                <a:cs typeface="Calibri" panose="020F0502020204030204" pitchFamily="34" charset="0"/>
              </a:rPr>
              <a:t>Итоги единой городской тематической  </a:t>
            </a:r>
          </a:p>
          <a:p>
            <a:pPr marL="635" indent="-1905" algn="ctr">
              <a:lnSpc>
                <a:spcPct val="107000"/>
              </a:lnSpc>
              <a:spcAft>
                <a:spcPts val="0"/>
              </a:spcAft>
              <a:tabLst>
                <a:tab pos="666750" algn="l"/>
              </a:tabLst>
            </a:pPr>
            <a:r>
              <a:rPr lang="ru-RU" sz="4000" b="1" dirty="0">
                <a:latin typeface="Times New Roman" panose="02020603050405020304" pitchFamily="18" charset="0"/>
                <a:ea typeface="Calibri" panose="020F0502020204030204" pitchFamily="34" charset="0"/>
                <a:cs typeface="Calibri" panose="020F0502020204030204" pitchFamily="34" charset="0"/>
              </a:rPr>
              <a:t>недели истории</a:t>
            </a:r>
          </a:p>
          <a:p>
            <a:pPr marL="635" indent="-1905" algn="ctr">
              <a:lnSpc>
                <a:spcPct val="107000"/>
              </a:lnSpc>
              <a:spcAft>
                <a:spcPts val="0"/>
              </a:spcAft>
              <a:tabLst>
                <a:tab pos="666750" algn="l"/>
              </a:tabLst>
            </a:pPr>
            <a:r>
              <a:rPr lang="ru-RU" sz="4000" b="1" dirty="0">
                <a:latin typeface="Times New Roman" panose="02020603050405020304" pitchFamily="18" charset="0"/>
                <a:ea typeface="Calibri" panose="020F0502020204030204" pitchFamily="34" charset="0"/>
                <a:cs typeface="Calibri" panose="020F0502020204030204" pitchFamily="34" charset="0"/>
              </a:rPr>
              <a:t>2025 </a:t>
            </a:r>
            <a:endParaRPr lang="ru-RU" sz="4000" b="1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682874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>
            <a:extLst>
              <a:ext uri="{FF2B5EF4-FFF2-40B4-BE49-F238E27FC236}">
                <a16:creationId xmlns:a16="http://schemas.microsoft.com/office/drawing/2014/main" id="{C5FC6A8D-5B64-4E64-9104-4ECA9E855403}"/>
              </a:ext>
            </a:extLst>
          </p:cNvPr>
          <p:cNvSpPr/>
          <p:nvPr/>
        </p:nvSpPr>
        <p:spPr>
          <a:xfrm>
            <a:off x="4871864" y="656692"/>
            <a:ext cx="6473180" cy="26138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ЕДИНАЯ ГОРОДСКАЯ ТЕМАТИЧЕСКАЯ НЕДЕЛЯ ИСТОРИИ</a:t>
            </a:r>
            <a:endParaRPr lang="ru-RU" sz="2400" dirty="0">
              <a:solidFill>
                <a:srgbClr val="C00000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«Героям Отечества слава и честь!», </a:t>
            </a:r>
            <a:r>
              <a:rPr lang="ru-RU" sz="2400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посвященная Году Защитника Отечества.</a:t>
            </a: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endParaRPr lang="ru-RU" sz="2400" b="1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17.02.2025 - 21.02.2025 года</a:t>
            </a:r>
            <a:endParaRPr lang="ru-RU" sz="2400" dirty="0">
              <a:solidFill>
                <a:srgbClr val="C00000"/>
              </a:solidFill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8F6E2424-6358-4711-9616-06CCF724408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07968" y="3692317"/>
            <a:ext cx="3996444" cy="3010566"/>
          </a:xfrm>
          <a:prstGeom prst="rect">
            <a:avLst/>
          </a:prstGeom>
        </p:spPr>
      </p:pic>
      <p:graphicFrame>
        <p:nvGraphicFramePr>
          <p:cNvPr id="4" name="Объект 3">
            <a:extLst>
              <a:ext uri="{FF2B5EF4-FFF2-40B4-BE49-F238E27FC236}">
                <a16:creationId xmlns:a16="http://schemas.microsoft.com/office/drawing/2014/main" id="{214AEB89-8613-4049-8CD3-C54A1F59CAB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265911265"/>
              </p:ext>
            </p:extLst>
          </p:nvPr>
        </p:nvGraphicFramePr>
        <p:xfrm>
          <a:off x="587388" y="836712"/>
          <a:ext cx="3829050" cy="5418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03" name="Acrobat Document" r:id="rId5" imgW="5667214" imgH="8019731" progId="AcroExch.Document.DC">
                  <p:embed/>
                </p:oleObj>
              </mc:Choice>
              <mc:Fallback>
                <p:oleObj name="Acrobat Document" r:id="rId5" imgW="5667214" imgH="8019731" progId="AcroExch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587388" y="836712"/>
                        <a:ext cx="3829050" cy="54181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90668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Таблица 2">
            <a:extLst>
              <a:ext uri="{FF2B5EF4-FFF2-40B4-BE49-F238E27FC236}">
                <a16:creationId xmlns:a16="http://schemas.microsoft.com/office/drawing/2014/main" id="{237A828C-DC78-4230-B3CD-A876BD7E41A5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69839433"/>
              </p:ext>
            </p:extLst>
          </p:nvPr>
        </p:nvGraphicFramePr>
        <p:xfrm>
          <a:off x="515380" y="275096"/>
          <a:ext cx="10765196" cy="6234496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196244">
                  <a:extLst>
                    <a:ext uri="{9D8B030D-6E8A-4147-A177-3AD203B41FA5}">
                      <a16:colId xmlns:a16="http://schemas.microsoft.com/office/drawing/2014/main" val="3750239559"/>
                    </a:ext>
                  </a:extLst>
                </a:gridCol>
                <a:gridCol w="8568952">
                  <a:extLst>
                    <a:ext uri="{9D8B030D-6E8A-4147-A177-3AD203B41FA5}">
                      <a16:colId xmlns:a16="http://schemas.microsoft.com/office/drawing/2014/main" val="2878092451"/>
                    </a:ext>
                  </a:extLst>
                </a:gridCol>
              </a:tblGrid>
              <a:tr h="110649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400" dirty="0">
                          <a:effectLst/>
                        </a:rPr>
                        <a:t>Дата </a:t>
                      </a:r>
                    </a:p>
                  </a:txBody>
                  <a:tcPr marL="18628" marR="18628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400" dirty="0">
                          <a:effectLst/>
                        </a:rPr>
                        <a:t>Название мероприятий</a:t>
                      </a:r>
                      <a:endParaRPr lang="ru-RU" sz="2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18628" marR="18628" marT="0" marB="0"/>
                </a:tc>
                <a:extLst>
                  <a:ext uri="{0D108BD9-81ED-4DB2-BD59-A6C34878D82A}">
                    <a16:rowId xmlns:a16="http://schemas.microsoft.com/office/drawing/2014/main" val="164843439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17.02.2025,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понедельник.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Девиз дня: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</a:t>
                      </a:r>
                      <a:r>
                        <a:rPr lang="ru-RU" sz="1400" b="1" i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Святое дело – Родине служить!»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Открытие недели истории.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Старт акции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«80 пятерок к 80-летию Победы!».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Беседа-презентация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«Диалоги о Защитниках».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Старт конкурса поэтических видеороликов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«Отчизну мужеством прославим!».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Кинолекторий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«Есть такая профессия – Родину защищать».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Тематические беседы в формате старшие-младшим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«Маленькие герои большой войны».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194029035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18.02.2025,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вторник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Девиз дня: </a:t>
                      </a:r>
                      <a:r>
                        <a:rPr lang="ru-RU" sz="1400" b="1" i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«В моей семье Защитник тоже есть!»</a:t>
                      </a: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Эстафета военных династий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«Отцов в строю сменяют сыновья».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Урок живых историй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«Имя тебе-Защитник!»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Музей из семейных реликвий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«Без права на забвение».</a:t>
                      </a: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Создание Книги Воинской Доблести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«Отцовский армейский альбом».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005103324"/>
                  </a:ext>
                </a:extLst>
              </a:tr>
              <a:tr h="56766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19.02.2025,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среда</a:t>
                      </a: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Девиз дня: «</a:t>
                      </a:r>
                      <a:r>
                        <a:rPr lang="ru-RU" sz="1400" b="1" i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Глазами и сердцем солдата»!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Конкурс рисунков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«Портрет Защитника».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Парад Боевых листков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«Гордись, Отчизна, славными сынами!».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Конкурс патриотических постеров, созданных с использованием ИИ и нейросети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«На страже</a:t>
                      </a:r>
                      <a:r>
                        <a:rPr lang="ru-RU" sz="1400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Отечества».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Фестиваль «оживших» картин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«Есть память, которой не будет забвенья…».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805278323"/>
                  </a:ext>
                </a:extLst>
              </a:tr>
              <a:tr h="244237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20.02.2025, 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четверг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Девиз дня: «</a:t>
                      </a:r>
                      <a:r>
                        <a:rPr lang="ru-RU" sz="1400" b="1" i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 Родине! О мужестве! О славе!»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Онлайн-викторина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«Мужества вечный огонь».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Игровой поединок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«К защите Родины готовы!».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Интеллектуальная игра</a:t>
                      </a:r>
                      <a:r>
                        <a:rPr lang="ru-RU" sz="1400" b="1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«Новосибирск - территория Доблести».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Квест-марафон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«Дорогами победителей»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Акция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«Письмо Защитнику Родины!».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149458926"/>
                  </a:ext>
                </a:extLst>
              </a:tr>
              <a:tr h="110649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21.02.2025,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пятница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Девиз дня: </a:t>
                      </a:r>
                      <a:r>
                        <a:rPr lang="ru-RU" sz="1400" b="1" i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«Великому мужеству память храня…»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Музыкальные перемены </a:t>
                      </a:r>
                      <a:r>
                        <a:rPr lang="ru-RU" sz="1400" b="1" dirty="0"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«Песни, с которыми мы побеждали»</a:t>
                      </a: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Конкурс чтецов </a:t>
                      </a:r>
                      <a:r>
                        <a:rPr lang="ru-RU" sz="1400" dirty="0"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«Свет подвига».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Презентация поэтических видеороликов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«Отчизну мужеством прославим!»</a:t>
                      </a: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07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Творческая эстафета</a:t>
                      </a:r>
                      <a:r>
                        <a:rPr lang="ru-RU" sz="1400" b="1" dirty="0">
                          <a:solidFill>
                            <a:schemeClr val="dk1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«Песен славных достойны герои». 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Итоги акции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solidFill>
                            <a:schemeClr val="dk1"/>
                          </a:solidFill>
                          <a:effectLst/>
                          <a:latin typeface="Calibri" panose="020F0502020204030204" pitchFamily="34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 </a:t>
                      </a:r>
                      <a:r>
                        <a:rPr lang="ru-RU" sz="1400" dirty="0">
                          <a:solidFill>
                            <a:srgbClr val="000000"/>
                          </a:solidFill>
                          <a:effectLst/>
                          <a:latin typeface="Times New Roman" panose="02020603050405020304" pitchFamily="18" charset="0"/>
                          <a:ea typeface="Calibri" panose="020F0502020204030204" pitchFamily="34" charset="0"/>
                          <a:cs typeface="Times New Roman" panose="02020603050405020304" pitchFamily="18" charset="0"/>
                        </a:rPr>
                        <a:t>«80 пятерок к 80-летию Победы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78331395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19511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Объект 2">
            <a:extLst>
              <a:ext uri="{FF2B5EF4-FFF2-40B4-BE49-F238E27FC236}">
                <a16:creationId xmlns:a16="http://schemas.microsoft.com/office/drawing/2014/main" id="{76F923D7-4D48-461A-9EE8-FCC2AF331A2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539598926"/>
              </p:ext>
            </p:extLst>
          </p:nvPr>
        </p:nvGraphicFramePr>
        <p:xfrm>
          <a:off x="911424" y="86518"/>
          <a:ext cx="9250363" cy="6773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9" name="Document" r:id="rId4" imgW="9249915" imgH="6774455" progId="Word.Document.12">
                  <p:embed/>
                </p:oleObj>
              </mc:Choice>
              <mc:Fallback>
                <p:oleObj name="Document" r:id="rId4" imgW="9249915" imgH="6774455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5"/>
                      <a:stretch>
                        <a:fillRect/>
                      </a:stretch>
                    </p:blipFill>
                    <p:spPr>
                      <a:xfrm>
                        <a:off x="911424" y="86518"/>
                        <a:ext cx="9250363" cy="6773863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1801236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3495D489-4F38-4880-B769-4CDF82DBDFA1}"/>
              </a:ext>
            </a:extLst>
          </p:cNvPr>
          <p:cNvSpPr txBox="1"/>
          <p:nvPr/>
        </p:nvSpPr>
        <p:spPr>
          <a:xfrm>
            <a:off x="551384" y="682167"/>
            <a:ext cx="10729192" cy="56323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b="1" u="sng" dirty="0"/>
              <a:t>Активное участие в подготовке методических материалов </a:t>
            </a:r>
          </a:p>
          <a:p>
            <a:pPr algn="ctr"/>
            <a:r>
              <a:rPr lang="ru-RU" sz="2400" b="1" u="sng" dirty="0"/>
              <a:t>к неделе истории приняли:</a:t>
            </a:r>
          </a:p>
          <a:p>
            <a:endParaRPr lang="ru-RU" sz="2400" dirty="0"/>
          </a:p>
          <a:p>
            <a:r>
              <a:rPr lang="ru-RU" sz="2400" b="1" dirty="0"/>
              <a:t>Крылова Татьяна Дмитриевна</a:t>
            </a:r>
            <a:r>
              <a:rPr lang="ru-RU" sz="2400" dirty="0"/>
              <a:t>, руководитель РМО Дзержинского района;</a:t>
            </a:r>
          </a:p>
          <a:p>
            <a:r>
              <a:rPr lang="ru-RU" sz="2400" b="1" dirty="0"/>
              <a:t>Украинская Татьяна Александровна, </a:t>
            </a:r>
            <a:r>
              <a:rPr lang="ru-RU" sz="2400" dirty="0"/>
              <a:t>руководитель РМО Калининского района;</a:t>
            </a:r>
          </a:p>
          <a:p>
            <a:r>
              <a:rPr lang="ru-RU" sz="2400" b="1" dirty="0" err="1"/>
              <a:t>Коломыц</a:t>
            </a:r>
            <a:r>
              <a:rPr lang="ru-RU" sz="2400" b="1" dirty="0"/>
              <a:t> Оксана Владимировна</a:t>
            </a:r>
            <a:r>
              <a:rPr lang="ru-RU" sz="2400" dirty="0"/>
              <a:t>, руководитель РМО Кировского района;</a:t>
            </a:r>
          </a:p>
          <a:p>
            <a:r>
              <a:rPr lang="ru-RU" sz="2400" b="1" dirty="0"/>
              <a:t>Чеснок Елена Александровна</a:t>
            </a:r>
            <a:r>
              <a:rPr lang="ru-RU" sz="2400" dirty="0"/>
              <a:t>, заместитель руководителя РМО Кировского района;</a:t>
            </a:r>
          </a:p>
          <a:p>
            <a:r>
              <a:rPr lang="ru-RU" sz="2400" b="1" dirty="0"/>
              <a:t>Голубь Татьяна Борисовна</a:t>
            </a:r>
            <a:r>
              <a:rPr lang="ru-RU" sz="2400" dirty="0"/>
              <a:t>, руководитель РМО Октябрьского района;</a:t>
            </a:r>
          </a:p>
          <a:p>
            <a:r>
              <a:rPr lang="ru-RU" sz="2400" b="1" dirty="0" err="1"/>
              <a:t>Аредакова</a:t>
            </a:r>
            <a:r>
              <a:rPr lang="ru-RU" sz="2400" b="1" dirty="0"/>
              <a:t> Ирина Николаевна</a:t>
            </a:r>
            <a:r>
              <a:rPr lang="ru-RU" sz="2400" dirty="0"/>
              <a:t>, заместитель руководителя РМО Октябрьского района;</a:t>
            </a:r>
          </a:p>
          <a:p>
            <a:r>
              <a:rPr lang="ru-RU" sz="2400" b="1" dirty="0" err="1"/>
              <a:t>Горностаева</a:t>
            </a:r>
            <a:r>
              <a:rPr lang="ru-RU" sz="2400" b="1" dirty="0"/>
              <a:t> Елена Александровна</a:t>
            </a:r>
            <a:r>
              <a:rPr lang="ru-RU" sz="2400" dirty="0"/>
              <a:t>, руководитель РМО Первомайского района;</a:t>
            </a:r>
          </a:p>
          <a:p>
            <a:r>
              <a:rPr lang="ru-RU" sz="2400" b="1" dirty="0" err="1"/>
              <a:t>Жарюк</a:t>
            </a:r>
            <a:r>
              <a:rPr lang="ru-RU" sz="2400" b="1" dirty="0"/>
              <a:t> Светлана Даниловна, </a:t>
            </a:r>
            <a:r>
              <a:rPr lang="ru-RU" sz="2400" dirty="0"/>
              <a:t>руководитель РМО Советского района;</a:t>
            </a:r>
            <a:endParaRPr lang="ru-RU" sz="2400" b="1" dirty="0"/>
          </a:p>
          <a:p>
            <a:r>
              <a:rPr lang="ru-RU" sz="2400" b="1" dirty="0"/>
              <a:t>Добролюбова Людмила Львовна,</a:t>
            </a:r>
            <a:r>
              <a:rPr lang="ru-RU" sz="2400" dirty="0"/>
              <a:t> руководитель РМО Центрального  района.</a:t>
            </a:r>
            <a:endParaRPr lang="ru-RU" sz="2400" b="1" dirty="0"/>
          </a:p>
          <a:p>
            <a:r>
              <a:rPr lang="ru-RU" sz="2400" b="1" dirty="0"/>
              <a:t> </a:t>
            </a:r>
            <a:endParaRPr lang="ru-RU" sz="2400" dirty="0"/>
          </a:p>
        </p:txBody>
      </p:sp>
      <p:sp>
        <p:nvSpPr>
          <p:cNvPr id="3" name="Прямоугольник 2">
            <a:extLst>
              <a:ext uri="{FF2B5EF4-FFF2-40B4-BE49-F238E27FC236}">
                <a16:creationId xmlns:a16="http://schemas.microsoft.com/office/drawing/2014/main" id="{89D5500B-F24D-4A4E-BAE4-1A1C8798A788}"/>
              </a:ext>
            </a:extLst>
          </p:cNvPr>
          <p:cNvSpPr/>
          <p:nvPr/>
        </p:nvSpPr>
        <p:spPr>
          <a:xfrm>
            <a:off x="839416" y="6165304"/>
            <a:ext cx="45719" cy="45719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5870839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291EB121-F399-46F4-98AD-41B0025D1DFA}"/>
              </a:ext>
            </a:extLst>
          </p:cNvPr>
          <p:cNvSpPr txBox="1"/>
          <p:nvPr/>
        </p:nvSpPr>
        <p:spPr>
          <a:xfrm>
            <a:off x="513495" y="473492"/>
            <a:ext cx="10045116" cy="52629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>
                <a:solidFill>
                  <a:srgbClr val="C00000"/>
                </a:solidFill>
              </a:rPr>
              <a:t>В мероприятиях единой городской тематической недели истории приняли участие   </a:t>
            </a:r>
          </a:p>
          <a:p>
            <a:endParaRPr lang="ru-RU" sz="2400" dirty="0"/>
          </a:p>
          <a:p>
            <a:r>
              <a:rPr lang="ru-RU" sz="2400" b="1" dirty="0"/>
              <a:t>170 ОО г. Новосибирска</a:t>
            </a:r>
          </a:p>
          <a:p>
            <a:endParaRPr lang="ru-RU" sz="2400" b="1" dirty="0"/>
          </a:p>
          <a:p>
            <a:r>
              <a:rPr lang="ru-RU" sz="2400" b="1" dirty="0"/>
              <a:t>42689 обучающихся.</a:t>
            </a:r>
          </a:p>
          <a:p>
            <a:endParaRPr lang="ru-RU" sz="2400" b="1" dirty="0"/>
          </a:p>
          <a:p>
            <a:endParaRPr lang="ru-RU" sz="2400" b="1" dirty="0"/>
          </a:p>
          <a:p>
            <a:r>
              <a:rPr lang="ru-RU" sz="2400" dirty="0"/>
              <a:t>Наибольшую активность проявили представители районных  методических объединений Ленинского и Октябрьского районов.  </a:t>
            </a:r>
          </a:p>
          <a:p>
            <a:endParaRPr lang="ru-RU" sz="2400" dirty="0"/>
          </a:p>
          <a:p>
            <a:r>
              <a:rPr lang="ru-RU" sz="2400" dirty="0"/>
              <a:t>Менее активно неделя прошла в ОО  Центрального круга (Железнодорожный, </a:t>
            </a:r>
            <a:r>
              <a:rPr lang="ru-RU" sz="2400" dirty="0" err="1"/>
              <a:t>Заельцовский</a:t>
            </a:r>
            <a:r>
              <a:rPr lang="ru-RU" sz="2400" dirty="0"/>
              <a:t> и Центральный районы) </a:t>
            </a:r>
          </a:p>
          <a:p>
            <a:r>
              <a:rPr lang="ru-RU" sz="2400" dirty="0"/>
              <a:t>и Советского района.</a:t>
            </a: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53C3AC2A-9A00-402F-B06C-9B6844F67FC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832304" y="1088740"/>
            <a:ext cx="2846201" cy="2134650"/>
          </a:xfrm>
          <a:prstGeom prst="rect">
            <a:avLst/>
          </a:prstGeom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E381F6B9-7985-4373-A9F6-921030E46D8B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647" t="26975" r="1521" b="28904"/>
          <a:stretch/>
        </p:blipFill>
        <p:spPr>
          <a:xfrm>
            <a:off x="7142001" y="5373216"/>
            <a:ext cx="4536504" cy="13321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5502308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>
            <a:extLst>
              <a:ext uri="{FF2B5EF4-FFF2-40B4-BE49-F238E27FC236}">
                <a16:creationId xmlns:a16="http://schemas.microsoft.com/office/drawing/2014/main" id="{0C5E2AA9-0EEF-4EB8-8A9E-1F35E1C9BC0F}"/>
              </a:ext>
            </a:extLst>
          </p:cNvPr>
          <p:cNvSpPr/>
          <p:nvPr/>
        </p:nvSpPr>
        <p:spPr>
          <a:xfrm>
            <a:off x="2855640" y="188640"/>
            <a:ext cx="6096000" cy="91493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Онлайн-викторина </a:t>
            </a:r>
          </a:p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«Мужества вечный огонь».</a:t>
            </a:r>
            <a:endParaRPr lang="ru-RU" sz="2400" b="1" dirty="0">
              <a:solidFill>
                <a:srgbClr val="C00000"/>
              </a:solidFill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D76AE9E2-FA80-4B78-83B1-C520793C8EBB}"/>
              </a:ext>
            </a:extLst>
          </p:cNvPr>
          <p:cNvSpPr txBox="1"/>
          <p:nvPr/>
        </p:nvSpPr>
        <p:spPr>
          <a:xfrm>
            <a:off x="569052" y="1304764"/>
            <a:ext cx="11053896" cy="49552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/>
              <a:t>Приняли участие 4610 школьников:</a:t>
            </a:r>
          </a:p>
          <a:p>
            <a:endParaRPr lang="ru-RU" sz="2400" b="1" dirty="0"/>
          </a:p>
          <a:p>
            <a:r>
              <a:rPr lang="ru-RU" sz="2400" b="1" dirty="0"/>
              <a:t>2954  ученика 6-8 классов</a:t>
            </a:r>
          </a:p>
          <a:p>
            <a:r>
              <a:rPr lang="ru-RU" sz="2400" b="1" dirty="0"/>
              <a:t>1656 учеников 10-11 классов</a:t>
            </a:r>
            <a:r>
              <a:rPr lang="ru-RU" sz="2400" dirty="0"/>
              <a:t>.</a:t>
            </a:r>
            <a:endParaRPr lang="ru-RU" sz="2400" u="sng" dirty="0"/>
          </a:p>
          <a:p>
            <a:endParaRPr lang="ru-RU" sz="2400" b="1" u="sng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298 участников викторины набрали максимальное количество баллов:</a:t>
            </a:r>
          </a:p>
          <a:p>
            <a:endParaRPr lang="ru-RU" sz="24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108 учеников 6-8 классов;</a:t>
            </a:r>
          </a:p>
          <a:p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190 учеников 10-11 классов.</a:t>
            </a:r>
          </a:p>
          <a:p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endParaRPr 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Дипломы победителей акции доступны по ссылке: </a:t>
            </a:r>
            <a:r>
              <a:rPr lang="en-US" sz="2000" b="0" i="0" dirty="0">
                <a:effectLst/>
                <a:latin typeface="Calibri" panose="020F0502020204030204" pitchFamily="34" charset="0"/>
                <a:hlinkClick r:id="rId3" tooltip="https://disk.yandex.ru/d/RdQSzXsmHNbdaQ&#10;Ctrl+ щелчок или касание: перейти по ссылке"/>
              </a:rPr>
              <a:t>https://disk.yandex.ru/d/RdQSzXsmHNbdaQ</a:t>
            </a:r>
            <a:r>
              <a:rPr lang="en-US" sz="2000" b="0" i="0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  <a:t>​</a:t>
            </a:r>
            <a:r>
              <a:rPr lang="ru-RU" sz="2000" b="0" i="0" dirty="0">
                <a:solidFill>
                  <a:srgbClr val="000000"/>
                </a:solidFill>
                <a:effectLst/>
                <a:latin typeface="Calibri" panose="020F0502020204030204" pitchFamily="34" charset="0"/>
              </a:rPr>
              <a:t>. </a:t>
            </a:r>
            <a:endParaRPr lang="ru-RU" sz="2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sz="20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93042109-9A56-46E2-8618-C9CA9489C1A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36260" y="1064354"/>
            <a:ext cx="2735796" cy="2051847"/>
          </a:xfrm>
          <a:prstGeom prst="rect">
            <a:avLst/>
          </a:prstGeom>
        </p:spPr>
      </p:pic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87C8CF70-BFAB-423D-9CB2-89CBED0878C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00356" y="3741800"/>
            <a:ext cx="1728465" cy="17284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438930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>
            <a:extLst>
              <a:ext uri="{FF2B5EF4-FFF2-40B4-BE49-F238E27FC236}">
                <a16:creationId xmlns:a16="http://schemas.microsoft.com/office/drawing/2014/main" id="{14A680A2-C3F2-4802-8727-554785B02D7F}"/>
              </a:ext>
            </a:extLst>
          </p:cNvPr>
          <p:cNvSpPr/>
          <p:nvPr/>
        </p:nvSpPr>
        <p:spPr>
          <a:xfrm>
            <a:off x="3048000" y="0"/>
            <a:ext cx="6096000" cy="1339662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>
              <a:lnSpc>
                <a:spcPct val="115000"/>
              </a:lnSpc>
              <a:spcAft>
                <a:spcPts val="0"/>
              </a:spcAft>
            </a:pPr>
            <a:r>
              <a:rPr lang="ru-RU" sz="2400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Конкурс поэтических видеороликов </a:t>
            </a:r>
            <a:r>
              <a:rPr lang="ru-RU" sz="24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«Отчизну мужеством прославим!».</a:t>
            </a:r>
            <a:endParaRPr lang="ru-RU" sz="2400" b="1" dirty="0">
              <a:solidFill>
                <a:srgbClr val="C00000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2400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  <a:endParaRPr lang="ru-RU" sz="2400" dirty="0">
              <a:solidFill>
                <a:srgbClr val="C00000"/>
              </a:solidFill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9B47BEF-2CE1-4CC3-B71A-45185B4B1B45}"/>
              </a:ext>
            </a:extLst>
          </p:cNvPr>
          <p:cNvSpPr txBox="1"/>
          <p:nvPr/>
        </p:nvSpPr>
        <p:spPr>
          <a:xfrm>
            <a:off x="4180932" y="1052736"/>
            <a:ext cx="7344816" cy="65556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b="1" dirty="0"/>
              <a:t>На уровне образовательных организаций приняли участие  1642 обучающихся.</a:t>
            </a:r>
          </a:p>
          <a:p>
            <a:r>
              <a:rPr lang="ru-RU" sz="2000" b="1" dirty="0"/>
              <a:t>Из них 51 стали участниками городского этапа. </a:t>
            </a:r>
          </a:p>
          <a:p>
            <a:endParaRPr lang="ru-RU" sz="2000" b="1" dirty="0"/>
          </a:p>
          <a:p>
            <a:r>
              <a:rPr lang="ru-RU" sz="2000" b="1" dirty="0">
                <a:solidFill>
                  <a:srgbClr val="C00000"/>
                </a:solidFill>
              </a:rPr>
              <a:t>Победителями конкурса признаны:</a:t>
            </a:r>
          </a:p>
          <a:p>
            <a:r>
              <a:rPr lang="ru-RU" sz="2000" b="1" dirty="0"/>
              <a:t>Фатеев Виктор, ученик 2б класса МБОУ СОШ № 188, </a:t>
            </a:r>
          </a:p>
          <a:p>
            <a:r>
              <a:rPr lang="ru-RU" sz="2000" b="1" dirty="0"/>
              <a:t>Морозов Артем, ученик 1 в класса МАОУ «Лицей № 126»,</a:t>
            </a:r>
          </a:p>
          <a:p>
            <a:r>
              <a:rPr lang="ru-RU" sz="2000" b="1" dirty="0" err="1"/>
              <a:t>Строченкова</a:t>
            </a:r>
            <a:r>
              <a:rPr lang="ru-RU" sz="2000" b="1" dirty="0"/>
              <a:t> Ксения и Назин Алексей, ученики 3 в класса МАОУ «Лицей № 126», </a:t>
            </a:r>
          </a:p>
          <a:p>
            <a:r>
              <a:rPr lang="ru-RU" sz="2000" b="1" dirty="0"/>
              <a:t>Родькина Алена, ученица 6а класса МАОУ «Лицей № 126».</a:t>
            </a:r>
          </a:p>
          <a:p>
            <a:r>
              <a:rPr lang="ru-RU" sz="2000" b="1" dirty="0" err="1"/>
              <a:t>Цаберт</a:t>
            </a:r>
            <a:r>
              <a:rPr lang="ru-RU" sz="2000" b="1" dirty="0"/>
              <a:t> Анна, ученица 11 б класса МБОУ СОШ № 4 ОЦ, </a:t>
            </a:r>
          </a:p>
          <a:p>
            <a:r>
              <a:rPr lang="ru-RU" sz="2000" b="1" dirty="0" err="1"/>
              <a:t>Койшубаева</a:t>
            </a:r>
            <a:r>
              <a:rPr lang="ru-RU" sz="2000" b="1" dirty="0"/>
              <a:t> Юля, ученица МБОУ СОШ № 80, </a:t>
            </a:r>
          </a:p>
          <a:p>
            <a:r>
              <a:rPr lang="ru-RU" sz="2000" b="1" dirty="0" err="1"/>
              <a:t>Шекерюк</a:t>
            </a:r>
            <a:r>
              <a:rPr lang="ru-RU" sz="2000" b="1" dirty="0"/>
              <a:t> Виктория и </a:t>
            </a:r>
            <a:r>
              <a:rPr lang="ru-RU" sz="2000" b="1" dirty="0" err="1"/>
              <a:t>Цивинская</a:t>
            </a:r>
            <a:r>
              <a:rPr lang="ru-RU" sz="2000" b="1" dirty="0"/>
              <a:t> Анастасия, ученики 4 г класса МАОУ «Лицей № 22 «Надежда Сибири»;</a:t>
            </a:r>
          </a:p>
          <a:p>
            <a:r>
              <a:rPr lang="ru-RU" sz="2000" b="1" dirty="0"/>
              <a:t>Хржановский Артем, ученик МБОУ СОШ № 103.</a:t>
            </a:r>
          </a:p>
          <a:p>
            <a:endParaRPr lang="ru-RU" sz="2000" b="1" dirty="0"/>
          </a:p>
          <a:p>
            <a:r>
              <a:rPr lang="ru-RU" sz="2000" b="1" dirty="0"/>
              <a:t>Ссылка для скачивания дипломов победителей: </a:t>
            </a:r>
            <a:r>
              <a:rPr lang="en-US" sz="2000" b="1" dirty="0">
                <a:hlinkClick r:id="rId3"/>
              </a:rPr>
              <a:t>https://disk.yandex.ru/d/VJHOAzRE7BnJgQ</a:t>
            </a:r>
            <a:r>
              <a:rPr lang="ru-RU" sz="2000" b="1" dirty="0"/>
              <a:t>.     </a:t>
            </a:r>
          </a:p>
          <a:p>
            <a:endParaRPr lang="ru-RU" sz="2000" b="1" dirty="0"/>
          </a:p>
          <a:p>
            <a:endParaRPr lang="ru-RU" sz="2000" b="1" dirty="0"/>
          </a:p>
          <a:p>
            <a:endParaRPr lang="ru-RU" sz="2000" dirty="0"/>
          </a:p>
        </p:txBody>
      </p:sp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9C77CC7C-A6A4-48ED-AB9C-D665B527A11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9396" y="656692"/>
            <a:ext cx="1905676" cy="2540901"/>
          </a:xfrm>
          <a:prstGeom prst="rect">
            <a:avLst/>
          </a:prstGeom>
        </p:spPr>
      </p:pic>
      <p:pic>
        <p:nvPicPr>
          <p:cNvPr id="10" name="Рисунок 9">
            <a:extLst>
              <a:ext uri="{FF2B5EF4-FFF2-40B4-BE49-F238E27FC236}">
                <a16:creationId xmlns:a16="http://schemas.microsoft.com/office/drawing/2014/main" id="{81378606-86A7-409A-B213-B569EC56D76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5360" y="3660408"/>
            <a:ext cx="3402090" cy="2420888"/>
          </a:xfrm>
          <a:prstGeom prst="rect">
            <a:avLst/>
          </a:prstGeom>
        </p:spPr>
      </p:pic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1255A102-3BC8-491A-8227-8FA4F599EB1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16480" y="5157192"/>
            <a:ext cx="1512441" cy="1512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199198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>
            <a:extLst>
              <a:ext uri="{FF2B5EF4-FFF2-40B4-BE49-F238E27FC236}">
                <a16:creationId xmlns:a16="http://schemas.microsoft.com/office/drawing/2014/main" id="{CD1E02D2-9290-475A-BEC4-44B7C4ED2373}"/>
              </a:ext>
            </a:extLst>
          </p:cNvPr>
          <p:cNvSpPr/>
          <p:nvPr/>
        </p:nvSpPr>
        <p:spPr>
          <a:xfrm>
            <a:off x="371364" y="121237"/>
            <a:ext cx="10801200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50215" algn="ctr">
              <a:spcAft>
                <a:spcPts val="0"/>
              </a:spcAft>
            </a:pP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Конкурс патриотических постеров, созданных с использованием ИИ и нейросети</a:t>
            </a:r>
          </a:p>
          <a:p>
            <a:pPr indent="450215" algn="ctr">
              <a:spcAft>
                <a:spcPts val="0"/>
              </a:spcAft>
            </a:pP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«На страже Отечества».</a:t>
            </a: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indent="450215">
              <a:spcAft>
                <a:spcPts val="0"/>
              </a:spcAft>
            </a:pP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Приняли участие 64 работы</a:t>
            </a:r>
          </a:p>
          <a:p>
            <a:pPr indent="450215">
              <a:spcAft>
                <a:spcPts val="0"/>
              </a:spcAft>
            </a:pP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Победители: 32 человека.     </a:t>
            </a:r>
          </a:p>
          <a:p>
            <a:pPr indent="450215">
              <a:spcAft>
                <a:spcPts val="0"/>
              </a:spcAft>
            </a:pP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 Ссылка для скачивания дипломов победителей: </a:t>
            </a:r>
            <a:r>
              <a:rPr lang="en-US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hlinkClick r:id="rId4"/>
              </a:rPr>
              <a:t>https://disk.yandex.ru/d/LmgCA7AcAtCkpg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.  </a:t>
            </a:r>
          </a:p>
          <a:p>
            <a:pPr indent="450215">
              <a:spcAft>
                <a:spcPts val="0"/>
              </a:spcAft>
            </a:pP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indent="450215">
              <a:spcAft>
                <a:spcPts val="0"/>
              </a:spcAft>
            </a:pP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indent="450215">
              <a:spcAft>
                <a:spcPts val="0"/>
              </a:spcAft>
            </a:pP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indent="450215">
              <a:spcAft>
                <a:spcPts val="0"/>
              </a:spcAft>
            </a:pP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  <p:graphicFrame>
        <p:nvGraphicFramePr>
          <p:cNvPr id="4" name="Объект 3">
            <a:extLst>
              <a:ext uri="{FF2B5EF4-FFF2-40B4-BE49-F238E27FC236}">
                <a16:creationId xmlns:a16="http://schemas.microsoft.com/office/drawing/2014/main" id="{BDB02BD0-8F95-4890-8AF5-65D789510E6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04683276"/>
              </p:ext>
            </p:extLst>
          </p:nvPr>
        </p:nvGraphicFramePr>
        <p:xfrm>
          <a:off x="371364" y="1628800"/>
          <a:ext cx="11701300" cy="54181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174" name="Document" r:id="rId5" imgW="6929353" imgH="8902576" progId="Word.Document.12">
                  <p:embed/>
                </p:oleObj>
              </mc:Choice>
              <mc:Fallback>
                <p:oleObj name="Document" r:id="rId5" imgW="6929353" imgH="8902576" progId="Word.Document.12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371364" y="1628800"/>
                        <a:ext cx="11701300" cy="541813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AF0BFCC6-CB9C-491D-BB82-DFD465311D62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32504" y="124663"/>
            <a:ext cx="1368425" cy="13684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5428542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A7C5243F-5026-4994-B514-FFB6F97ADC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24292" y="908720"/>
            <a:ext cx="3276364" cy="2457273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E47F1F3-14EE-4A7A-A078-AABE513449B1}"/>
              </a:ext>
            </a:extLst>
          </p:cNvPr>
          <p:cNvSpPr txBox="1"/>
          <p:nvPr/>
        </p:nvSpPr>
        <p:spPr>
          <a:xfrm>
            <a:off x="2279576" y="294921"/>
            <a:ext cx="7354742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А</a:t>
            </a:r>
            <a:r>
              <a:rPr lang="ru-RU" sz="2800" b="1" dirty="0">
                <a:solidFill>
                  <a:srgbClr val="C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кция «80 пятерок к 80-летию Победы!»</a:t>
            </a:r>
            <a:endParaRPr lang="ru-RU" sz="2800" b="1" dirty="0">
              <a:solidFill>
                <a:srgbClr val="C00000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CF758498-CF66-4F28-B26A-25B88D5CEBAD}"/>
              </a:ext>
            </a:extLst>
          </p:cNvPr>
          <p:cNvSpPr txBox="1"/>
          <p:nvPr/>
        </p:nvSpPr>
        <p:spPr>
          <a:xfrm>
            <a:off x="761153" y="1428316"/>
            <a:ext cx="9361040" cy="63709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b="1" dirty="0"/>
              <a:t>Прошла в 89 образовательных организациях города.</a:t>
            </a:r>
          </a:p>
          <a:p>
            <a:endParaRPr lang="ru-RU" sz="2400" dirty="0"/>
          </a:p>
          <a:p>
            <a:endParaRPr lang="ru-RU" sz="2400" dirty="0"/>
          </a:p>
          <a:p>
            <a:r>
              <a:rPr lang="ru-RU" sz="2400" dirty="0"/>
              <a:t>Наибольшее количество классов выполнили условия акции:</a:t>
            </a:r>
          </a:p>
          <a:p>
            <a:endParaRPr lang="ru-RU" sz="2400" dirty="0"/>
          </a:p>
          <a:p>
            <a:r>
              <a:rPr lang="ru-RU" sz="2400" dirty="0"/>
              <a:t>Дзержинский район : МБОУ СОШ № 59, 158;</a:t>
            </a:r>
          </a:p>
          <a:p>
            <a:r>
              <a:rPr lang="ru-RU" sz="2400" dirty="0"/>
              <a:t>Калининский район: МАОУ «Лицей № 126», МАОУ СОШ № 211, </a:t>
            </a:r>
          </a:p>
          <a:p>
            <a:r>
              <a:rPr lang="ru-RU" sz="2400" dirty="0"/>
              <a:t>Кировский район: МБОУ ЛИТ, МБОУ СОШ № 108;</a:t>
            </a:r>
          </a:p>
          <a:p>
            <a:r>
              <a:rPr lang="ru-RU" sz="2400" dirty="0"/>
              <a:t>Ленинский район: МБОУ СОШ № 27, МБОУ СОШ № 138, МБОУ СОШ № 86;</a:t>
            </a:r>
          </a:p>
          <a:p>
            <a:r>
              <a:rPr lang="ru-RU" sz="2400" dirty="0"/>
              <a:t>Октябрьский район: МБОУ СОШ № 52, МБОУ СОШ № 155;</a:t>
            </a:r>
          </a:p>
          <a:p>
            <a:r>
              <a:rPr lang="ru-RU" sz="2400" dirty="0"/>
              <a:t>Первомайский район: МБОУ СОШ № 117, МБОУ СОШ( № 140, МБОУ СОШ № 144.</a:t>
            </a:r>
          </a:p>
          <a:p>
            <a:r>
              <a:rPr lang="ru-RU" sz="2400" dirty="0"/>
              <a:t>Центральный округ: МБОУ СОШ № 4 ОЦ.</a:t>
            </a:r>
          </a:p>
          <a:p>
            <a:r>
              <a:rPr lang="ru-RU" sz="2400" dirty="0"/>
              <a:t> </a:t>
            </a:r>
          </a:p>
          <a:p>
            <a:endParaRPr lang="ru-RU" sz="2400" dirty="0"/>
          </a:p>
          <a:p>
            <a:endParaRPr lang="ru-RU" sz="2400" dirty="0"/>
          </a:p>
        </p:txBody>
      </p:sp>
    </p:spTree>
    <p:extLst>
      <p:ext uri="{BB962C8B-B14F-4D97-AF65-F5344CB8AC3E}">
        <p14:creationId xmlns:p14="http://schemas.microsoft.com/office/powerpoint/2010/main" val="316018850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2BF2593F-4EE1-415F-9742-957D9230F44F}"/>
              </a:ext>
            </a:extLst>
          </p:cNvPr>
          <p:cNvSpPr txBox="1"/>
          <p:nvPr/>
        </p:nvSpPr>
        <p:spPr>
          <a:xfrm>
            <a:off x="551384" y="800708"/>
            <a:ext cx="10477164" cy="1115876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Кинолекторий</a:t>
            </a:r>
            <a:r>
              <a:rPr lang="ru-RU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«Есть такая профессия – Родину защищать» - </a:t>
            </a:r>
            <a:r>
              <a:rPr lang="ru-RU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127 ОО.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Тематические беседы в формате старшие-младшим </a:t>
            </a:r>
            <a:r>
              <a:rPr lang="ru-RU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«Маленькие герои большой войны» - 87 ОО.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Урок живых историй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«Имя тебе-Защитник!» - 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143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Музей из семейных реликвий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«Без права на забвение» - 54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Создание Книги Воинской Доблести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«Отцовский армейский альбом» - 72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Конкурс рисунков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«Портрет Защитника» - 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139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Парад Боевых листков 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«Гордись, Отчизна, славными сынами!» -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106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Игровой поединок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«К защите Родины готовы!» -  39 ОО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Интеллектуальная игра 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«Новосибирск - территория Доблести» - 68 ОО.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Квест-марафон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«Дорогами победителей» - 42 ОО.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Акция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 «Письмо Защитнику Родины!» -  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</a:rPr>
              <a:t>152 ОО.</a:t>
            </a:r>
          </a:p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Музыкальные перемены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«Песни, с которыми мы побеждали» - 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103 ОО.</a:t>
            </a: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Конкурс чтецов </a:t>
            </a:r>
            <a:r>
              <a:rPr lang="ru-RU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«Свет подвига» - </a:t>
            </a:r>
            <a:r>
              <a:rPr lang="ru-RU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119 ОО.</a:t>
            </a:r>
            <a:endParaRPr lang="ru-RU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r>
              <a:rPr lang="ru-RU" sz="18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Творческая эстафета</a:t>
            </a:r>
            <a:r>
              <a:rPr lang="ru-RU" sz="1600" b="1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 </a:t>
            </a: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«Песен славных достойны герои» - 79 ОО.</a:t>
            </a:r>
            <a:endParaRPr lang="ru-RU" sz="16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1000"/>
              </a:spcAft>
            </a:pPr>
            <a:r>
              <a:rPr lang="ru-RU" sz="1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  <a:endParaRPr lang="ru-RU" sz="16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endParaRPr lang="ru-RU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endParaRPr lang="ru-RU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b="1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b="1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b="1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1000"/>
              </a:spcAft>
            </a:pPr>
            <a:endParaRPr lang="ru-RU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endParaRPr lang="ru-RU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>
              <a:lnSpc>
                <a:spcPct val="107000"/>
              </a:lnSpc>
              <a:spcAft>
                <a:spcPts val="800"/>
              </a:spcAft>
            </a:pPr>
            <a:endParaRPr lang="ru-RU" dirty="0">
              <a:solidFill>
                <a:srgbClr val="0000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endParaRPr lang="ru-RU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7F5E764-BE3C-4DAB-9045-C031D24D3B0D}"/>
              </a:ext>
            </a:extLst>
          </p:cNvPr>
          <p:cNvSpPr txBox="1"/>
          <p:nvPr/>
        </p:nvSpPr>
        <p:spPr>
          <a:xfrm>
            <a:off x="2243572" y="188640"/>
            <a:ext cx="8316924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Активность ОО в мероприятиях недели истории</a:t>
            </a:r>
            <a:endParaRPr lang="ru-RU" sz="2800" b="1" dirty="0">
              <a:solidFill>
                <a:srgbClr val="C00000"/>
              </a:solidFill>
            </a:endParaRPr>
          </a:p>
        </p:txBody>
      </p:sp>
      <p:pic>
        <p:nvPicPr>
          <p:cNvPr id="6" name="Рисунок 5">
            <a:extLst>
              <a:ext uri="{FF2B5EF4-FFF2-40B4-BE49-F238E27FC236}">
                <a16:creationId xmlns:a16="http://schemas.microsoft.com/office/drawing/2014/main" id="{731817AC-32D9-478C-91DE-B6209F4EFBB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88488" y="188640"/>
            <a:ext cx="1464627" cy="1952836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27D3A48A-5887-464C-8D73-AB9F1A6AAB1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43034" y="2471302"/>
            <a:ext cx="2747797" cy="2060848"/>
          </a:xfrm>
          <a:prstGeom prst="rect">
            <a:avLst/>
          </a:prstGeom>
        </p:spPr>
      </p:pic>
      <p:pic>
        <p:nvPicPr>
          <p:cNvPr id="10" name="Рисунок 9">
            <a:extLst>
              <a:ext uri="{FF2B5EF4-FFF2-40B4-BE49-F238E27FC236}">
                <a16:creationId xmlns:a16="http://schemas.microsoft.com/office/drawing/2014/main" id="{795AAAD4-FECD-42E8-B16F-95EC2FDD003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474228" y="4716524"/>
            <a:ext cx="1464627" cy="1952836"/>
          </a:xfrm>
          <a:prstGeom prst="rect">
            <a:avLst/>
          </a:prstGeom>
        </p:spPr>
      </p:pic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58649294-9835-484C-818B-073B55C1B09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20068" y="4887543"/>
            <a:ext cx="2375756" cy="17818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219567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373B92C2-2E4C-4D43-82EE-F02A94771E9B}"/>
              </a:ext>
            </a:extLst>
          </p:cNvPr>
          <p:cNvSpPr txBox="1"/>
          <p:nvPr/>
        </p:nvSpPr>
        <p:spPr>
          <a:xfrm>
            <a:off x="2243572" y="188640"/>
            <a:ext cx="8316924" cy="138499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Активность ОО в мероприятиях недели истории</a:t>
            </a:r>
          </a:p>
          <a:p>
            <a:endParaRPr lang="ru-RU" sz="2800" b="1" dirty="0">
              <a:solidFill>
                <a:srgbClr val="C00000"/>
              </a:solidFill>
              <a:latin typeface="Times New Roman" panose="02020603050405020304" pitchFamily="18" charset="0"/>
            </a:endParaRPr>
          </a:p>
          <a:p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</a:rPr>
              <a:t>Хочется отметить опыт проведения </a:t>
            </a:r>
            <a:r>
              <a:rPr lang="ru-RU" sz="2800" b="1" dirty="0" err="1">
                <a:solidFill>
                  <a:srgbClr val="C00000"/>
                </a:solidFill>
                <a:latin typeface="Times New Roman" panose="02020603050405020304" pitchFamily="18" charset="0"/>
              </a:rPr>
              <a:t>мерприятий</a:t>
            </a:r>
            <a:r>
              <a:rPr lang="ru-RU" sz="2800" b="1" dirty="0">
                <a:solidFill>
                  <a:srgbClr val="C00000"/>
                </a:solidFill>
                <a:latin typeface="Times New Roman" panose="02020603050405020304" pitchFamily="18" charset="0"/>
              </a:rPr>
              <a:t> </a:t>
            </a:r>
            <a:endParaRPr lang="ru-RU" sz="2800" b="1" dirty="0">
              <a:solidFill>
                <a:srgbClr val="C00000"/>
              </a:solidFill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971B5F42-363D-4B29-A151-4ED4935FA49E}"/>
              </a:ext>
            </a:extLst>
          </p:cNvPr>
          <p:cNvSpPr txBox="1"/>
          <p:nvPr/>
        </p:nvSpPr>
        <p:spPr>
          <a:xfrm>
            <a:off x="443372" y="1489130"/>
            <a:ext cx="10765196" cy="257147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ru-RU" sz="24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Эстафета военных династий</a:t>
            </a:r>
            <a:r>
              <a:rPr lang="ru-RU" sz="240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«Отцов в строю сменяют сыновья»  </a:t>
            </a: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r>
              <a:rPr lang="ru-RU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МБОУ СОШ № 57.</a:t>
            </a:r>
            <a:endParaRPr lang="ru-RU" sz="24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ru-RU" sz="2400" b="1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Фестиваль «оживших» картин </a:t>
            </a:r>
            <a:r>
              <a:rPr lang="ru-RU" sz="240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«Есть память, которой не будет забвенья…»</a:t>
            </a:r>
          </a:p>
          <a:p>
            <a:pPr algn="ctr">
              <a:lnSpc>
                <a:spcPct val="115000"/>
              </a:lnSpc>
              <a:spcAft>
                <a:spcPts val="1000"/>
              </a:spcAft>
            </a:pPr>
            <a:r>
              <a:rPr lang="ru-RU" sz="24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МАОУ СОШ № 216</a:t>
            </a:r>
            <a:r>
              <a:rPr lang="ru-RU" sz="240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  <a:endParaRPr lang="ru-RU" sz="20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ctr">
              <a:lnSpc>
                <a:spcPct val="107000"/>
              </a:lnSpc>
              <a:spcAft>
                <a:spcPts val="800"/>
              </a:spcAft>
            </a:pPr>
            <a:endParaRPr lang="ru-RU" sz="24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96484E9C-F6F3-4A82-8CFA-D244AC3655D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66827" y="4083133"/>
            <a:ext cx="4279404" cy="2682552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50B30410-076E-4D35-851D-BFC6E20A42C2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1" r="-364" b="18461"/>
          <a:stretch/>
        </p:blipFill>
        <p:spPr>
          <a:xfrm>
            <a:off x="155340" y="3860346"/>
            <a:ext cx="4752528" cy="2935475"/>
          </a:xfrm>
          <a:prstGeom prst="rect">
            <a:avLst/>
          </a:prstGeom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925AFAB3-3170-450B-A0FD-768FD9A4D26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60396" y="3111643"/>
            <a:ext cx="2288790" cy="374635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1866225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Рисунок 2">
            <a:extLst>
              <a:ext uri="{FF2B5EF4-FFF2-40B4-BE49-F238E27FC236}">
                <a16:creationId xmlns:a16="http://schemas.microsoft.com/office/drawing/2014/main" id="{27FAFD72-C93C-43F7-BF4C-0A2922C5F7F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68408" y="188640"/>
            <a:ext cx="2112699" cy="2816932"/>
          </a:xfrm>
          <a:prstGeom prst="rect">
            <a:avLst/>
          </a:prstGeom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7197090F-7640-4B82-8FA9-BF7501B4B55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340" y="4286849"/>
            <a:ext cx="1675444" cy="2168860"/>
          </a:xfrm>
          <a:prstGeom prst="rect">
            <a:avLst/>
          </a:prstGeom>
        </p:spPr>
      </p:pic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ADA2A9B7-E825-4ABC-86B7-E30358FF2B8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3372" y="288032"/>
            <a:ext cx="2112700" cy="1584525"/>
          </a:xfrm>
          <a:prstGeom prst="rect">
            <a:avLst/>
          </a:prstGeom>
        </p:spPr>
      </p:pic>
      <p:pic>
        <p:nvPicPr>
          <p:cNvPr id="11" name="Рисунок 10">
            <a:extLst>
              <a:ext uri="{FF2B5EF4-FFF2-40B4-BE49-F238E27FC236}">
                <a16:creationId xmlns:a16="http://schemas.microsoft.com/office/drawing/2014/main" id="{3008698D-D552-445C-BB74-083C5A2DDE6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92258" y="3819043"/>
            <a:ext cx="2499742" cy="3332989"/>
          </a:xfrm>
          <a:prstGeom prst="rect">
            <a:avLst/>
          </a:prstGeom>
        </p:spPr>
      </p:pic>
      <p:pic>
        <p:nvPicPr>
          <p:cNvPr id="12" name="Рисунок 11">
            <a:extLst>
              <a:ext uri="{FF2B5EF4-FFF2-40B4-BE49-F238E27FC236}">
                <a16:creationId xmlns:a16="http://schemas.microsoft.com/office/drawing/2014/main" id="{ECE66E67-6190-4684-9628-8889184E45F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697940" y="2500844"/>
            <a:ext cx="2622037" cy="1966528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14FF586D-C56F-467F-94DF-327930723EDA}"/>
              </a:ext>
            </a:extLst>
          </p:cNvPr>
          <p:cNvPicPr>
            <a:picLocks noChangeAspect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939" t="15483" r="16009" b="7820"/>
          <a:stretch/>
        </p:blipFill>
        <p:spPr>
          <a:xfrm>
            <a:off x="251463" y="2168860"/>
            <a:ext cx="1848093" cy="1800201"/>
          </a:xfrm>
          <a:prstGeom prst="rect">
            <a:avLst/>
          </a:prstGeom>
        </p:spPr>
      </p:pic>
      <p:pic>
        <p:nvPicPr>
          <p:cNvPr id="20" name="Рисунок 19">
            <a:extLst>
              <a:ext uri="{FF2B5EF4-FFF2-40B4-BE49-F238E27FC236}">
                <a16:creationId xmlns:a16="http://schemas.microsoft.com/office/drawing/2014/main" id="{9B849061-A06A-4DE4-96D3-C6CD7D57AF84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1455" y="4326818"/>
            <a:ext cx="2876005" cy="2158801"/>
          </a:xfrm>
          <a:prstGeom prst="rect">
            <a:avLst/>
          </a:prstGeom>
        </p:spPr>
      </p:pic>
      <p:pic>
        <p:nvPicPr>
          <p:cNvPr id="24" name="Рисунок 23">
            <a:extLst>
              <a:ext uri="{FF2B5EF4-FFF2-40B4-BE49-F238E27FC236}">
                <a16:creationId xmlns:a16="http://schemas.microsoft.com/office/drawing/2014/main" id="{EF581E8C-125D-4CEA-B661-A5631599C86E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788505" y="4629307"/>
            <a:ext cx="1629603" cy="2163788"/>
          </a:xfrm>
          <a:prstGeom prst="rect">
            <a:avLst/>
          </a:prstGeom>
        </p:spPr>
      </p:pic>
      <p:pic>
        <p:nvPicPr>
          <p:cNvPr id="26" name="Рисунок 25">
            <a:extLst>
              <a:ext uri="{FF2B5EF4-FFF2-40B4-BE49-F238E27FC236}">
                <a16:creationId xmlns:a16="http://schemas.microsoft.com/office/drawing/2014/main" id="{8BA4EECD-397B-4D9B-B7CD-AB75CCC6631E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35714" y="372381"/>
            <a:ext cx="2622037" cy="1966528"/>
          </a:xfrm>
          <a:prstGeom prst="rect">
            <a:avLst/>
          </a:prstGeom>
        </p:spPr>
      </p:pic>
      <p:pic>
        <p:nvPicPr>
          <p:cNvPr id="28" name="Рисунок 27">
            <a:extLst>
              <a:ext uri="{FF2B5EF4-FFF2-40B4-BE49-F238E27FC236}">
                <a16:creationId xmlns:a16="http://schemas.microsoft.com/office/drawing/2014/main" id="{9AF49403-B810-4BA6-A6B7-085F8376DE7D}"/>
              </a:ext>
            </a:extLst>
          </p:cNvPr>
          <p:cNvPicPr>
            <a:picLocks noChangeAspect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93360" y="1581894"/>
            <a:ext cx="2058693" cy="2744924"/>
          </a:xfrm>
          <a:prstGeom prst="rect">
            <a:avLst/>
          </a:prstGeom>
        </p:spPr>
      </p:pic>
      <p:pic>
        <p:nvPicPr>
          <p:cNvPr id="31" name="Рисунок 30">
            <a:extLst>
              <a:ext uri="{FF2B5EF4-FFF2-40B4-BE49-F238E27FC236}">
                <a16:creationId xmlns:a16="http://schemas.microsoft.com/office/drawing/2014/main" id="{92BFFB34-B0BE-402D-8A61-C04DC95EDF75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01620" y="2371051"/>
            <a:ext cx="1912488" cy="2549984"/>
          </a:xfrm>
          <a:prstGeom prst="rect">
            <a:avLst/>
          </a:prstGeom>
        </p:spPr>
      </p:pic>
      <p:pic>
        <p:nvPicPr>
          <p:cNvPr id="32" name="Рисунок 31">
            <a:extLst>
              <a:ext uri="{FF2B5EF4-FFF2-40B4-BE49-F238E27FC236}">
                <a16:creationId xmlns:a16="http://schemas.microsoft.com/office/drawing/2014/main" id="{40DA83AE-58F3-4762-9410-0C16DED1C3ED}"/>
              </a:ext>
            </a:extLst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99006" y="724296"/>
            <a:ext cx="1734395" cy="2312527"/>
          </a:xfrm>
          <a:prstGeom prst="rect">
            <a:avLst/>
          </a:prstGeom>
        </p:spPr>
      </p:pic>
      <p:pic>
        <p:nvPicPr>
          <p:cNvPr id="33" name="Рисунок 32">
            <a:extLst>
              <a:ext uri="{FF2B5EF4-FFF2-40B4-BE49-F238E27FC236}">
                <a16:creationId xmlns:a16="http://schemas.microsoft.com/office/drawing/2014/main" id="{25C4D42C-5640-47E0-BB90-765E868D1403}"/>
              </a:ext>
            </a:extLst>
          </p:cNvPr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6200000">
            <a:off x="4240870" y="-531659"/>
            <a:ext cx="2104191" cy="3142417"/>
          </a:xfrm>
          <a:prstGeom prst="rect">
            <a:avLst/>
          </a:prstGeom>
        </p:spPr>
      </p:pic>
      <p:pic>
        <p:nvPicPr>
          <p:cNvPr id="35" name="Рисунок 34">
            <a:extLst>
              <a:ext uri="{FF2B5EF4-FFF2-40B4-BE49-F238E27FC236}">
                <a16:creationId xmlns:a16="http://schemas.microsoft.com/office/drawing/2014/main" id="{356ED148-180D-4E39-9A8D-87D9ABBAA83D}"/>
              </a:ext>
            </a:extLst>
          </p:cNvPr>
          <p:cNvPicPr>
            <a:picLocks noChangeAspect="1"/>
          </p:cNvPicPr>
          <p:nvPr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3257" y="2856585"/>
            <a:ext cx="1928363" cy="2571151"/>
          </a:xfrm>
          <a:prstGeom prst="rect">
            <a:avLst/>
          </a:prstGeom>
        </p:spPr>
      </p:pic>
      <p:pic>
        <p:nvPicPr>
          <p:cNvPr id="36" name="Рисунок 35">
            <a:extLst>
              <a:ext uri="{FF2B5EF4-FFF2-40B4-BE49-F238E27FC236}">
                <a16:creationId xmlns:a16="http://schemas.microsoft.com/office/drawing/2014/main" id="{2F436057-D4C0-4E27-9140-F5192E83CC22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44396" y="5145135"/>
            <a:ext cx="2601453" cy="1415093"/>
          </a:xfrm>
          <a:prstGeom prst="rect">
            <a:avLst/>
          </a:prstGeom>
        </p:spPr>
      </p:pic>
      <p:pic>
        <p:nvPicPr>
          <p:cNvPr id="38" name="Рисунок 37">
            <a:extLst>
              <a:ext uri="{FF2B5EF4-FFF2-40B4-BE49-F238E27FC236}">
                <a16:creationId xmlns:a16="http://schemas.microsoft.com/office/drawing/2014/main" id="{C46D1D25-BDA0-4BD8-93B8-01FB56F2DEFD}"/>
              </a:ext>
            </a:extLst>
          </p:cNvPr>
          <p:cNvPicPr>
            <a:picLocks noChangeAspect="1"/>
          </p:cNvPicPr>
          <p:nvPr/>
        </p:nvPicPr>
        <p:blipFill rotWithShape="1"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027" t="31927" r="12214" b="16685"/>
          <a:stretch/>
        </p:blipFill>
        <p:spPr>
          <a:xfrm>
            <a:off x="6763943" y="2600438"/>
            <a:ext cx="3124031" cy="17260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705737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23492" y="1232756"/>
            <a:ext cx="9397044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6000" b="1" dirty="0">
                <a:solidFill>
                  <a:srgbClr val="002060"/>
                </a:solidFill>
              </a:rPr>
              <a:t> Благодарю за внимание!</a:t>
            </a:r>
          </a:p>
          <a:p>
            <a:endParaRPr lang="ru-RU" sz="6000" b="1" dirty="0">
              <a:solidFill>
                <a:srgbClr val="002060"/>
              </a:solidFill>
            </a:endParaRPr>
          </a:p>
          <a:p>
            <a:endParaRPr lang="ru-RU" sz="6000" dirty="0">
              <a:solidFill>
                <a:srgbClr val="002060"/>
              </a:solidFill>
            </a:endParaRPr>
          </a:p>
          <a:p>
            <a:r>
              <a:rPr lang="ru-RU" sz="2400" b="1" dirty="0">
                <a:solidFill>
                  <a:srgbClr val="002060"/>
                </a:solidFill>
              </a:rPr>
              <a:t>Контактная информация:</a:t>
            </a:r>
          </a:p>
          <a:p>
            <a:r>
              <a:rPr lang="ru-RU" sz="2400" dirty="0">
                <a:solidFill>
                  <a:srgbClr val="002060"/>
                </a:solidFill>
              </a:rPr>
              <a:t>Телефон: 229-10-19</a:t>
            </a:r>
          </a:p>
          <a:p>
            <a:r>
              <a:rPr lang="ru-RU" sz="2400" dirty="0">
                <a:solidFill>
                  <a:srgbClr val="002060"/>
                </a:solidFill>
              </a:rPr>
              <a:t> эл. адрес: </a:t>
            </a:r>
            <a:r>
              <a:rPr lang="en-US" sz="2400" dirty="0">
                <a:solidFill>
                  <a:srgbClr val="002060"/>
                </a:solidFill>
              </a:rPr>
              <a:t>ISuvorova@admnsk.ru</a:t>
            </a:r>
            <a:endParaRPr lang="ru-RU" sz="2400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11791923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1051</TotalTime>
  <Words>1066</Words>
  <Application>Microsoft Office PowerPoint</Application>
  <PresentationFormat>Широкоэкранный</PresentationFormat>
  <Paragraphs>166</Paragraphs>
  <Slides>15</Slides>
  <Notes>0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5</vt:i4>
      </vt:variant>
      <vt:variant>
        <vt:lpstr>Тема</vt:lpstr>
      </vt:variant>
      <vt:variant>
        <vt:i4>1</vt:i4>
      </vt:variant>
      <vt:variant>
        <vt:lpstr>Внедренные серверы OLE</vt:lpstr>
      </vt:variant>
      <vt:variant>
        <vt:i4>2</vt:i4>
      </vt:variant>
      <vt:variant>
        <vt:lpstr>Заголовки слайдов</vt:lpstr>
      </vt:variant>
      <vt:variant>
        <vt:i4>15</vt:i4>
      </vt:variant>
    </vt:vector>
  </HeadingPairs>
  <TitlesOfParts>
    <vt:vector size="23" baseType="lpstr">
      <vt:lpstr>Arial</vt:lpstr>
      <vt:lpstr>Calibri</vt:lpstr>
      <vt:lpstr>Calibri Light</vt:lpstr>
      <vt:lpstr>Myriad Pro</vt:lpstr>
      <vt:lpstr>Times New Roman</vt:lpstr>
      <vt:lpstr>Тема Office</vt:lpstr>
      <vt:lpstr>Acrobat Document</vt:lpstr>
      <vt:lpstr>Document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User</dc:creator>
  <cp:lastModifiedBy>Irija</cp:lastModifiedBy>
  <cp:revision>182</cp:revision>
  <dcterms:created xsi:type="dcterms:W3CDTF">2022-02-10T09:33:50Z</dcterms:created>
  <dcterms:modified xsi:type="dcterms:W3CDTF">2025-03-31T22:43:11Z</dcterms:modified>
</cp:coreProperties>
</file>