
<file path=[Content_Types].xml><?xml version="1.0" encoding="utf-8"?>
<Types xmlns="http://schemas.openxmlformats.org/package/2006/content-types">
  <Default Extension="jpeg" ContentType="image/jpeg"/>
  <Default Extension="JPG" ContentType="image/.jpg"/>
  <Default Extension="png" ContentType="image/png"/>
  <Default Extension="rels" ContentType="application/vnd.openxmlformats-package.relationships+xml"/>
  <Default Extension="xml" ContentType="application/xml"/>
  <Override PartName="/docProps/app.xml" ContentType="application/vnd.openxmlformats-officedocument.extended-properties+xml"/>
  <Override PartName="/docProps/core.xml" ContentType="application/vnd.openxmlformats-package.core-properties+xml"/>
  <Override PartName="/docProps/custom.xml" ContentType="application/vnd.openxmlformats-officedocument.custom-properties+xml"/>
  <Override PartName="/ppt/handoutMasters/handoutMaster1.xml" ContentType="application/vnd.openxmlformats-officedocument.presentationml.handoutMaster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.xml" ContentType="application/vnd.openxmlformats-officedocument.presentationml.slide+xml"/>
  <Override PartName="/ppt/slides/slide20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tableStyles.xml" ContentType="application/vnd.openxmlformats-officedocument.presentationml.tableStyles+xml"/>
  <Override PartName="/ppt/theme/theme1.xml" ContentType="application/vnd.openxmlformats-officedocument.theme+xml"/>
  <Override PartName="/ppt/theme/theme2.xml" ContentType="application/vnd.openxmlformats-officedocument.theme+xml"/>
  <Override PartName="/ppt/theme/theme3.xml" ContentType="application/vnd.openxmlformats-officedocument.theme+xml"/>
  <Override PartName="/ppt/viewProps.xml" ContentType="application/vnd.openxmlformats-officedocument.presentationml.viewProp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4" Type="http://schemas.openxmlformats.org/package/2006/relationships/metadata/thumbnail" Target="docProps/thumbnail.jpeg"/><Relationship Id="rId3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5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23"/>
  </p:notesMasterIdLst>
  <p:handoutMasterIdLst>
    <p:handoutMasterId r:id="rId24"/>
  </p:handoutMasterIdLst>
  <p:sldIdLst>
    <p:sldId id="256" r:id="rId3"/>
    <p:sldId id="257" r:id="rId4"/>
    <p:sldId id="259" r:id="rId5"/>
    <p:sldId id="261" r:id="rId6"/>
    <p:sldId id="268" r:id="rId7"/>
    <p:sldId id="269" r:id="rId8"/>
    <p:sldId id="270" r:id="rId9"/>
    <p:sldId id="271" r:id="rId10"/>
    <p:sldId id="274" r:id="rId11"/>
    <p:sldId id="277" r:id="rId12"/>
    <p:sldId id="278" r:id="rId13"/>
    <p:sldId id="279" r:id="rId14"/>
    <p:sldId id="280" r:id="rId15"/>
    <p:sldId id="281" r:id="rId16"/>
    <p:sldId id="275" r:id="rId17"/>
    <p:sldId id="276" r:id="rId18"/>
    <p:sldId id="267" r:id="rId19"/>
    <p:sldId id="260" r:id="rId20"/>
    <p:sldId id="266" r:id="rId21"/>
    <p:sldId id="273" r:id="rId22"/>
  </p:sldIdLst>
  <p:sldSz cx="12192000" cy="6858000"/>
  <p:notesSz cx="7103745" cy="10234295"/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98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B2B2B2"/>
    <a:srgbClr val="202020"/>
    <a:srgbClr val="323232"/>
    <a:srgbClr val="CC3300"/>
    <a:srgbClr val="CC0000"/>
    <a:srgbClr val="FF3300"/>
    <a:srgbClr val="990000"/>
    <a:srgbClr val="FF8D41"/>
    <a:srgbClr val="FF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MasterView">
  <p:normalViewPr horzBarState="maximized">
    <p:restoredLeft sz="12278" autoAdjust="0"/>
    <p:restoredTop sz="94660"/>
  </p:normalViewPr>
  <p:slideViewPr>
    <p:cSldViewPr snapToGrid="0" showGuides="1">
      <p:cViewPr varScale="1">
        <p:scale>
          <a:sx n="117" d="100"/>
          <a:sy n="117" d="100"/>
        </p:scale>
        <p:origin x="510" y="102"/>
      </p:cViewPr>
      <p:guideLst>
        <p:guide orient="horz" pos="2198"/>
        <p:guide pos="3840"/>
      </p:guideLst>
    </p:cSldViewPr>
  </p:slideViewPr>
  <p:notesTextViewPr>
    <p:cViewPr>
      <p:scale>
        <a:sx n="3" d="2"/>
        <a:sy n="3" d="2"/>
      </p:scale>
      <p:origin x="0" y="0"/>
    </p:cViewPr>
  </p:notesTextViewPr>
  <p:gridSpacing cx="72000" cy="720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7.xml"/><Relationship Id="rId8" Type="http://schemas.openxmlformats.org/officeDocument/2006/relationships/slide" Target="slides/slide6.xml"/><Relationship Id="rId7" Type="http://schemas.openxmlformats.org/officeDocument/2006/relationships/slide" Target="slides/slide5.xml"/><Relationship Id="rId6" Type="http://schemas.openxmlformats.org/officeDocument/2006/relationships/slide" Target="slides/slide4.xml"/><Relationship Id="rId5" Type="http://schemas.openxmlformats.org/officeDocument/2006/relationships/slide" Target="slides/slide3.xml"/><Relationship Id="rId4" Type="http://schemas.openxmlformats.org/officeDocument/2006/relationships/slide" Target="slides/slide2.xml"/><Relationship Id="rId3" Type="http://schemas.openxmlformats.org/officeDocument/2006/relationships/slide" Target="slides/slide1.xml"/><Relationship Id="rId27" Type="http://schemas.openxmlformats.org/officeDocument/2006/relationships/tableStyles" Target="tableStyles.xml"/><Relationship Id="rId26" Type="http://schemas.openxmlformats.org/officeDocument/2006/relationships/viewProps" Target="viewProps.xml"/><Relationship Id="rId25" Type="http://schemas.openxmlformats.org/officeDocument/2006/relationships/presProps" Target="presProps.xml"/><Relationship Id="rId24" Type="http://schemas.openxmlformats.org/officeDocument/2006/relationships/handoutMaster" Target="handoutMasters/handoutMaster1.xml"/><Relationship Id="rId23" Type="http://schemas.openxmlformats.org/officeDocument/2006/relationships/notesMaster" Target="notesMasters/notesMaster1.xml"/><Relationship Id="rId22" Type="http://schemas.openxmlformats.org/officeDocument/2006/relationships/slide" Target="slides/slide20.xml"/><Relationship Id="rId21" Type="http://schemas.openxmlformats.org/officeDocument/2006/relationships/slide" Target="slides/slide19.xml"/><Relationship Id="rId20" Type="http://schemas.openxmlformats.org/officeDocument/2006/relationships/slide" Target="slides/slide18.xml"/><Relationship Id="rId2" Type="http://schemas.openxmlformats.org/officeDocument/2006/relationships/theme" Target="theme/theme1.xml"/><Relationship Id="rId19" Type="http://schemas.openxmlformats.org/officeDocument/2006/relationships/slide" Target="slides/slide17.xml"/><Relationship Id="rId18" Type="http://schemas.openxmlformats.org/officeDocument/2006/relationships/slide" Target="slides/slide16.xml"/><Relationship Id="rId17" Type="http://schemas.openxmlformats.org/officeDocument/2006/relationships/slide" Target="slides/slide15.xml"/><Relationship Id="rId16" Type="http://schemas.openxmlformats.org/officeDocument/2006/relationships/slide" Target="slides/slide14.xml"/><Relationship Id="rId15" Type="http://schemas.openxmlformats.org/officeDocument/2006/relationships/slide" Target="slides/slide13.xml"/><Relationship Id="rId14" Type="http://schemas.openxmlformats.org/officeDocument/2006/relationships/slide" Target="slides/slide12.xml"/><Relationship Id="rId13" Type="http://schemas.openxmlformats.org/officeDocument/2006/relationships/slide" Target="slides/slide11.xml"/><Relationship Id="rId12" Type="http://schemas.openxmlformats.org/officeDocument/2006/relationships/slide" Target="slides/slide10.xml"/><Relationship Id="rId11" Type="http://schemas.openxmlformats.org/officeDocument/2006/relationships/slide" Target="slides/slide9.xml"/><Relationship Id="rId10" Type="http://schemas.openxmlformats.org/officeDocument/2006/relationships/slide" Target="slides/slide8.xml"/><Relationship Id="rId1" Type="http://schemas.openxmlformats.org/officeDocument/2006/relationships/slideMaster" Target="slideMasters/slide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290" cy="51349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45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023812" y="0"/>
            <a:ext cx="3078290" cy="51349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45"/>
            </a:lvl1pPr>
          </a:lstStyle>
          <a:p>
            <a:fld id="{0F9B84EA-7D68-4D60-9CB1-D50884785D1C}" type="datetimeFigureOut">
              <a:rPr lang="en-US" smtClean="0"/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720804"/>
            <a:ext cx="3078290" cy="51349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45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023812" y="9720804"/>
            <a:ext cx="3078290" cy="51349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45"/>
            </a:lvl1pPr>
          </a:lstStyle>
          <a:p>
            <a:fld id="{8D4E0FC9-F1F8-4FAE-9988-3BA365CFD46F}" type="slidenum">
              <a:rPr lang="en-US" smtClean="0"/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163" cy="51276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Slide Number Placeholder 2"/>
          <p:cNvSpPr>
            <a:spLocks noGrp="1"/>
          </p:cNvSpPr>
          <p:nvPr>
            <p:ph type="dt" idx="1"/>
          </p:nvPr>
        </p:nvSpPr>
        <p:spPr>
          <a:xfrm>
            <a:off x="4024313" y="0"/>
            <a:ext cx="3078162" cy="51276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6C8D182-E4C8-4120-9249-FC9774456FFA}" type="datetimeFigureOut">
              <a:rPr lang="en-US" smtClean="0"/>
            </a:fld>
            <a:endParaRPr lang="en-US"/>
          </a:p>
        </p:txBody>
      </p:sp>
      <p:sp>
        <p:nvSpPr>
          <p:cNvPr id="4" name="Slide Image Placehoder 3"/>
          <p:cNvSpPr>
            <a:spLocks noGrp="1" noRot="1" noChangeAspect="1"/>
          </p:cNvSpPr>
          <p:nvPr>
            <p:ph type="sldImg" idx="2"/>
          </p:nvPr>
        </p:nvSpPr>
        <p:spPr>
          <a:xfrm>
            <a:off x="482600" y="1279525"/>
            <a:ext cx="6140450" cy="34544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 Placeholder 4"/>
          <p:cNvSpPr>
            <a:spLocks noGrp="1"/>
          </p:cNvSpPr>
          <p:nvPr>
            <p:ph type="body" sz="quarter" idx="3"/>
          </p:nvPr>
        </p:nvSpPr>
        <p:spPr>
          <a:xfrm>
            <a:off x="711200" y="4926013"/>
            <a:ext cx="5683250" cy="402907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  <a:endParaRPr lang="en-US"/>
          </a:p>
          <a:p>
            <a:pPr lvl="1"/>
            <a:r>
              <a:rPr lang="en-US"/>
              <a:t>Second level</a:t>
            </a:r>
            <a:endParaRPr lang="en-US"/>
          </a:p>
          <a:p>
            <a:pPr lvl="2"/>
            <a:r>
              <a:rPr lang="en-US"/>
              <a:t>Third level</a:t>
            </a:r>
            <a:endParaRPr lang="en-US"/>
          </a:p>
          <a:p>
            <a:pPr lvl="3"/>
            <a:r>
              <a:rPr lang="en-US"/>
              <a:t>Fourth level</a:t>
            </a:r>
            <a:endParaRPr lang="en-US"/>
          </a:p>
          <a:p>
            <a:pPr lvl="4"/>
            <a:r>
              <a:rPr lang="en-US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721850"/>
            <a:ext cx="3078163" cy="5127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024313" y="9721850"/>
            <a:ext cx="3078162" cy="5127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5D0DACE-38E0-42D2-9336-2B707D34BC6D}" type="slidenum">
              <a:rPr lang="en-US" smtClean="0"/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 showMasterPhAnim="0" showMasterSp="0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关系图"/>
          <p:cNvPicPr>
            <a:picLocks noChangeAspect="1"/>
          </p:cNvPicPr>
          <p:nvPr/>
        </p:nvPicPr>
        <p:blipFill>
          <a:blip r:embed="rId2"/>
          <a:srcRect r="2528" b="10909"/>
          <a:stretch>
            <a:fillRect/>
          </a:stretch>
        </p:blipFill>
        <p:spPr>
          <a:xfrm>
            <a:off x="239184" y="692150"/>
            <a:ext cx="11885083" cy="6110288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10" name="Rectangle 7"/>
          <p:cNvSpPr>
            <a:spLocks noChangeArrowheads="1"/>
          </p:cNvSpPr>
          <p:nvPr/>
        </p:nvSpPr>
        <p:spPr bwMode="auto">
          <a:xfrm>
            <a:off x="2117" y="549275"/>
            <a:ext cx="12192000" cy="1511300"/>
          </a:xfrm>
          <a:prstGeom prst="rect">
            <a:avLst/>
          </a:prstGeom>
          <a:gradFill rotWithShape="0">
            <a:gsLst>
              <a:gs pos="0">
                <a:schemeClr val="bg2">
                  <a:gamma/>
                  <a:tint val="0"/>
                  <a:invGamma/>
                </a:schemeClr>
              </a:gs>
              <a:gs pos="100000">
                <a:schemeClr val="bg2">
                  <a:alpha val="53999"/>
                </a:schemeClr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SimSun" panose="02010600030101010101" pitchFamily="2" charset="-122"/>
              <a:cs typeface="+mn-cs"/>
            </a:endParaRPr>
          </a:p>
        </p:txBody>
      </p:sp>
      <p:sp>
        <p:nvSpPr>
          <p:cNvPr id="2051" name="Rectangle 3"/>
          <p:cNvSpPr>
            <a:spLocks noChangeArrowheads="1"/>
          </p:cNvSpPr>
          <p:nvPr>
            <p:ph type="subTitle" idx="1"/>
          </p:nvPr>
        </p:nvSpPr>
        <p:spPr>
          <a:xfrm>
            <a:off x="2544233" y="2492375"/>
            <a:ext cx="7393517" cy="1222375"/>
          </a:xfrm>
        </p:spPr>
        <p:txBody>
          <a:bodyPr anchor="ctr"/>
          <a:lstStyle>
            <a:lvl1pPr marL="0" indent="0" algn="ctr">
              <a:buFontTx/>
              <a:buNone/>
              <a:defRPr/>
            </a:lvl1pPr>
          </a:lstStyle>
          <a:p>
            <a:pPr lvl="0"/>
            <a:r>
              <a:rPr lang="en-US" altLang="zh-CN" noProof="0" smtClean="0"/>
              <a:t>Click to edit Master subtitle style</a:t>
            </a:r>
            <a:endParaRPr lang="en-US" altLang="zh-CN" noProof="0" smtClean="0"/>
          </a:p>
        </p:txBody>
      </p:sp>
      <p:sp>
        <p:nvSpPr>
          <p:cNvPr id="2056" name="Rectangle 8"/>
          <p:cNvSpPr>
            <a:spLocks noChangeArrowheads="1"/>
          </p:cNvSpPr>
          <p:nvPr>
            <p:ph type="ctrTitle"/>
          </p:nvPr>
        </p:nvSpPr>
        <p:spPr>
          <a:xfrm>
            <a:off x="1007533" y="620713"/>
            <a:ext cx="10363200" cy="1470025"/>
          </a:xfrm>
        </p:spPr>
        <p:txBody>
          <a:bodyPr/>
          <a:lstStyle>
            <a:lvl1pPr>
              <a:defRPr sz="3600"/>
            </a:lvl1pPr>
          </a:lstStyle>
          <a:p>
            <a:pPr lvl="0"/>
            <a:r>
              <a:rPr lang="en-US" altLang="zh-CN" noProof="0" smtClean="0"/>
              <a:t>Click to edit Master title style</a:t>
            </a:r>
            <a:endParaRPr lang="en-US" altLang="zh-CN" noProof="0" smtClean="0"/>
          </a:p>
        </p:txBody>
      </p:sp>
      <p:sp>
        <p:nvSpPr>
          <p:cNvPr id="11" name="Rectangle 4"/>
          <p:cNvSpPr>
            <a:spLocks noChangeArrowheads="1"/>
          </p:cNvSpPr>
          <p:nvPr>
            <p:ph type="dt" sz="half" idx="2"/>
          </p:nvPr>
        </p:nvSpPr>
        <p:spPr bwMode="auto">
          <a:xfrm>
            <a:off x="609600" y="6245225"/>
            <a:ext cx="2844800" cy="476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>
              <a:defRPr/>
            </a:lvl1pPr>
          </a:lstStyle>
          <a:p>
            <a:fld id="{760FBDFE-C587-4B4C-A407-44438C67B59E}" type="datetimeFigureOut">
              <a:rPr lang="en-US" smtClean="0"/>
            </a:fld>
            <a:endParaRPr lang="en-US"/>
          </a:p>
        </p:txBody>
      </p:sp>
      <p:sp>
        <p:nvSpPr>
          <p:cNvPr id="12" name="Rectangle 5"/>
          <p:cNvSpPr>
            <a:spLocks noChangeArrowheads="1"/>
          </p:cNvSpPr>
          <p:nvPr>
            <p:ph type="ftr" sz="quarter" idx="3"/>
          </p:nvPr>
        </p:nvSpPr>
        <p:spPr bwMode="auto">
          <a:xfrm>
            <a:off x="4165600" y="6245225"/>
            <a:ext cx="3860800" cy="476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13" name="Rectangle 6"/>
          <p:cNvSpPr>
            <a:spLocks noChangeArrowheads="1"/>
          </p:cNvSpPr>
          <p:nvPr>
            <p:ph type="sldNum" sz="quarter" idx="4"/>
          </p:nvPr>
        </p:nvSpPr>
        <p:spPr bwMode="auto">
          <a:xfrm>
            <a:off x="8737600" y="6245225"/>
            <a:ext cx="2844800" cy="476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>
              <a:defRPr/>
            </a:lvl1pPr>
          </a:lstStyle>
          <a:p>
            <a:fld id="{49AE70B2-8BF9-45C0-BB95-33D1B9D3A854}" type="slidenum">
              <a:rPr lang="en-US" smtClean="0"/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bldLvl="0" animBg="1"/>
    </p:bldLst>
  </p:timing>
  <p:hf sldNum="0" hdr="0" ftr="0" dt="0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Замещающая дата 3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fld id="{760FBDFE-C587-4B4C-A407-44438C67B59E}" type="datetimeFigureOut">
              <a:rPr lang="en-US" smtClean="0"/>
            </a:fld>
            <a:endParaRPr lang="en-US"/>
          </a:p>
        </p:txBody>
      </p:sp>
      <p:sp>
        <p:nvSpPr>
          <p:cNvPr id="5" name="Замещающий 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endParaRPr lang="en-US"/>
          </a:p>
        </p:txBody>
      </p:sp>
      <p:sp>
        <p:nvSpPr>
          <p:cNvPr id="6" name="Замещающий 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fld id="{49AE70B2-8BF9-45C0-BB95-33D1B9D3A854}" type="slidenum">
              <a:rPr lang="en-US" smtClean="0"/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1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1" y="4589463"/>
            <a:ext cx="10515600" cy="1500187"/>
          </a:xfrm>
        </p:spPr>
        <p:txBody>
          <a:bodyPr/>
          <a:lstStyle>
            <a:lvl1pPr marL="0" indent="0">
              <a:buNone/>
              <a:defRPr sz="2400"/>
            </a:lvl1pPr>
            <a:lvl2pPr marL="457200" indent="0">
              <a:buNone/>
              <a:defRPr sz="2000"/>
            </a:lvl2pPr>
            <a:lvl3pPr marL="914400" indent="0">
              <a:buNone/>
              <a:defRPr sz="18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  <a:endParaRPr lang="en-US" smtClean="0"/>
          </a:p>
        </p:txBody>
      </p:sp>
      <p:sp>
        <p:nvSpPr>
          <p:cNvPr id="4" name="Замещающая дата 3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fld id="{760FBDFE-C587-4B4C-A407-44438C67B59E}" type="datetimeFigureOut">
              <a:rPr lang="en-US" smtClean="0"/>
            </a:fld>
            <a:endParaRPr lang="en-US"/>
          </a:p>
        </p:txBody>
      </p:sp>
      <p:sp>
        <p:nvSpPr>
          <p:cNvPr id="5" name="Замещающий 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endParaRPr lang="en-US"/>
          </a:p>
        </p:txBody>
      </p:sp>
      <p:sp>
        <p:nvSpPr>
          <p:cNvPr id="6" name="Замещающий 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fld id="{49AE70B2-8BF9-45C0-BB95-33D1B9D3A854}" type="slidenum">
              <a:rPr lang="en-US" smtClean="0"/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0"/>
            <a:ext cx="53848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0"/>
            <a:ext cx="53848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Замещающая дата 4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fld id="{760FBDFE-C587-4B4C-A407-44438C67B59E}" type="datetimeFigureOut">
              <a:rPr lang="en-US" smtClean="0"/>
            </a:fld>
            <a:endParaRPr lang="en-US"/>
          </a:p>
        </p:txBody>
      </p:sp>
      <p:sp>
        <p:nvSpPr>
          <p:cNvPr id="6" name="Замещающий 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endParaRPr lang="en-US"/>
          </a:p>
        </p:txBody>
      </p:sp>
      <p:sp>
        <p:nvSpPr>
          <p:cNvPr id="7" name="Замещающий 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fld id="{49AE70B2-8BF9-45C0-BB95-33D1B9D3A854}" type="slidenum">
              <a:rPr lang="en-US" smtClean="0"/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40317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40317" y="1681163"/>
            <a:ext cx="5158316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  <a:endParaRPr lang="en-US" smtClean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40317" y="2505075"/>
            <a:ext cx="5158316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71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  <a:endParaRPr lang="en-US" smtClean="0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71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Замещающая дата 6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fld id="{760FBDFE-C587-4B4C-A407-44438C67B59E}" type="datetimeFigureOut">
              <a:rPr lang="en-US" smtClean="0"/>
            </a:fld>
            <a:endParaRPr lang="en-US"/>
          </a:p>
        </p:txBody>
      </p:sp>
      <p:sp>
        <p:nvSpPr>
          <p:cNvPr id="8" name="Замещающий 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endParaRPr lang="en-US"/>
          </a:p>
        </p:txBody>
      </p:sp>
      <p:sp>
        <p:nvSpPr>
          <p:cNvPr id="9" name="Замещающий 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fld id="{49AE70B2-8BF9-45C0-BB95-33D1B9D3A854}" type="slidenum">
              <a:rPr lang="en-US" smtClean="0"/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Замещающая дата 2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fld id="{760FBDFE-C587-4B4C-A407-44438C67B59E}" type="datetimeFigureOut">
              <a:rPr lang="en-US" smtClean="0"/>
            </a:fld>
            <a:endParaRPr lang="en-US"/>
          </a:p>
        </p:txBody>
      </p:sp>
      <p:sp>
        <p:nvSpPr>
          <p:cNvPr id="4" name="Замещающий 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endParaRPr lang="en-US"/>
          </a:p>
        </p:txBody>
      </p:sp>
      <p:sp>
        <p:nvSpPr>
          <p:cNvPr id="5" name="Замещающий 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fld id="{49AE70B2-8BF9-45C0-BB95-33D1B9D3A854}" type="slidenum">
              <a:rPr lang="en-US" smtClean="0"/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мещающая дата 1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fld id="{760FBDFE-C587-4B4C-A407-44438C67B59E}" type="datetimeFigureOut">
              <a:rPr lang="en-US" smtClean="0"/>
            </a:fld>
            <a:endParaRPr lang="en-US"/>
          </a:p>
        </p:txBody>
      </p:sp>
      <p:sp>
        <p:nvSpPr>
          <p:cNvPr id="3" name="Замещающий 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endParaRPr lang="en-US"/>
          </a:p>
        </p:txBody>
      </p:sp>
      <p:sp>
        <p:nvSpPr>
          <p:cNvPr id="4" name="Замещающий 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fld id="{49AE70B2-8BF9-45C0-BB95-33D1B9D3A854}" type="slidenum">
              <a:rPr lang="en-US" smtClean="0"/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40317" y="457200"/>
            <a:ext cx="393276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717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40317" y="2057400"/>
            <a:ext cx="393276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  <a:endParaRPr lang="en-US" smtClean="0"/>
          </a:p>
        </p:txBody>
      </p:sp>
      <p:sp>
        <p:nvSpPr>
          <p:cNvPr id="5" name="Замещающая дата 4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pPr lvl="0"/>
            <a:endParaRPr lang="en-US"/>
          </a:p>
        </p:txBody>
      </p:sp>
      <p:sp>
        <p:nvSpPr>
          <p:cNvPr id="6" name="Замещающий 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pPr lvl="0"/>
            <a:endParaRPr lang="en-US"/>
          </a:p>
        </p:txBody>
      </p:sp>
      <p:sp>
        <p:nvSpPr>
          <p:cNvPr id="7" name="Замещающий 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pPr lvl="0"/>
            <a:fld id="{9A0DB2DC-4C9A-4742-B13C-FB6460FD3503}" type="slidenum">
              <a:rPr lang="en-US"/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40317" y="457200"/>
            <a:ext cx="393276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717" y="987425"/>
            <a:ext cx="6172200" cy="4873625"/>
          </a:xfrm>
        </p:spPr>
        <p:txBody>
          <a:bodyPr vert="horz" wrap="square" lIns="91440" tIns="45720" rIns="91440" bIns="45720" numCol="1" anchor="t" anchorCtr="0" compatLnSpc="1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32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40317" y="2057400"/>
            <a:ext cx="393276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  <a:endParaRPr lang="en-US" smtClean="0"/>
          </a:p>
        </p:txBody>
      </p:sp>
      <p:sp>
        <p:nvSpPr>
          <p:cNvPr id="5" name="Замещающая дата 4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fld id="{9EFD9D74-47D9-4702-A33C-335B63B48DBF}" type="datetimeFigureOut">
              <a:rPr lang="en-US" smtClean="0"/>
            </a:fld>
            <a:endParaRPr lang="en-US" dirty="0"/>
          </a:p>
        </p:txBody>
      </p:sp>
      <p:sp>
        <p:nvSpPr>
          <p:cNvPr id="6" name="Замещающий 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endParaRPr lang="en-US" dirty="0"/>
          </a:p>
        </p:txBody>
      </p:sp>
      <p:sp>
        <p:nvSpPr>
          <p:cNvPr id="7" name="Замещающий 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fld id="{FABC47A4-756D-490B-A52F-7D9E2C9FC05F}" type="slidenum">
              <a:rPr lang="en-US" smtClean="0"/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Замещающая дата 3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pPr lvl="0"/>
            <a:endParaRPr lang="en-US"/>
          </a:p>
        </p:txBody>
      </p:sp>
      <p:sp>
        <p:nvSpPr>
          <p:cNvPr id="5" name="Замещающий 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pPr lvl="0"/>
            <a:endParaRPr lang="en-US"/>
          </a:p>
        </p:txBody>
      </p:sp>
      <p:sp>
        <p:nvSpPr>
          <p:cNvPr id="6" name="Замещающий 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pPr lvl="0"/>
            <a:fld id="{9A0DB2DC-4C9A-4742-B13C-FB6460FD3503}" type="slidenum">
              <a:rPr lang="en-US"/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8"/>
            <a:ext cx="27432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8"/>
            <a:ext cx="80264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  <a:endParaRPr lang="en-US" smtClean="0"/>
          </a:p>
          <a:p>
            <a:pPr lvl="1"/>
            <a:r>
              <a:rPr lang="en-US" smtClean="0"/>
              <a:t>Second level</a:t>
            </a:r>
            <a:endParaRPr lang="en-US" smtClean="0"/>
          </a:p>
          <a:p>
            <a:pPr lvl="2"/>
            <a:r>
              <a:rPr lang="en-US" smtClean="0"/>
              <a:t>Third level</a:t>
            </a:r>
            <a:endParaRPr lang="en-US" smtClean="0"/>
          </a:p>
          <a:p>
            <a:pPr lvl="3"/>
            <a:r>
              <a:rPr lang="en-US" smtClean="0"/>
              <a:t>Fourth level</a:t>
            </a:r>
            <a:endParaRPr lang="en-US" smtClean="0"/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Замещающая дата 3"/>
          <p:cNvSpPr>
            <a:spLocks noGrp="1"/>
          </p:cNvSpPr>
          <p:nvPr>
            <p:ph type="dt" sz="half" idx="10"/>
          </p:nvPr>
        </p:nvSpPr>
        <p:spPr/>
        <p:txBody>
          <a:bodyPr/>
          <a:p>
            <a:fld id="{760FBDFE-C587-4B4C-A407-44438C67B59E}" type="datetimeFigureOut">
              <a:rPr lang="en-US" smtClean="0"/>
            </a:fld>
            <a:endParaRPr lang="en-US"/>
          </a:p>
        </p:txBody>
      </p:sp>
      <p:sp>
        <p:nvSpPr>
          <p:cNvPr id="5" name="Замещающий 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p>
            <a:endParaRPr lang="en-US"/>
          </a:p>
        </p:txBody>
      </p:sp>
      <p:sp>
        <p:nvSpPr>
          <p:cNvPr id="6" name="Замещающий 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p>
            <a:fld id="{49AE70B2-8BF9-45C0-BB95-33D1B9D3A854}" type="slidenum">
              <a:rPr lang="en-US" smtClean="0"/>
            </a:fld>
            <a:endParaRPr lang="en-US"/>
          </a:p>
        </p:txBody>
      </p:sp>
    </p:spTree>
  </p:cSld>
  <p:clrMapOvr>
    <a:masterClrMapping/>
  </p:clrMapOvr>
  <p:hf sldNum="0" hdr="0" ftr="0" dt="0"/>
</p:sldLayout>
</file>

<file path=ppt/slideMasters/_rels/slideMaster1.xml.rels><?xml version="1.0" encoding="UTF-8" standalone="yes"?>
<Relationships xmlns="http://schemas.openxmlformats.org/package/2006/relationships"><Relationship Id="rId9" Type="http://schemas.openxmlformats.org/officeDocument/2006/relationships/slideLayout" Target="../slideLayouts/slideLayout9.xml"/><Relationship Id="rId8" Type="http://schemas.openxmlformats.org/officeDocument/2006/relationships/slideLayout" Target="../slideLayouts/slideLayout8.xml"/><Relationship Id="rId7" Type="http://schemas.openxmlformats.org/officeDocument/2006/relationships/slideLayout" Target="../slideLayouts/slideLayout7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3" Type="http://schemas.openxmlformats.org/officeDocument/2006/relationships/theme" Target="../theme/theme1.xml"/><Relationship Id="rId12" Type="http://schemas.openxmlformats.org/officeDocument/2006/relationships/image" Target="../media/image1.jpeg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/>
      <p:sp>
        <p:nvSpPr>
          <p:cNvPr id="1026" name="Rectangle 2"/>
          <p:cNvSpPr>
            <a:spLocks noChangeArrowheads="1"/>
          </p:cNvSpPr>
          <p:nvPr/>
        </p:nvSpPr>
        <p:spPr bwMode="auto">
          <a:xfrm>
            <a:off x="2117" y="333375"/>
            <a:ext cx="12192000" cy="1009650"/>
          </a:xfrm>
          <a:prstGeom prst="rect">
            <a:avLst/>
          </a:prstGeom>
          <a:gradFill rotWithShape="0">
            <a:gsLst>
              <a:gs pos="0">
                <a:schemeClr val="bg2">
                  <a:gamma/>
                  <a:tint val="0"/>
                  <a:invGamma/>
                </a:schemeClr>
              </a:gs>
              <a:gs pos="100000">
                <a:schemeClr val="bg2">
                  <a:alpha val="53999"/>
                </a:schemeClr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8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SimSun" panose="02010600030101010101" pitchFamily="2" charset="-122"/>
              <a:cs typeface="+mn-cs"/>
            </a:endParaRPr>
          </a:p>
        </p:txBody>
      </p:sp>
      <p:pic>
        <p:nvPicPr>
          <p:cNvPr id="1027" name="Picture 3" descr="关系图"/>
          <p:cNvPicPr>
            <a:picLocks noChangeAspect="1"/>
          </p:cNvPicPr>
          <p:nvPr/>
        </p:nvPicPr>
        <p:blipFill>
          <a:blip r:embed="rId12"/>
          <a:srcRect t="1094" r="8122" b="13318"/>
          <a:stretch>
            <a:fillRect/>
          </a:stretch>
        </p:blipFill>
        <p:spPr>
          <a:xfrm>
            <a:off x="7730067" y="4438650"/>
            <a:ext cx="4453467" cy="2333625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1028" name="Rectangle 4"/>
          <p:cNvSpPr/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  <a:noFill/>
          <a:ln w="9525">
            <a:noFill/>
          </a:ln>
        </p:spPr>
        <p:txBody>
          <a:bodyPr anchor="ctr" anchorCtr="0"/>
          <a:p>
            <a:pPr lvl="0"/>
            <a:r>
              <a:rPr lang="en-US" altLang="zh-CN" dirty="0"/>
              <a:t>Click to edit Master title style</a:t>
            </a:r>
            <a:endParaRPr lang="en-US" altLang="zh-CN" dirty="0"/>
          </a:p>
        </p:txBody>
      </p:sp>
      <p:sp>
        <p:nvSpPr>
          <p:cNvPr id="1029" name="Rectangle 5"/>
          <p:cNvSpPr/>
          <p:nvPr>
            <p:ph type="body" idx="1"/>
          </p:nvPr>
        </p:nvSpPr>
        <p:spPr>
          <a:xfrm>
            <a:off x="609600" y="1600200"/>
            <a:ext cx="10972800" cy="4525963"/>
          </a:xfrm>
          <a:prstGeom prst="rect">
            <a:avLst/>
          </a:prstGeom>
          <a:noFill/>
          <a:ln w="9525">
            <a:noFill/>
          </a:ln>
        </p:spPr>
        <p:txBody>
          <a:bodyPr/>
          <a:p>
            <a:pPr lvl="0"/>
            <a:r>
              <a:rPr lang="en-US" altLang="zh-CN" dirty="0"/>
              <a:t>Click to edit Master text styles</a:t>
            </a:r>
            <a:endParaRPr lang="en-US" altLang="zh-CN" dirty="0"/>
          </a:p>
          <a:p>
            <a:pPr lvl="1"/>
            <a:r>
              <a:rPr lang="en-US" altLang="zh-CN" dirty="0"/>
              <a:t>Second level</a:t>
            </a:r>
            <a:endParaRPr lang="en-US" altLang="zh-CN" dirty="0"/>
          </a:p>
          <a:p>
            <a:pPr lvl="2"/>
            <a:r>
              <a:rPr lang="en-US" altLang="zh-CN" dirty="0"/>
              <a:t>Third level</a:t>
            </a:r>
            <a:endParaRPr lang="en-US" altLang="zh-CN" dirty="0"/>
          </a:p>
          <a:p>
            <a:pPr lvl="3"/>
            <a:r>
              <a:rPr lang="en-US" altLang="zh-CN" dirty="0"/>
              <a:t>Fourth level</a:t>
            </a:r>
            <a:endParaRPr lang="en-US" altLang="zh-CN" dirty="0"/>
          </a:p>
          <a:p>
            <a:pPr lvl="4"/>
            <a:r>
              <a:rPr lang="en-US" altLang="zh-CN" dirty="0"/>
              <a:t>Fifth level</a:t>
            </a:r>
            <a:endParaRPr lang="en-US" altLang="zh-CN" dirty="0"/>
          </a:p>
        </p:txBody>
      </p:sp>
      <p:sp>
        <p:nvSpPr>
          <p:cNvPr id="1030" name="Rectangle 6"/>
          <p:cNvSpPr>
            <a:spLocks noChangeArrowheads="1"/>
          </p:cNvSpPr>
          <p:nvPr>
            <p:ph type="dt" sz="half" idx="2"/>
          </p:nvPr>
        </p:nvSpPr>
        <p:spPr bwMode="auto">
          <a:xfrm>
            <a:off x="609600" y="6245225"/>
            <a:ext cx="28448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>
              <a:defRPr sz="1400"/>
            </a:lvl1pPr>
          </a:lstStyle>
          <a:p>
            <a:fld id="{760FBDFE-C587-4B4C-A407-44438C67B59E}" type="datetimeFigureOut">
              <a:rPr lang="en-US" smtClean="0"/>
            </a:fld>
            <a:endParaRPr lang="en-US" dirty="0"/>
          </a:p>
        </p:txBody>
      </p:sp>
      <p:sp>
        <p:nvSpPr>
          <p:cNvPr id="1031" name="Rectangle 7"/>
          <p:cNvSpPr>
            <a:spLocks noChangeArrowheads="1"/>
          </p:cNvSpPr>
          <p:nvPr>
            <p:ph type="ftr" sz="quarter" idx="3"/>
          </p:nvPr>
        </p:nvSpPr>
        <p:spPr bwMode="auto">
          <a:xfrm>
            <a:off x="4165600" y="6245225"/>
            <a:ext cx="38608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 algn="ctr">
              <a:defRPr sz="1400"/>
            </a:lvl1pPr>
          </a:lstStyle>
          <a:p>
            <a:endParaRPr lang="en-US"/>
          </a:p>
        </p:txBody>
      </p:sp>
      <p:sp>
        <p:nvSpPr>
          <p:cNvPr id="1032" name="Rectangle 8"/>
          <p:cNvSpPr>
            <a:spLocks noChangeArrowheads="1"/>
          </p:cNvSpPr>
          <p:nvPr>
            <p:ph type="sldNum" sz="quarter" idx="4"/>
          </p:nvPr>
        </p:nvSpPr>
        <p:spPr bwMode="auto">
          <a:xfrm>
            <a:off x="8737600" y="6245225"/>
            <a:ext cx="28448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 algn="r">
              <a:defRPr sz="1400"/>
            </a:lvl1pPr>
          </a:lstStyle>
          <a:p>
            <a:fld id="{49AE70B2-8BF9-45C0-BB95-33D1B9D3A854}" type="slidenum">
              <a:rPr lang="en-US" smtClean="0"/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2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4" dur="1000"/>
                                        <p:tgtEl>
                                          <p:spTgt spid="10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6" grpId="0" bldLvl="0" animBg="1"/>
      <p:bldP spid="1028" grpId="0" bldLvl="0"/>
    </p:bldLst>
  </p:timing>
  <p:hf sldNum="0" hdr="0" ftr="0" dt="0"/>
  <p:txStyles>
    <p:titleStyle>
      <a:lvl1pPr algn="ctr" rtl="0" fontAlgn="base">
        <a:spcBef>
          <a:spcPct val="0"/>
        </a:spcBef>
        <a:spcAft>
          <a:spcPct val="0"/>
        </a:spcAft>
        <a:defRPr sz="4400" kern="12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SimSun" panose="02010600030101010101" pitchFamily="2" charset="-122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SimSun" panose="02010600030101010101" pitchFamily="2" charset="-122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SimSun" panose="02010600030101010101" pitchFamily="2" charset="-122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SimSun" panose="02010600030101010101" pitchFamily="2" charset="-122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SimSun" panose="02010600030101010101" pitchFamily="2" charset="-122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SimSun" panose="02010600030101010101" pitchFamily="2" charset="-122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SimSun" panose="02010600030101010101" pitchFamily="2" charset="-122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SimSun" panose="02010600030101010101" pitchFamily="2" charset="-122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image" Target="../media/image3.png"/><Relationship Id="rId1" Type="http://schemas.openxmlformats.org/officeDocument/2006/relationships/image" Target="../media/image2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.xml"/><Relationship Id="rId1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3.pn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3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5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image" Target="../media/image7.png"/><Relationship Id="rId1" Type="http://schemas.openxmlformats.org/officeDocument/2006/relationships/image" Target="../media/image6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image" Target="../media/image9.png"/><Relationship Id="rId1" Type="http://schemas.openxmlformats.org/officeDocument/2006/relationships/image" Target="../media/image8.png"/></Relationships>
</file>

<file path=ppt/slides/_rels/slide12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2.xml"/><Relationship Id="rId4" Type="http://schemas.openxmlformats.org/officeDocument/2006/relationships/image" Target="../media/image13.png"/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image" Target="../media/image10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14.pn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image" Target="../media/image15.pn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p>
            <a:pPr algn="r"/>
            <a:r>
              <a:rPr lang="ru-RU" altLang="en-US" b="1" i="1">
                <a:latin typeface="Times New Roman" panose="02020603050405020304" charset="0"/>
                <a:cs typeface="Times New Roman" panose="02020603050405020304" charset="0"/>
              </a:rPr>
              <a:t>Методы и приемы формирования </a:t>
            </a:r>
            <a:br>
              <a:rPr lang="ru-RU" altLang="en-US" b="1" i="1">
                <a:latin typeface="Times New Roman" panose="02020603050405020304" charset="0"/>
                <a:cs typeface="Times New Roman" panose="02020603050405020304" charset="0"/>
              </a:rPr>
            </a:br>
            <a:r>
              <a:rPr lang="ru-RU" altLang="en-US" b="1" i="1">
                <a:latin typeface="Times New Roman" panose="02020603050405020304" charset="0"/>
                <a:cs typeface="Times New Roman" panose="02020603050405020304" charset="0"/>
              </a:rPr>
              <a:t>читательской грамотности на уроках </a:t>
            </a:r>
            <a:br>
              <a:rPr lang="ru-RU" altLang="en-US" b="1" i="1">
                <a:latin typeface="Times New Roman" panose="02020603050405020304" charset="0"/>
                <a:cs typeface="Times New Roman" panose="02020603050405020304" charset="0"/>
              </a:rPr>
            </a:br>
            <a:r>
              <a:rPr lang="ru-RU" altLang="en-US" b="1" i="1">
                <a:latin typeface="Times New Roman" panose="02020603050405020304" charset="0"/>
                <a:cs typeface="Times New Roman" panose="02020603050405020304" charset="0"/>
              </a:rPr>
              <a:t>истории и обществознания</a:t>
            </a:r>
            <a:endParaRPr lang="ru-RU" altLang="en-US" b="1" i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4784725" y="2607945"/>
            <a:ext cx="5937885" cy="1480185"/>
          </a:xfrm>
        </p:spPr>
        <p:txBody>
          <a:bodyPr/>
          <a:p>
            <a:r>
              <a:rPr lang="ru-RU" altLang="en-US" i="1">
                <a:latin typeface="Times New Roman" panose="02020603050405020304" charset="0"/>
                <a:cs typeface="Times New Roman" panose="02020603050405020304" charset="0"/>
              </a:rPr>
              <a:t>Власова Светлана Николаевна</a:t>
            </a:r>
            <a:endParaRPr lang="ru-RU" altLang="en-US" i="1">
              <a:latin typeface="Times New Roman" panose="02020603050405020304" charset="0"/>
              <a:cs typeface="Times New Roman" panose="02020603050405020304" charset="0"/>
            </a:endParaRPr>
          </a:p>
          <a:p>
            <a:r>
              <a:rPr lang="ru-RU" altLang="en-US" i="1">
                <a:latin typeface="Times New Roman" panose="02020603050405020304" charset="0"/>
                <a:cs typeface="Times New Roman" panose="02020603050405020304" charset="0"/>
              </a:rPr>
              <a:t>МАОУСОШ № 217</a:t>
            </a:r>
            <a:endParaRPr lang="ru-RU" altLang="en-US" i="1">
              <a:latin typeface="Times New Roman" panose="02020603050405020304" charset="0"/>
              <a:cs typeface="Times New Roman" panose="02020603050405020304" charset="0"/>
            </a:endParaRPr>
          </a:p>
        </p:txBody>
      </p:sp>
      <p:pic>
        <p:nvPicPr>
          <p:cNvPr id="4" name="Изображение 1" descr="1732167516939"/>
          <p:cNvPicPr>
            <a:picLocks noChangeAspect="1"/>
          </p:cNvPicPr>
          <p:nvPr/>
        </p:nvPicPr>
        <p:blipFill>
          <a:blip r:embed="rId1"/>
          <a:srcRect l="6862" t="1708" r="5664"/>
          <a:stretch>
            <a:fillRect/>
          </a:stretch>
        </p:blipFill>
        <p:spPr>
          <a:xfrm>
            <a:off x="146685" y="1670685"/>
            <a:ext cx="3423285" cy="5124450"/>
          </a:xfrm>
          <a:prstGeom prst="rect">
            <a:avLst/>
          </a:prstGeom>
        </p:spPr>
      </p:pic>
      <p:pic>
        <p:nvPicPr>
          <p:cNvPr id="59" name="Picture 47"/>
          <p:cNvPicPr>
            <a:picLocks noChangeAspect="1"/>
          </p:cNvPicPr>
          <p:nvPr/>
        </p:nvPicPr>
        <p:blipFill>
          <a:blip r:embed="rId2"/>
          <a:srcRect l="4611" t="2818" b="2818"/>
          <a:stretch>
            <a:fillRect/>
          </a:stretch>
        </p:blipFill>
        <p:spPr>
          <a:xfrm>
            <a:off x="10473646" y="2091326"/>
            <a:ext cx="1932629" cy="1884639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4" name="Заголовок 3"/>
          <p:cNvSpPr>
            <a:spLocks noGrp="1"/>
          </p:cNvSpPr>
          <p:nvPr>
            <p:ph type="ctrTitle"/>
          </p:nvPr>
        </p:nvSpPr>
        <p:spPr/>
        <p:txBody>
          <a:bodyPr/>
          <a:p>
            <a:endParaRPr lang="ru-RU" altLang="en-US"/>
          </a:p>
        </p:txBody>
      </p:sp>
      <p:sp>
        <p:nvSpPr>
          <p:cNvPr id="5" name="Подзаголовок 4"/>
          <p:cNvSpPr>
            <a:spLocks noGrp="1"/>
          </p:cNvSpPr>
          <p:nvPr>
            <p:ph type="subTitle" idx="1"/>
          </p:nvPr>
        </p:nvSpPr>
        <p:spPr>
          <a:xfrm>
            <a:off x="1007745" y="1382395"/>
            <a:ext cx="10883900" cy="3089275"/>
          </a:xfrm>
        </p:spPr>
        <p:txBody>
          <a:bodyPr/>
          <a:p>
            <a:r>
              <a:rPr lang="en-US" altLang="en-US" b="1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Читательская</a:t>
            </a:r>
            <a:r>
              <a:rPr lang="en-US" altLang="ru-RU" b="1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b="1">
                <a:solidFill>
                  <a:srgbClr val="FF0000"/>
                </a:solidFill>
                <a:latin typeface="Times New Roman" panose="02020603050405020304" charset="0"/>
                <a:cs typeface="Times New Roman" panose="02020603050405020304" charset="0"/>
              </a:rPr>
              <a:t>грамотность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</a:rPr>
              <a:t>−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способность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человека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понимать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использовать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оценивать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тексты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размышлять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них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заниматься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чтением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для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того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чтобы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достигать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своих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целей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расширять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свои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знания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возможности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участвовать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социальной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жизни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.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</p:txBody>
      </p:sp>
      <p:pic>
        <p:nvPicPr>
          <p:cNvPr id="6" name="Изображение 5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13435" y="4210050"/>
            <a:ext cx="1828800" cy="1866900"/>
          </a:xfrm>
          <a:prstGeom prst="rect">
            <a:avLst/>
          </a:prstGeom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endParaRPr lang="ru-RU" altLang="en-US"/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pPr algn="just"/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Достаточно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рассмотреть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задания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ru-RU" altLang="ru-RU">
                <a:latin typeface="Times New Roman" panose="02020603050405020304" charset="0"/>
                <a:cs typeface="Times New Roman" panose="02020603050405020304" charset="0"/>
              </a:rPr>
              <a:t>ОГЭ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ЕГЭ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чтобы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стало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ясно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: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без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навыка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работы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текстом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школьник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сможет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справиться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ними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.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ведь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после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выпускных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экзаменов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его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жизнь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продолжается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: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многим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предстоит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учеба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техникуме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ВУЗе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обычной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жизни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умение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работать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текстом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играет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важную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роль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.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r>
              <a:rPr lang="ru-RU" b="1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Проблемы читательской грамотности</a:t>
            </a:r>
            <a:br>
              <a:rPr lang="ru-RU" b="1" dirty="0">
                <a:latin typeface="Times New Roman" panose="02020603050405020304" charset="0"/>
                <a:cs typeface="Times New Roman" panose="02020603050405020304" charset="0"/>
              </a:rPr>
            </a:br>
            <a:endParaRPr lang="ru-RU" altLang="en-US" b="1" dirty="0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endParaRPr lang="ru-RU" b="1" dirty="0">
              <a:latin typeface="Times New Roman" panose="02020603050405020304" charset="0"/>
              <a:cs typeface="Times New Roman" panose="02020603050405020304" charset="0"/>
            </a:endParaRPr>
          </a:p>
          <a:p>
            <a:pPr marL="342900" indent="-342900">
              <a:buAutoNum type="arabicParenR"/>
            </a:pPr>
            <a:r>
              <a:rPr lang="ru-RU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 Низкая скорость чтения.</a:t>
            </a:r>
            <a:endParaRPr lang="ru-RU" dirty="0">
              <a:latin typeface="Times New Roman" panose="02020603050405020304" charset="0"/>
              <a:cs typeface="Times New Roman" panose="02020603050405020304" charset="0"/>
            </a:endParaRPr>
          </a:p>
          <a:p>
            <a:pPr marL="342900" indent="-342900">
              <a:buAutoNum type="arabicParenR"/>
            </a:pPr>
            <a:r>
              <a:rPr lang="ru-RU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 Непонимание смысла прочитанного.</a:t>
            </a:r>
            <a:endParaRPr lang="ru-RU" dirty="0">
              <a:latin typeface="Times New Roman" panose="02020603050405020304" charset="0"/>
              <a:cs typeface="Times New Roman" panose="02020603050405020304" charset="0"/>
            </a:endParaRPr>
          </a:p>
          <a:p>
            <a:pPr marL="342900" indent="-342900">
              <a:buAutoNum type="arabicParenR"/>
            </a:pPr>
            <a:r>
              <a:rPr lang="ru-RU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 Неумение извлечь необходимую информацию.</a:t>
            </a:r>
            <a:endParaRPr lang="ru-RU" dirty="0">
              <a:latin typeface="Times New Roman" panose="02020603050405020304" charset="0"/>
              <a:cs typeface="Times New Roman" panose="02020603050405020304" charset="0"/>
            </a:endParaRPr>
          </a:p>
          <a:p>
            <a:pPr marL="342900" indent="-342900">
              <a:buAutoNum type="arabicParenR"/>
            </a:pPr>
            <a:r>
              <a:rPr lang="ru-RU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 Малый словарный запас. </a:t>
            </a:r>
            <a:endParaRPr lang="ru-RU" dirty="0">
              <a:latin typeface="Times New Roman" panose="02020603050405020304" charset="0"/>
              <a:cs typeface="Times New Roman" panose="02020603050405020304" charset="0"/>
            </a:endParaRPr>
          </a:p>
          <a:p>
            <a:endParaRPr lang="ru-RU" altLang="en-US"/>
          </a:p>
        </p:txBody>
      </p:sp>
      <p:pic>
        <p:nvPicPr>
          <p:cNvPr id="59" name="Picture 47"/>
          <p:cNvPicPr>
            <a:picLocks noChangeAspect="1"/>
          </p:cNvPicPr>
          <p:nvPr/>
        </p:nvPicPr>
        <p:blipFill>
          <a:blip r:embed="rId1"/>
          <a:srcRect l="4611" t="2818" b="2818"/>
          <a:stretch>
            <a:fillRect/>
          </a:stretch>
        </p:blipFill>
        <p:spPr>
          <a:xfrm>
            <a:off x="9908496" y="1190896"/>
            <a:ext cx="1932629" cy="1884639"/>
          </a:xfrm>
          <a:prstGeom prst="rect">
            <a:avLst/>
          </a:prstGeom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Умение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работать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с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учебной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литературой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: </a:t>
            </a:r>
            <a:br>
              <a:rPr lang="en-US" altLang="ru-RU" b="1">
                <a:latin typeface="Times New Roman" panose="02020603050405020304" charset="0"/>
                <a:cs typeface="Times New Roman" panose="02020603050405020304" charset="0"/>
              </a:rPr>
            </a:br>
            <a:endParaRPr lang="en-US" altLang="ru-RU" b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pPr marL="0" indent="0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1.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Находить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тексте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нужную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информацию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2.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Переписывать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тетрадь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понятия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схемы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3.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Выделять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тексте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главное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4.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Разбивать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текст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содержательные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части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5.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Составлять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план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6.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Делать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сообщения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выводы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из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проработанного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материала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br>
              <a:rPr lang="en-US" altLang="zh-CN" b="1">
                <a:solidFill>
                  <a:srgbClr val="000000"/>
                </a:solidFill>
                <a:latin typeface="Times New Roman" panose="02020603050405020304"/>
                <a:ea typeface="Times New Roman" panose="02020603050405020304"/>
                <a:sym typeface="+mn-ea"/>
              </a:rPr>
            </a:br>
            <a:br>
              <a:rPr lang="en-US" altLang="zh-CN" b="1">
                <a:solidFill>
                  <a:srgbClr val="000000"/>
                </a:solidFill>
                <a:latin typeface="Times New Roman" panose="02020603050405020304"/>
                <a:ea typeface="Times New Roman" panose="02020603050405020304"/>
                <a:sym typeface="+mn-ea"/>
              </a:rPr>
            </a:br>
            <a:r>
              <a:rPr lang="en-US" altLang="zh-CN" b="1">
                <a:solidFill>
                  <a:srgbClr val="000000"/>
                </a:solidFill>
                <a:latin typeface="Times New Roman" panose="02020603050405020304"/>
                <a:ea typeface="Times New Roman" panose="02020603050405020304"/>
                <a:sym typeface="+mn-ea"/>
              </a:rPr>
              <a:t>Умения трансформировать визуальную информацию в вербальную и наоборот: </a:t>
            </a:r>
            <a:br>
              <a:rPr lang="en-US" altLang="zh-CN" b="1">
                <a:solidFill>
                  <a:srgbClr val="000000"/>
                </a:solidFill>
                <a:latin typeface="Times New Roman" panose="02020603050405020304"/>
                <a:ea typeface="Times New Roman" panose="02020603050405020304"/>
                <a:sym typeface="+mn-ea"/>
              </a:rPr>
            </a:br>
            <a:r>
              <a:rPr lang="en-US" altLang="zh-CN">
                <a:solidFill>
                  <a:srgbClr val="000000"/>
                </a:solidFill>
                <a:latin typeface="Times New Roman" panose="02020603050405020304"/>
                <a:ea typeface="Times New Roman" panose="02020603050405020304"/>
                <a:sym typeface="+mn-ea"/>
              </a:rPr>
              <a:t> </a:t>
            </a:r>
            <a:br>
              <a:rPr lang="en-US" altLang="zh-CN">
                <a:solidFill>
                  <a:srgbClr val="000000"/>
                </a:solidFill>
                <a:latin typeface="Times New Roman" panose="02020603050405020304"/>
                <a:ea typeface="Times New Roman" panose="02020603050405020304"/>
              </a:rPr>
            </a:br>
            <a:endParaRPr lang="en-US" altLang="zh-CN">
              <a:solidFill>
                <a:srgbClr val="000000"/>
              </a:solidFill>
              <a:latin typeface="Times New Roman" panose="02020603050405020304"/>
              <a:ea typeface="Times New Roman" panose="02020603050405020304"/>
            </a:endParaRPr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pPr marL="0" indent="0" algn="just" defTabSz="266700">
              <a:lnSpc>
                <a:spcPct val="112000"/>
              </a:lnSpc>
              <a:buNone/>
            </a:pPr>
            <a:r>
              <a:rPr lang="en-US" altLang="zh-CN">
                <a:solidFill>
                  <a:srgbClr val="000000"/>
                </a:solidFill>
                <a:latin typeface="Times New Roman" panose="02020603050405020304"/>
                <a:ea typeface="Times New Roman" panose="02020603050405020304"/>
                <a:sym typeface="+mn-ea"/>
              </a:rPr>
              <a:t>1.Графически, схематично изобразить информацию </a:t>
            </a:r>
            <a:endParaRPr lang="en-US" altLang="zh-CN">
              <a:solidFill>
                <a:srgbClr val="000000"/>
              </a:solidFill>
              <a:latin typeface="Times New Roman" panose="02020603050405020304"/>
              <a:ea typeface="Times New Roman" panose="02020603050405020304"/>
            </a:endParaRPr>
          </a:p>
          <a:p>
            <a:pPr marL="0" indent="0" algn="just" defTabSz="266700">
              <a:lnSpc>
                <a:spcPct val="112000"/>
              </a:lnSpc>
              <a:buNone/>
            </a:pPr>
            <a:r>
              <a:rPr lang="en-US" altLang="zh-CN">
                <a:solidFill>
                  <a:srgbClr val="000000"/>
                </a:solidFill>
                <a:latin typeface="Times New Roman" panose="02020603050405020304"/>
                <a:ea typeface="Times New Roman" panose="02020603050405020304"/>
                <a:sym typeface="+mn-ea"/>
              </a:rPr>
              <a:t>2.Читать и объяснять схемы и графики </a:t>
            </a:r>
            <a:endParaRPr lang="en-US" altLang="zh-CN">
              <a:solidFill>
                <a:srgbClr val="000000"/>
              </a:solidFill>
              <a:latin typeface="Times New Roman" panose="02020603050405020304"/>
              <a:ea typeface="Times New Roman" panose="02020603050405020304"/>
            </a:endParaRPr>
          </a:p>
          <a:p>
            <a:pPr marL="0" indent="0" algn="just" defTabSz="266700">
              <a:lnSpc>
                <a:spcPct val="133000"/>
              </a:lnSpc>
              <a:buNone/>
            </a:pPr>
            <a:r>
              <a:rPr lang="en-US" altLang="zh-CN">
                <a:solidFill>
                  <a:srgbClr val="000000"/>
                </a:solidFill>
                <a:latin typeface="Times New Roman" panose="02020603050405020304"/>
                <a:ea typeface="Times New Roman" panose="02020603050405020304"/>
                <a:sym typeface="+mn-ea"/>
              </a:rPr>
              <a:t>3.Использовать таблицы, схемы и графики для систематизации материала</a:t>
            </a:r>
            <a:endParaRPr lang="en-US" altLang="zh-CN">
              <a:solidFill>
                <a:srgbClr val="000000"/>
              </a:solidFill>
              <a:latin typeface="Times New Roman" panose="02020603050405020304"/>
              <a:ea typeface="Times New Roman" panose="02020603050405020304"/>
            </a:endParaRPr>
          </a:p>
          <a:p>
            <a:endParaRPr lang="ru-RU" altLang="en-US"/>
          </a:p>
        </p:txBody>
      </p:sp>
      <p:sp>
        <p:nvSpPr>
          <p:cNvPr id="4" name="Текстовое поле 3"/>
          <p:cNvSpPr txBox="1"/>
          <p:nvPr/>
        </p:nvSpPr>
        <p:spPr>
          <a:xfrm>
            <a:off x="3556000" y="2505075"/>
            <a:ext cx="5080000" cy="367030"/>
          </a:xfrm>
          <a:prstGeom prst="rect">
            <a:avLst/>
          </a:prstGeom>
        </p:spPr>
        <p:txBody>
          <a:bodyPr>
            <a:spAutoFit/>
          </a:bodyPr>
          <a:p>
            <a:pPr algn="l" defTabSz="266700">
              <a:lnSpc>
                <a:spcPct val="112000"/>
              </a:lnSpc>
            </a:pPr>
            <a:endParaRPr lang="en-US" altLang="zh-CN" sz="1600">
              <a:solidFill>
                <a:srgbClr val="000000"/>
              </a:solidFill>
              <a:latin typeface="Times New Roman" panose="02020603050405020304"/>
              <a:ea typeface="Times New Roman" panose="02020603050405020304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Умения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воспринимать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информацию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из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разных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источников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:  </a:t>
            </a:r>
            <a:endParaRPr lang="en-US" altLang="ru-RU" b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endParaRPr lang="en-US" altLang="ru-RU"/>
          </a:p>
          <a:p>
            <a:pPr marL="0" indent="0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1.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Подбирать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публикации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тезисы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из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источников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2.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Работать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дополнительной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литературой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3.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Анализировать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различные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взгляды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авторов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</p:txBody>
      </p:sp>
      <p:pic>
        <p:nvPicPr>
          <p:cNvPr id="59" name="Picture 47"/>
          <p:cNvPicPr>
            <a:picLocks noChangeAspect="1"/>
          </p:cNvPicPr>
          <p:nvPr/>
        </p:nvPicPr>
        <p:blipFill>
          <a:blip r:embed="rId1"/>
          <a:srcRect l="4611" t="2818" b="2818"/>
          <a:stretch>
            <a:fillRect/>
          </a:stretch>
        </p:blipFill>
        <p:spPr>
          <a:xfrm>
            <a:off x="9927546" y="2062751"/>
            <a:ext cx="1932629" cy="1884639"/>
          </a:xfrm>
          <a:prstGeom prst="rect">
            <a:avLst/>
          </a:prstGeom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b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</a:b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Ожидаемые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результаты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: </a:t>
            </a:r>
            <a:br>
              <a:rPr lang="en-US" altLang="ru-RU" b="1">
                <a:latin typeface="Times New Roman" panose="02020603050405020304" charset="0"/>
                <a:cs typeface="Times New Roman" panose="02020603050405020304" charset="0"/>
              </a:rPr>
            </a:br>
            <a:endParaRPr lang="en-US" altLang="ru-RU" b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формирование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умений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работать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потоком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информации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грамотно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использовать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полученный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материал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творческих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работах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 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при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подготовке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к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ВПР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к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сдаче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ОГЭ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 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эффективное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усвоение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большого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объема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учебной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информации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;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изменение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	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взаимоотношений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	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«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учитель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-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ученик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»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«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ученик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-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ученик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»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	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	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сторону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сотрудничества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br>
              <a:rPr lang="ru-RU" b="1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</a:br>
            <a:br>
              <a:rPr lang="ru-RU" b="1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</a:br>
            <a:r>
              <a:rPr lang="ru-RU" b="1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Методические  приемы работы с текстом, позволяющие развивать </a:t>
            </a:r>
            <a:br>
              <a:rPr lang="ru-RU" b="1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</a:br>
            <a:r>
              <a:rPr lang="ru-RU" b="1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«компетентность чтения»:  </a:t>
            </a:r>
            <a:br>
              <a:rPr lang="ru-RU" b="1" dirty="0">
                <a:latin typeface="Times New Roman" panose="02020603050405020304" charset="0"/>
                <a:cs typeface="Times New Roman" panose="02020603050405020304" charset="0"/>
              </a:rPr>
            </a:br>
            <a:endParaRPr lang="ru-RU" altLang="en-US" b="1" dirty="0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pPr marL="0" indent="0">
              <a:lnSpc>
                <a:spcPct val="150000"/>
              </a:lnSpc>
              <a:buFont typeface="Arial" panose="020B0604020202020204" pitchFamily="34" charset="0"/>
              <a:buNone/>
            </a:pPr>
            <a:r>
              <a:rPr lang="ru-RU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  </a:t>
            </a:r>
            <a:endParaRPr lang="ru-RU" dirty="0">
              <a:latin typeface="Times New Roman" panose="02020603050405020304" charset="0"/>
              <a:cs typeface="Times New Roman" panose="02020603050405020304" charset="0"/>
              <a:sym typeface="+mn-ea"/>
            </a:endParaRP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ru-RU" sz="2400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Выделить в тексте главные положения (О чем текст?);</a:t>
            </a:r>
            <a:endParaRPr lang="ru-RU" sz="2400" dirty="0">
              <a:latin typeface="Times New Roman" panose="02020603050405020304" charset="0"/>
              <a:cs typeface="Times New Roman" panose="02020603050405020304" charset="0"/>
            </a:endParaRP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ru-RU" sz="2400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 Составить вопросы к тексту и ответы на них; </a:t>
            </a:r>
            <a:endParaRPr lang="ru-RU" sz="2400" dirty="0">
              <a:latin typeface="Times New Roman" panose="02020603050405020304" charset="0"/>
              <a:cs typeface="Times New Roman" panose="02020603050405020304" charset="0"/>
            </a:endParaRP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ru-RU" sz="2400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 Комментированное чтение текста (чтение с остановками); </a:t>
            </a:r>
            <a:endParaRPr lang="ru-RU" sz="2400" dirty="0">
              <a:latin typeface="Times New Roman" panose="02020603050405020304" charset="0"/>
              <a:cs typeface="Times New Roman" panose="02020603050405020304" charset="0"/>
            </a:endParaRP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ru-RU" sz="2400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 Разбить текст на смысловые части; </a:t>
            </a:r>
            <a:endParaRPr lang="ru-RU" sz="2400" dirty="0">
              <a:latin typeface="Times New Roman" panose="02020603050405020304" charset="0"/>
              <a:cs typeface="Times New Roman" panose="02020603050405020304" charset="0"/>
            </a:endParaRP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ru-RU" sz="2400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 Составить план текста; </a:t>
            </a:r>
            <a:endParaRPr lang="ru-RU" sz="2400" dirty="0">
              <a:latin typeface="Times New Roman" panose="02020603050405020304" charset="0"/>
              <a:cs typeface="Times New Roman" panose="02020603050405020304" charset="0"/>
            </a:endParaRP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ru-RU" sz="2400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 Составить сравнительные,  хронологические обобщающие таблицы</a:t>
            </a:r>
            <a:endParaRPr lang="ru-RU" altLang="en-US" sz="2400"/>
          </a:p>
        </p:txBody>
      </p:sp>
      <p:pic>
        <p:nvPicPr>
          <p:cNvPr id="4" name="Изображение 3"/>
          <p:cNvPicPr>
            <a:picLocks noChangeAspect="1"/>
          </p:cNvPicPr>
          <p:nvPr/>
        </p:nvPicPr>
        <p:blipFill>
          <a:blip r:embed="rId1"/>
          <a:stretch>
            <a:fillRect/>
          </a:stretch>
        </p:blipFill>
        <p:spPr>
          <a:xfrm>
            <a:off x="8540750" y="1721485"/>
            <a:ext cx="3472815" cy="4036695"/>
          </a:xfrm>
          <a:prstGeom prst="rect">
            <a:avLst/>
          </a:prstGeom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endParaRPr lang="ru-RU" altLang="en-US"/>
          </a:p>
        </p:txBody>
      </p:sp>
      <p:pic>
        <p:nvPicPr>
          <p:cNvPr id="4" name="Замещающее содержимое 3"/>
          <p:cNvPicPr>
            <a:picLocks noChangeAspect="1"/>
          </p:cNvPicPr>
          <p:nvPr>
            <p:ph idx="1"/>
          </p:nvPr>
        </p:nvPicPr>
        <p:blipFill>
          <a:blip r:embed="rId1"/>
          <a:stretch>
            <a:fillRect/>
          </a:stretch>
        </p:blipFill>
        <p:spPr>
          <a:xfrm>
            <a:off x="851535" y="72390"/>
            <a:ext cx="4542155" cy="6516370"/>
          </a:xfrm>
          <a:prstGeom prst="rect">
            <a:avLst/>
          </a:prstGeom>
        </p:spPr>
      </p:pic>
      <p:pic>
        <p:nvPicPr>
          <p:cNvPr id="5" name="Изображение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51500" y="2829560"/>
            <a:ext cx="5860415" cy="2169795"/>
          </a:xfrm>
          <a:prstGeom prst="rect">
            <a:avLst/>
          </a:prstGeom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endParaRPr lang="ru-RU" altLang="en-US"/>
          </a:p>
        </p:txBody>
      </p:sp>
      <p:pic>
        <p:nvPicPr>
          <p:cNvPr id="4" name="Замещающее содержимое 3"/>
          <p:cNvPicPr>
            <a:picLocks noChangeAspect="1"/>
          </p:cNvPicPr>
          <p:nvPr>
            <p:ph idx="1"/>
          </p:nvPr>
        </p:nvPicPr>
        <p:blipFill>
          <a:blip r:embed="rId1"/>
          <a:stretch>
            <a:fillRect/>
          </a:stretch>
        </p:blipFill>
        <p:spPr>
          <a:xfrm>
            <a:off x="57150" y="1358265"/>
            <a:ext cx="5676900" cy="3284220"/>
          </a:xfrm>
          <a:prstGeom prst="rect">
            <a:avLst/>
          </a:prstGeom>
        </p:spPr>
      </p:pic>
      <p:pic>
        <p:nvPicPr>
          <p:cNvPr id="5" name="Изображение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897880" y="114300"/>
            <a:ext cx="5684520" cy="6629400"/>
          </a:xfrm>
          <a:prstGeom prst="rect">
            <a:avLst/>
          </a:prstGeom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endParaRPr lang="ru-RU" altLang="en-US"/>
          </a:p>
        </p:txBody>
      </p:sp>
      <p:pic>
        <p:nvPicPr>
          <p:cNvPr id="4" name="Замещающее содержимое 3"/>
          <p:cNvPicPr>
            <a:picLocks noChangeAspect="1"/>
          </p:cNvPicPr>
          <p:nvPr>
            <p:ph idx="1"/>
          </p:nvPr>
        </p:nvPicPr>
        <p:blipFill>
          <a:blip r:embed="rId1"/>
          <a:stretch>
            <a:fillRect/>
          </a:stretch>
        </p:blipFill>
        <p:spPr>
          <a:xfrm>
            <a:off x="140970" y="413385"/>
            <a:ext cx="6089015" cy="683895"/>
          </a:xfrm>
          <a:prstGeom prst="rect">
            <a:avLst/>
          </a:prstGeom>
        </p:spPr>
      </p:pic>
      <p:pic>
        <p:nvPicPr>
          <p:cNvPr id="5" name="Изображение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0970" y="1638300"/>
            <a:ext cx="5090160" cy="2423160"/>
          </a:xfrm>
          <a:prstGeom prst="rect">
            <a:avLst/>
          </a:prstGeom>
        </p:spPr>
      </p:pic>
      <p:pic>
        <p:nvPicPr>
          <p:cNvPr id="6" name="Изображение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16230" y="4387215"/>
            <a:ext cx="4766945" cy="1972310"/>
          </a:xfrm>
          <a:prstGeom prst="rect">
            <a:avLst/>
          </a:prstGeom>
        </p:spPr>
      </p:pic>
      <p:pic>
        <p:nvPicPr>
          <p:cNvPr id="7" name="Изображение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261860" y="413385"/>
            <a:ext cx="4320540" cy="866140"/>
          </a:xfrm>
          <a:prstGeom prst="rect">
            <a:avLst/>
          </a:prstGeom>
        </p:spPr>
      </p:pic>
      <p:sp>
        <p:nvSpPr>
          <p:cNvPr id="8" name="Текстовое поле 7"/>
          <p:cNvSpPr txBox="1"/>
          <p:nvPr/>
        </p:nvSpPr>
        <p:spPr>
          <a:xfrm>
            <a:off x="5708015" y="1572260"/>
            <a:ext cx="6087745" cy="5133975"/>
          </a:xfrm>
          <a:prstGeom prst="rect">
            <a:avLst/>
          </a:prstGeom>
        </p:spPr>
        <p:txBody>
          <a:bodyPr>
            <a:noAutofit/>
          </a:bodyPr>
          <a:p>
            <a:r>
              <a:rPr lang="en-US" altLang="zh-CN" sz="22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По подсчётам историка С. В. Мироненко, если </a:t>
            </a:r>
            <a:endParaRPr lang="en-US" altLang="zh-CN" sz="22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22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взять за основу владение крепостными </a:t>
            </a:r>
            <a:endParaRPr lang="en-US" altLang="zh-CN" sz="22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22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крестьянами членами правящей элиты России в </a:t>
            </a:r>
            <a:endParaRPr lang="en-US" altLang="zh-CN" sz="22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22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первой четверти XIX в., то картина получается </a:t>
            </a:r>
            <a:endParaRPr lang="en-US" altLang="zh-CN" sz="22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22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следующая: </a:t>
            </a:r>
            <a:endParaRPr lang="en-US" altLang="zh-CN" sz="22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22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не имели — 28,2%; </a:t>
            </a:r>
            <a:endParaRPr lang="en-US" altLang="zh-CN" sz="22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22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имели до 100 душ — 9,4%; </a:t>
            </a:r>
            <a:endParaRPr lang="en-US" altLang="zh-CN" sz="22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22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имели от 101 до 500 душ — 24,7%; </a:t>
            </a:r>
            <a:endParaRPr lang="en-US" altLang="zh-CN" sz="22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22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имели свыше 1000 душ — 20,4%; </a:t>
            </a:r>
            <a:endParaRPr lang="en-US" altLang="zh-CN" sz="22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22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нет сведений — 18,8%. </a:t>
            </a:r>
            <a:endParaRPr lang="en-US" altLang="zh-CN" sz="22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16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Что можно сказать о характере правящей элиты в России, если </a:t>
            </a:r>
            <a:endParaRPr lang="en-US" altLang="zh-CN" sz="16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16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мелкопоместными назывались дворяне, имевшие до 100 душ, </a:t>
            </a:r>
            <a:endParaRPr lang="en-US" altLang="zh-CN" sz="16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16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среднепоместными — до 500 душ, крупнопоместными — свыше </a:t>
            </a:r>
            <a:endParaRPr lang="en-US" altLang="zh-CN" sz="16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  <a:p>
            <a:r>
              <a:rPr lang="en-US" altLang="zh-CN" sz="1600">
                <a:solidFill>
                  <a:srgbClr val="000000"/>
                </a:solidFill>
                <a:latin typeface="Times New Roman" panose="02020603050405020304" charset="0"/>
                <a:ea typeface="Arial" panose="020B0604020202020204"/>
                <a:cs typeface="Times New Roman" panose="02020603050405020304" charset="0"/>
              </a:rPr>
              <a:t>500 душ?</a:t>
            </a:r>
            <a:endParaRPr lang="en-US" altLang="zh-CN" sz="1600">
              <a:solidFill>
                <a:srgbClr val="000000"/>
              </a:solidFill>
              <a:latin typeface="Times New Roman" panose="02020603050405020304" charset="0"/>
              <a:ea typeface="Arial" panose="020B0604020202020204"/>
              <a:cs typeface="Times New Roman" panose="02020603050405020304" charset="0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endParaRPr lang="ru-RU" altLang="en-US"/>
          </a:p>
        </p:txBody>
      </p:sp>
      <p:pic>
        <p:nvPicPr>
          <p:cNvPr id="4" name="Замещающее содержимое 3"/>
          <p:cNvPicPr>
            <a:picLocks noChangeAspect="1"/>
          </p:cNvPicPr>
          <p:nvPr>
            <p:ph idx="1"/>
          </p:nvPr>
        </p:nvPicPr>
        <p:blipFill>
          <a:blip r:embed="rId1"/>
          <a:stretch>
            <a:fillRect/>
          </a:stretch>
        </p:blipFill>
        <p:spPr>
          <a:xfrm>
            <a:off x="2000885" y="1038860"/>
            <a:ext cx="7069455" cy="5514340"/>
          </a:xfrm>
          <a:prstGeom prst="rect">
            <a:avLst/>
          </a:prstGeom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endParaRPr lang="ru-RU" altLang="en-US"/>
          </a:p>
        </p:txBody>
      </p:sp>
      <p:pic>
        <p:nvPicPr>
          <p:cNvPr id="4" name="Замещающее содержимое 3"/>
          <p:cNvPicPr>
            <a:picLocks noChangeAspect="1"/>
          </p:cNvPicPr>
          <p:nvPr>
            <p:ph idx="1"/>
          </p:nvPr>
        </p:nvPicPr>
        <p:blipFill>
          <a:blip r:embed="rId1"/>
          <a:stretch>
            <a:fillRect/>
          </a:stretch>
        </p:blipFill>
        <p:spPr>
          <a:xfrm>
            <a:off x="389890" y="2025650"/>
            <a:ext cx="5638800" cy="2658745"/>
          </a:xfrm>
          <a:prstGeom prst="rect">
            <a:avLst/>
          </a:prstGeom>
        </p:spPr>
      </p:pic>
      <p:sp>
        <p:nvSpPr>
          <p:cNvPr id="5" name="Текстовое поле 4"/>
          <p:cNvSpPr txBox="1"/>
          <p:nvPr/>
        </p:nvSpPr>
        <p:spPr>
          <a:xfrm>
            <a:off x="6334125" y="1707515"/>
            <a:ext cx="5768340" cy="4610100"/>
          </a:xfrm>
          <a:prstGeom prst="rect">
            <a:avLst/>
          </a:prstGeom>
        </p:spPr>
        <p:txBody>
          <a:bodyPr>
            <a:noAutofit/>
          </a:bodyPr>
          <a:p>
            <a:r>
              <a:rPr lang="en-US" altLang="zh-CN" sz="2000" b="1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Задания на поиск и извлечение информации: </a:t>
            </a:r>
            <a:endParaRPr lang="en-US" altLang="zh-CN" sz="2000" b="1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1. Чем объясняет Николай II необходимость </a:t>
            </a:r>
            <a:endParaRPr lang="en-US" altLang="zh-CN" sz="2000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своего отречения от престола? </a:t>
            </a:r>
            <a:endParaRPr lang="en-US" altLang="zh-CN" sz="2000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2. Какую позицию по этому решению заняла </a:t>
            </a:r>
            <a:endParaRPr lang="en-US" altLang="zh-CN" sz="2000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Государственная Дума? </a:t>
            </a:r>
            <a:endParaRPr lang="en-US" altLang="zh-CN" sz="2000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 b="1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Задание на интерпретацию: </a:t>
            </a:r>
            <a:endParaRPr lang="en-US" altLang="zh-CN" sz="2000" b="1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Чем руководствовался император, принимая </a:t>
            </a:r>
            <a:endParaRPr lang="en-US" altLang="zh-CN" sz="2000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решение: собственными интересами или </a:t>
            </a:r>
            <a:endParaRPr lang="en-US" altLang="zh-CN" sz="2000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интересами государства? </a:t>
            </a:r>
            <a:endParaRPr lang="en-US" altLang="zh-CN" sz="2000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 b="1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Задание на осмысление и оценку: </a:t>
            </a:r>
            <a:endParaRPr lang="en-US" altLang="zh-CN" sz="2000" b="1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Предположите, к чему могло привести такое </a:t>
            </a:r>
            <a:endParaRPr lang="en-US" altLang="zh-CN" sz="2000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решение? С вашей точки зрения, как можно </a:t>
            </a:r>
            <a:endParaRPr lang="en-US" altLang="zh-CN" sz="2000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оценить такой поступок главы государства в </a:t>
            </a:r>
            <a:endParaRPr lang="en-US" altLang="zh-CN" sz="2000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  <a:p>
            <a:r>
              <a:rPr lang="en-US" altLang="zh-CN" sz="2000">
                <a:solidFill>
                  <a:srgbClr val="000000"/>
                </a:solidFill>
                <a:latin typeface="Times New Roman" panose="02020603050405020304" charset="0"/>
                <a:ea typeface="Calibri" panose="020F0502020204030204"/>
                <a:cs typeface="Times New Roman" panose="02020603050405020304" charset="0"/>
              </a:rPr>
              <a:t>военное время?</a:t>
            </a:r>
            <a:endParaRPr lang="en-US" altLang="zh-CN" sz="2000">
              <a:solidFill>
                <a:srgbClr val="000000"/>
              </a:solidFill>
              <a:latin typeface="Times New Roman" panose="02020603050405020304" charset="0"/>
              <a:ea typeface="Calibri" panose="020F0502020204030204"/>
              <a:cs typeface="Times New Roman" panose="02020603050405020304" charset="0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endParaRPr lang="ru-RU" altLang="en-US"/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Основными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занятиями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князей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были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военные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походы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сбор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сбыт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дани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.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княгини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(__________)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сбор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дани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назывался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(__________),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после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убийства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князя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Игоря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(_____)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году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она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изменила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систему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сбора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дани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.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Были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установлены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новые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нормы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называли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(________).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Также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она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определила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места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для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сбора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дани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–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это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(_________).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Нередко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военных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походах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князья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погибали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.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Так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случилось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сыном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Игоря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Ольги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(____________),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которого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убили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(________).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endParaRPr lang="ru-RU" altLang="en-US"/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pPr algn="just"/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«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Плюс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минус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»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-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привести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положительные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отрицательные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стороны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одного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события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(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например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реформы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Ивана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IV,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или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заключение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Тильзитского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мира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)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 algn="just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•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«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Схема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»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-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составить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основе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текста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схему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например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«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Сословный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строй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России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XV- XVI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.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»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или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схему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генеалогического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дерева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Романовых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периода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дворцовых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переворотов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»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b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</a:br>
            <a:b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</a:b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На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уроках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истории 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и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обществознания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в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основе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процесса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обучения 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лежит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работа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с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текстом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,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причем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с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разными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видами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текста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.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И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здесь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я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столкнулась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с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рядом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проблем</a:t>
            </a:r>
            <a:r>
              <a:rPr lang="en-US" altLang="ru-RU" sz="3200" i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:</a:t>
            </a:r>
            <a:br>
              <a:rPr lang="en-US" altLang="ru-RU" i="1">
                <a:latin typeface="Times New Roman" panose="02020603050405020304" charset="0"/>
                <a:cs typeface="Times New Roman" panose="02020603050405020304" charset="0"/>
              </a:rPr>
            </a:br>
            <a:endParaRPr lang="en-US" altLang="ru-RU" i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1. </a:t>
            </a:r>
            <a:r>
              <a:rPr lang="ru-RU" altLang="ru-RU">
                <a:latin typeface="Times New Roman" panose="02020603050405020304" charset="0"/>
                <a:cs typeface="Times New Roman" panose="02020603050405020304" charset="0"/>
              </a:rPr>
              <a:t>У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чащиеся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могут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найти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необходимую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информацию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проанализировать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обобщить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неупорядоченные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сведения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;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2. </a:t>
            </a:r>
            <a:r>
              <a:rPr lang="ru-RU" altLang="en-US">
                <a:latin typeface="Times New Roman" panose="02020603050405020304" charset="0"/>
                <a:cs typeface="Times New Roman" panose="02020603050405020304" charset="0"/>
              </a:rPr>
              <a:t>Н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умеют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использовать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приобретенные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знания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умения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практической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деятельности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;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>
              <a:buNone/>
            </a:pP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3. </a:t>
            </a:r>
            <a:r>
              <a:rPr lang="ru-RU" altLang="en-US">
                <a:latin typeface="Times New Roman" panose="02020603050405020304" charset="0"/>
                <a:cs typeface="Times New Roman" panose="02020603050405020304" charset="0"/>
              </a:rPr>
              <a:t>Н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обладают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навыком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преобразования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информации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представленной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различных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знаковых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системах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 (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текст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схема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таблица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</a:rPr>
              <a:t>диаграмма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</a:rPr>
              <a:t>)</a:t>
            </a:r>
            <a:endParaRPr lang="en-US" altLang="ru-RU"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b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</a:b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На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своих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своих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уроках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я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использую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такие приёмы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 работы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с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текстом</a:t>
            </a:r>
            <a:r>
              <a:rPr lang="en-US" altLang="ru-RU" b="1">
                <a:latin typeface="Times New Roman" panose="02020603050405020304" charset="0"/>
                <a:cs typeface="Times New Roman" panose="02020603050405020304" charset="0"/>
                <a:sym typeface="+mn-ea"/>
              </a:rPr>
              <a:t>:</a:t>
            </a:r>
            <a:br>
              <a:rPr lang="en-US" altLang="en-US" b="1">
                <a:latin typeface="Times New Roman" panose="02020603050405020304" charset="0"/>
                <a:cs typeface="Times New Roman" panose="02020603050405020304" charset="0"/>
              </a:rPr>
            </a:br>
            <a:endParaRPr lang="en-US" altLang="en-US" b="1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Комментированное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чтение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текста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.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</a:t>
            </a:r>
            <a:endParaRPr lang="en-US" altLang="en-US" sz="2800">
              <a:latin typeface="Times New Roman" panose="02020603050405020304" charset="0"/>
              <a:cs typeface="Times New Roman" panose="02020603050405020304" charset="0"/>
            </a:endParaRPr>
          </a:p>
          <a:p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Составление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простого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сложного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цитатного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плана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.</a:t>
            </a:r>
            <a:endParaRPr lang="en-US" altLang="ru-RU" sz="2800">
              <a:latin typeface="Times New Roman" panose="02020603050405020304" charset="0"/>
              <a:cs typeface="Times New Roman" panose="02020603050405020304" charset="0"/>
            </a:endParaRPr>
          </a:p>
          <a:p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Составление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сравнительных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хронологических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таблиц</a:t>
            </a:r>
            <a:endParaRPr lang="en-US" altLang="en-US" sz="2800">
              <a:latin typeface="Times New Roman" panose="02020603050405020304" charset="0"/>
              <a:cs typeface="Times New Roman" panose="02020603050405020304" charset="0"/>
            </a:endParaRPr>
          </a:p>
          <a:p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Подбор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фактов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подтверждающих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или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опровергающих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гипотезу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.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</a:t>
            </a:r>
            <a:endParaRPr lang="en-US" altLang="en-US" sz="2800">
              <a:latin typeface="Times New Roman" panose="02020603050405020304" charset="0"/>
              <a:cs typeface="Times New Roman" panose="02020603050405020304" charset="0"/>
            </a:endParaRPr>
          </a:p>
          <a:p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Умение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делать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обобщения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выводы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по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одному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или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нескольким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параграфам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.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</a:t>
            </a:r>
            <a:endParaRPr lang="en-US" altLang="en-US" sz="2800">
              <a:latin typeface="Times New Roman" panose="02020603050405020304" charset="0"/>
              <a:cs typeface="Times New Roman" panose="02020603050405020304" charset="0"/>
            </a:endParaRPr>
          </a:p>
          <a:p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Составление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схемы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таблицы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диаграммы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по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тексту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учебника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.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</a:t>
            </a:r>
            <a:endParaRPr lang="en-US" altLang="en-US" sz="2800">
              <a:latin typeface="Times New Roman" panose="02020603050405020304" charset="0"/>
              <a:cs typeface="Times New Roman" panose="02020603050405020304" charset="0"/>
            </a:endParaRPr>
          </a:p>
          <a:p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Анализ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содержания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рисунков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диаграмм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и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схем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.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</a:t>
            </a:r>
            <a:endParaRPr lang="en-US" altLang="en-US" sz="2800">
              <a:latin typeface="Times New Roman" panose="02020603050405020304" charset="0"/>
              <a:cs typeface="Times New Roman" panose="02020603050405020304" charset="0"/>
            </a:endParaRPr>
          </a:p>
          <a:p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Умение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составлять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вопросы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кроссворды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тесты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,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используя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текст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 </a:t>
            </a:r>
            <a:r>
              <a:rPr lang="en-US" altLang="en-US" sz="2800">
                <a:latin typeface="Times New Roman" panose="02020603050405020304" charset="0"/>
                <a:cs typeface="Times New Roman" panose="02020603050405020304" charset="0"/>
              </a:rPr>
              <a:t>учебника</a:t>
            </a:r>
            <a:r>
              <a:rPr lang="en-US" altLang="ru-RU" sz="2800">
                <a:latin typeface="Times New Roman" panose="02020603050405020304" charset="0"/>
                <a:cs typeface="Times New Roman" panose="02020603050405020304" charset="0"/>
              </a:rPr>
              <a:t>.</a:t>
            </a:r>
            <a:endParaRPr lang="en-US" altLang="ru-RU" sz="2800">
              <a:latin typeface="Times New Roman" panose="02020603050405020304" charset="0"/>
              <a:cs typeface="Times New Roman" panose="02020603050405020304" charset="0"/>
            </a:endParaRPr>
          </a:p>
          <a:p>
            <a:pPr marL="0" indent="0">
              <a:buNone/>
            </a:pPr>
            <a:endParaRPr lang="en-US" altLang="en-US" sz="2800"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523240"/>
            <a:ext cx="10972800" cy="894715"/>
          </a:xfrm>
        </p:spPr>
        <p:txBody>
          <a:bodyPr/>
          <a:p>
            <a:r>
              <a:rPr lang="ru-RU" b="1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ПОДВЕДЕМ ИТОГ</a:t>
            </a:r>
            <a:br>
              <a:rPr lang="ru-RU" b="1" dirty="0">
                <a:latin typeface="Times New Roman" panose="02020603050405020304" charset="0"/>
                <a:cs typeface="Times New Roman" panose="02020603050405020304" charset="0"/>
              </a:rPr>
            </a:br>
            <a:endParaRPr lang="ru-RU" altLang="en-US" b="1" dirty="0">
              <a:latin typeface="Times New Roman" panose="02020603050405020304" charset="0"/>
              <a:cs typeface="Times New Roman" panose="02020603050405020304" charset="0"/>
            </a:endParaRPr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r>
              <a:rPr lang="ru-RU" dirty="0">
                <a:latin typeface="Times New Roman" panose="02020603050405020304" charset="0"/>
                <a:cs typeface="Times New Roman" panose="02020603050405020304" charset="0"/>
                <a:sym typeface="+mn-ea"/>
              </a:rPr>
              <a:t>Ф</a:t>
            </a:r>
            <a:r>
              <a:rPr lang="ru-RU" dirty="0">
                <a:effectLst/>
                <a:latin typeface="Times New Roman" panose="02020603050405020304" charset="0"/>
                <a:cs typeface="Times New Roman" panose="02020603050405020304" charset="0"/>
                <a:sym typeface="+mn-ea"/>
              </a:rPr>
              <a:t>ормирование читательской грамотности необходимо на каждом уроке истории и обществознания, через организацию работы с документами, картами, учебными текстами.</a:t>
            </a:r>
            <a:endParaRPr lang="ru-RU" b="0" i="0" dirty="0">
              <a:effectLst/>
              <a:latin typeface="Times New Roman" panose="02020603050405020304" charset="0"/>
              <a:cs typeface="Times New Roman" panose="02020603050405020304" charset="0"/>
            </a:endParaRPr>
          </a:p>
          <a:p>
            <a:r>
              <a:rPr lang="ru-RU" dirty="0">
                <a:effectLst/>
                <a:latin typeface="Times New Roman" panose="02020603050405020304" charset="0"/>
                <a:cs typeface="Times New Roman" panose="02020603050405020304" charset="0"/>
                <a:sym typeface="+mn-ea"/>
              </a:rPr>
              <a:t>Только систематическая работа на уроках, а также во внеурочной деятельности, может привести к достижению положительных</a:t>
            </a:r>
            <a:r>
              <a:rPr lang="en-US" altLang="ru-RU" dirty="0">
                <a:effectLst/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ru-RU" dirty="0">
                <a:effectLst/>
                <a:latin typeface="Times New Roman" panose="02020603050405020304" charset="0"/>
                <a:cs typeface="Times New Roman" panose="02020603050405020304" charset="0"/>
                <a:sym typeface="+mn-ea"/>
              </a:rPr>
              <a:t>результатов. </a:t>
            </a:r>
            <a:endParaRPr lang="ru-RU" dirty="0">
              <a:latin typeface="Times New Roman" panose="02020603050405020304" charset="0"/>
              <a:cs typeface="Times New Roman" panose="02020603050405020304" charset="0"/>
            </a:endParaRPr>
          </a:p>
          <a:p>
            <a:endParaRPr lang="ru-RU" altLang="en-US"/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p>
            <a:endParaRPr lang="ru-RU" altLang="en-US"/>
          </a:p>
        </p:txBody>
      </p:sp>
      <p:sp>
        <p:nvSpPr>
          <p:cNvPr id="3" name="Замещающее содержимое 2"/>
          <p:cNvSpPr>
            <a:spLocks noGrp="1"/>
          </p:cNvSpPr>
          <p:nvPr>
            <p:ph idx="1"/>
          </p:nvPr>
        </p:nvSpPr>
        <p:spPr/>
        <p:txBody>
          <a:bodyPr/>
          <a:p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Каждый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учитель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–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предметник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должен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решать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задачу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b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</a:b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формирования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читательской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грамотности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той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или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иной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мере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. </a:t>
            </a:r>
            <a:endParaRPr lang="en-US" altLang="ru-RU">
              <a:latin typeface="Times New Roman" panose="02020603050405020304" charset="0"/>
              <a:cs typeface="Times New Roman" panose="02020603050405020304" charset="0"/>
              <a:sym typeface="+mn-ea"/>
            </a:endParaRPr>
          </a:p>
          <a:p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Для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этого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необходим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осознаваемый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набор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типовых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учебных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заданий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читательских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практик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которые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логично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и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системно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будут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«в</a:t>
            </a:r>
            <a:r>
              <a:rPr lang="ru-RU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недрены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»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в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образовательную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программу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,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как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обязательная</a:t>
            </a:r>
            <a:r>
              <a:rPr lang="en-US" altLang="ru-RU">
                <a:latin typeface="Times New Roman" panose="02020603050405020304" charset="0"/>
                <a:cs typeface="Times New Roman" panose="02020603050405020304" charset="0"/>
                <a:sym typeface="+mn-ea"/>
              </a:rPr>
              <a:t> </a:t>
            </a:r>
            <a:r>
              <a:rPr lang="en-US" altLang="en-US">
                <a:latin typeface="Times New Roman" panose="02020603050405020304" charset="0"/>
                <a:cs typeface="Times New Roman" panose="02020603050405020304" charset="0"/>
                <a:sym typeface="+mn-ea"/>
              </a:rPr>
              <a:t>составляющая</a:t>
            </a:r>
            <a:endParaRPr lang="en-US" altLang="en-US">
              <a:latin typeface="Times New Roman" panose="02020603050405020304" charset="0"/>
              <a:cs typeface="Times New Roman" panose="02020603050405020304" charset="0"/>
            </a:endParaRPr>
          </a:p>
          <a:p>
            <a:endParaRPr lang="ru-RU" altLang="en-US">
              <a:latin typeface="Times New Roman" panose="02020603050405020304" charset="0"/>
              <a:cs typeface="Times New Roman" panose="02020603050405020304" charset="0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Business Cooperate">
  <a:themeElements>
    <a:clrScheme name="Business Cooperate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usiness Cooperate">
      <a:majorFont>
        <a:latin typeface="Arial"/>
        <a:ea typeface="SimSun"/>
        <a:cs typeface=""/>
      </a:majorFont>
      <a:minorFont>
        <a:latin typeface="Arial"/>
        <a:ea typeface="SimSun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gradFill rotWithShape="0">
          <a:gsLst>
            <a:gs pos="0">
              <a:schemeClr val="accent1"/>
            </a:gs>
            <a:gs pos="100000">
              <a:schemeClr val="accent2"/>
            </a:gs>
          </a:gsLst>
          <a:lin ang="5400000" scaled="1"/>
        </a:gradFill>
        <a:ln w="9525" cap="flat" cmpd="sng" algn="ctr">
          <a:solidFill>
            <a:schemeClr val="accent1"/>
          </a:solidFill>
          <a:prstDash val="solid"/>
          <a:round/>
          <a:headEnd type="none" w="med" len="med"/>
          <a:tailEnd type="none" w="med" len="med"/>
        </a:ln>
      </a:spPr>
      <a:bodyPr vert="horz" wrap="none" lIns="91440" tIns="45720" rIns="91440" bIns="45720" numCol="1" anchor="ctr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zh-CN" alt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anose="020B0604020202020204" pitchFamily="34" charset="0"/>
            <a:ea typeface="SimSun" panose="02010600030101010101" pitchFamily="2" charset="-122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gradFill rotWithShape="0">
          <a:gsLst>
            <a:gs pos="0">
              <a:schemeClr val="accent1"/>
            </a:gs>
            <a:gs pos="100000">
              <a:schemeClr val="accent2"/>
            </a:gs>
          </a:gsLst>
          <a:lin ang="5400000" scaled="1"/>
        </a:gradFill>
        <a:ln w="9525" cap="flat" cmpd="sng" algn="ctr">
          <a:solidFill>
            <a:schemeClr val="accent1"/>
          </a:solidFill>
          <a:prstDash val="solid"/>
          <a:round/>
          <a:headEnd type="none" w="med" len="med"/>
          <a:tailEnd type="none" w="med" len="med"/>
        </a:ln>
      </a:spPr>
      <a:bodyPr vert="horz" wrap="none" lIns="91440" tIns="45720" rIns="91440" bIns="45720" numCol="1" anchor="ctr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zh-CN" alt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anose="020B0604020202020204" pitchFamily="34" charset="0"/>
            <a:ea typeface="SimSun" panose="02010600030101010101" pitchFamily="2" charset="-122"/>
          </a:defRPr>
        </a:defPPr>
      </a:lstStyle>
    </a:lnDef>
  </a:objectDefaults>
  <a:extraClrSchemeLst>
    <a:extraClrScheme>
      <a:clrScheme name="Business Cooperate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usiness Cooperate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usiness Cooperate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usiness Cooperate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usiness Cooperate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usiness Cooperate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usiness Cooperate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usiness Cooperate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usiness Cooperate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usiness Cooperate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usiness Cooperate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usiness Cooperate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微软雅黑"/>
        <a:ea typeface=""/>
        <a:cs typeface=""/>
        <a:font script="Jpan" typeface="游ゴシック Light"/>
        <a:font script="Hang" typeface="맑은 고딕"/>
        <a:font script="Hans" typeface="微软雅黑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微软雅黑"/>
        <a:ea typeface=""/>
        <a:cs typeface=""/>
        <a:font script="Jpan" typeface="游ゴシック"/>
        <a:font script="Hang" typeface="맑은 고딕"/>
        <a:font script="Hans" typeface="微软雅黑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5468</Words>
  <Application>WPS Presentation</Application>
  <PresentationFormat>宽屏</PresentationFormat>
  <Paragraphs>118</Paragraphs>
  <Slides>20</Slides>
  <Notes>0</Notes>
  <HiddenSlides>0</HiddenSlides>
  <MMClips>0</MMClips>
  <ScaleCrop>false</ScaleCrop>
  <HeadingPairs>
    <vt:vector size="6" baseType="variant">
      <vt:variant>
        <vt:lpstr>已用的字体</vt:lpstr>
      </vt:variant>
      <vt:variant>
        <vt:i4>9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20</vt:i4>
      </vt:variant>
    </vt:vector>
  </HeadingPairs>
  <TitlesOfParts>
    <vt:vector size="30" baseType="lpstr">
      <vt:lpstr>Arial</vt:lpstr>
      <vt:lpstr>SimSun</vt:lpstr>
      <vt:lpstr>Wingdings</vt:lpstr>
      <vt:lpstr>Times New Roman</vt:lpstr>
      <vt:lpstr>Times New Roman</vt:lpstr>
      <vt:lpstr>Microsoft YaHei</vt:lpstr>
      <vt:lpstr>Arial Unicode MS</vt:lpstr>
      <vt:lpstr>Arial</vt:lpstr>
      <vt:lpstr>Calibri</vt:lpstr>
      <vt:lpstr>Business Cooperate</vt:lpstr>
      <vt:lpstr>Методы и приемы формирования  читательской грамотности на уроках  истории и обществознания</vt:lpstr>
      <vt:lpstr>PowerPoint 演示文稿</vt:lpstr>
      <vt:lpstr>PowerPoint 演示文稿</vt:lpstr>
      <vt:lpstr>Проблемы читательской грамотности </vt:lpstr>
      <vt:lpstr>Умение работать с учебной литературой:  </vt:lpstr>
      <vt:lpstr> Умения трансформировать визуальную информацию в вербальную и наоборот:    </vt:lpstr>
      <vt:lpstr>Умения воспринимать информацию из разных источников:  </vt:lpstr>
      <vt:lpstr> Ожидаемые результаты:  </vt:lpstr>
      <vt:lpstr>  Методические  приемы работы с текстом, позволяющие развивать  «компетентность чтения»:   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  На уроках истории  и обществознания в основе процесса обучения  лежит работа с текстом, причем с разными видами текста. И здесь я столкнулась с рядом проблем: </vt:lpstr>
      <vt:lpstr> На своих своих уроках я использую такие приёмы  работы с текстом: </vt:lpstr>
      <vt:lpstr>ПОДВЕДЕМ ИТОГ </vt:lpstr>
      <vt:lpstr>PowerPoint 演示文稿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/>
  <cp:lastModifiedBy>1</cp:lastModifiedBy>
  <cp:revision>3</cp:revision>
  <dcterms:created xsi:type="dcterms:W3CDTF">2025-03-29T06:06:00Z</dcterms:created>
  <dcterms:modified xsi:type="dcterms:W3CDTF">2025-03-31T03:25:35Z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1049-12.2.0.20326</vt:lpwstr>
  </property>
  <property fmtid="{D5CDD505-2E9C-101B-9397-08002B2CF9AE}" pid="3" name="ICV">
    <vt:lpwstr>31652AD8512E49EF803160F1B98EF993_12</vt:lpwstr>
  </property>
</Properties>
</file>