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comments/comment1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28"/>
  </p:notesMasterIdLst>
  <p:handoutMasterIdLst>
    <p:handoutMasterId r:id="rId29"/>
  </p:handoutMasterIdLst>
  <p:sldIdLst>
    <p:sldId id="355" r:id="rId3"/>
    <p:sldId id="677" r:id="rId4"/>
    <p:sldId id="678" r:id="rId5"/>
    <p:sldId id="1637" r:id="rId6"/>
    <p:sldId id="560" r:id="rId7"/>
    <p:sldId id="574" r:id="rId8"/>
    <p:sldId id="1646" r:id="rId9"/>
    <p:sldId id="1647" r:id="rId10"/>
    <p:sldId id="1664" r:id="rId11"/>
    <p:sldId id="1648" r:id="rId12"/>
    <p:sldId id="1650" r:id="rId13"/>
    <p:sldId id="1655" r:id="rId14"/>
    <p:sldId id="1666" r:id="rId15"/>
    <p:sldId id="1657" r:id="rId16"/>
    <p:sldId id="1658" r:id="rId17"/>
    <p:sldId id="1660" r:id="rId18"/>
    <p:sldId id="1652" r:id="rId19"/>
    <p:sldId id="1659" r:id="rId20"/>
    <p:sldId id="1665" r:id="rId21"/>
    <p:sldId id="1653" r:id="rId22"/>
    <p:sldId id="1654" r:id="rId23"/>
    <p:sldId id="1651" r:id="rId24"/>
    <p:sldId id="1656" r:id="rId25"/>
    <p:sldId id="1662" r:id="rId26"/>
    <p:sldId id="354" r:id="rId27"/>
  </p:sldIdLst>
  <p:sldSz cx="12192000" cy="6858000"/>
  <p:notesSz cx="6797675" cy="9926638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Irija" initials="I" lastIdx="2" clrIdx="0">
    <p:extLst>
      <p:ext uri="{19B8F6BF-5375-455C-9EA6-DF929625EA0E}">
        <p15:presenceInfo xmlns:p15="http://schemas.microsoft.com/office/powerpoint/2012/main" userId="Irija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A78F2"/>
    <a:srgbClr val="00206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21" autoAdjust="0"/>
    <p:restoredTop sz="94660"/>
  </p:normalViewPr>
  <p:slideViewPr>
    <p:cSldViewPr showGuides="1">
      <p:cViewPr varScale="1">
        <p:scale>
          <a:sx n="114" d="100"/>
          <a:sy n="114" d="100"/>
        </p:scale>
        <p:origin x="468" y="10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45000" cy="450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34" Type="http://schemas.openxmlformats.org/officeDocument/2006/relationships/tableStyles" Target="tableStyle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commentAuthors" Target="commentAuthors.xml"/><Relationship Id="rId8" Type="http://schemas.openxmlformats.org/officeDocument/2006/relationships/slide" Target="slides/slide6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5-04-01T05:32:45.690" idx="1">
    <p:pos x="6930" y="77"/>
    <p:text>формационно-0методическая поддержка педагогов</p:text>
    <p:extLst>
      <p:ext uri="{C676402C-5697-4E1C-873F-D02D1690AC5C}">
        <p15:threadingInfo xmlns:p15="http://schemas.microsoft.com/office/powerpoint/2012/main" timeZoneBias="-420"/>
      </p:ext>
    </p:extLst>
  </p:cm>
</p:cmLst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A246638-C05E-4D52-812B-C5F2EAC07FEA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A81BCD5-8A21-474A-A313-2CBAED8AF6F5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5091104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025A365-9A5A-4AD6-A743-80347543184D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77D6AF-7E31-480C-B3DF-13FE3FA87FA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8924764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0C121C2-A532-478E-90A0-DA027E28A9D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DAD9104A-D4A1-42D7-8D3F-9BA305972B9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68B618D1-18FC-487C-B45C-EA97717601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8A89176D-783D-4635-8EFD-D89F309222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DF9C1755-40D1-42B8-85DD-B25E124C3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3878583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A53648D-06A0-4BB6-9B70-A9B59E8F8A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9778D3EC-4C78-44E6-9F93-4253637A0EB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E8CA77BE-170E-4978-8AF2-72B389BEF2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454F33D1-F540-44C6-9AE7-2DED7B65E5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8831542C-812D-43E3-B203-C3D173D57E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924540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4EE1E418-C1D8-48A4-A41D-33A1F4EDD7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C4231F4D-8C71-45C9-A928-412FB74D7B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D2BDB32B-2DB2-4671-96A9-64791C9274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858BBBE-D39A-4BEB-B833-7D0B70B671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DBA9B8BA-C95A-4EE9-88C5-A066DECCCB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148114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18690649-7A0B-4C6F-8547-996D49B463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D7B91593-894D-46C1-AD3E-CDFED6F87B0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A0320534-36B2-4A69-AF91-FCE2E0FD4CD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6D355804-29D9-4826-96B1-F5CB0E5E0A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11138A9C-7DF6-41BC-872B-263E73FC25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CF56786D-1F80-4B7E-9A9B-8DEA0AD5C4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637498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3D76E05F-6E66-407F-8B88-E9FBC4DA99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693DCD74-7AA3-4097-B112-41075FC27D8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BBCC5A23-3A37-4E64-B60F-5BB8B9DD0A3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15415250-40DD-4BA3-A828-0E941E21A09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0E299B68-C370-41BF-A0B1-988CC1ED0A3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D05D5B21-2DA1-422B-902E-91F9AB24E3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18126E2A-A52A-40FB-8465-F1ADCCCA28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6176C3C4-8180-4BB6-8C58-591292BACE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1718799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E93C242-DCE1-4A74-8DA7-40310FDAB0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A19BDD86-B180-41C1-8518-5996C9EA33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CD027695-3107-4EBB-9454-FB47EA8A16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F88A2D43-05F0-4906-8C1C-363157F7C7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470147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114FF34F-C525-4D53-9BF6-4328FC2724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B0C22000-C2D0-4A5D-9188-A1BF5D3FD0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D2EC177B-B63C-412C-8FC1-F754ECFAFF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905121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68C9714-D45F-4E4D-8F56-393980939F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08F78EE1-03BD-44B2-994B-0607B76E93E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1F3B1D86-7418-404B-9D3D-9A31F0535A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48A5473E-A561-47B1-8CAD-E1313DD1CB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30BB28AC-7424-400D-9E4D-80D43D3ED8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D84CA48E-682C-44B3-A553-93CFECE4DD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215869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908D5C82-13C2-4EAE-A7F2-907CC043ED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DC998EB0-6B40-444E-903C-798DD4E8804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A5C215E-49B1-4AD6-8726-168F374EEDC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7401599F-DA6E-461D-B069-6685AA336A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F3C48A7A-C314-4C51-BF18-1CFDF74F0D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58820F38-C6C4-49E6-99D4-2F58050C2D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876447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95F897D-2756-4EA8-92DB-1D75C13472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B23B2B90-B5CE-435A-994A-81BA9F576E3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42F855A2-B4C3-4D0C-B2CA-2A4C518694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B19E63AF-A38A-4686-9F06-A34B68E261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F0C83901-0A58-4821-BE72-6BBB4D363A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828134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0233D024-EE87-4680-B34D-3A8B17C1B95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DEBCEFC2-D82A-4C97-8F51-5743E288EBE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C6154235-B98A-4598-8E5F-1D9CA5B5FD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BF4EE9E-9483-48FE-BC0A-F531C1B22A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194ED32B-C05D-4DC7-9070-838C31C013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7724139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0C121C2-A532-478E-90A0-DA027E28A9D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DAD9104A-D4A1-42D7-8D3F-9BA305972B9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68B618D1-18FC-487C-B45C-EA97717601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8A89176D-783D-4635-8EFD-D89F309222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DF9C1755-40D1-42B8-85DD-B25E124C3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196521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A53648D-06A0-4BB6-9B70-A9B59E8F8A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9778D3EC-4C78-44E6-9F93-4253637A0EB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E8CA77BE-170E-4978-8AF2-72B389BEF2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454F33D1-F540-44C6-9AE7-2DED7B65E5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8831542C-812D-43E3-B203-C3D173D57E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66945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4EE1E418-C1D8-48A4-A41D-33A1F4EDD7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C4231F4D-8C71-45C9-A928-412FB74D7B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D2BDB32B-2DB2-4671-96A9-64791C9274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858BBBE-D39A-4BEB-B833-7D0B70B671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DBA9B8BA-C95A-4EE9-88C5-A066DECCCB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921277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18690649-7A0B-4C6F-8547-996D49B463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D7B91593-894D-46C1-AD3E-CDFED6F87B0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A0320534-36B2-4A69-AF91-FCE2E0FD4CD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6D355804-29D9-4826-96B1-F5CB0E5E0A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11138A9C-7DF6-41BC-872B-263E73FC25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CF56786D-1F80-4B7E-9A9B-8DEA0AD5C4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362268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3D76E05F-6E66-407F-8B88-E9FBC4DA99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693DCD74-7AA3-4097-B112-41075FC27D8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BBCC5A23-3A37-4E64-B60F-5BB8B9DD0A3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15415250-40DD-4BA3-A828-0E941E21A09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0E299B68-C370-41BF-A0B1-988CC1ED0A3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D05D5B21-2DA1-422B-902E-91F9AB24E3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18126E2A-A52A-40FB-8465-F1ADCCCA28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6176C3C4-8180-4BB6-8C58-591292BACE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7044230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E93C242-DCE1-4A74-8DA7-40310FDAB0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A19BDD86-B180-41C1-8518-5996C9EA33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CD027695-3107-4EBB-9454-FB47EA8A16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F88A2D43-05F0-4906-8C1C-363157F7C7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3706114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114FF34F-C525-4D53-9BF6-4328FC2724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B0C22000-C2D0-4A5D-9188-A1BF5D3FD0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D2EC177B-B63C-412C-8FC1-F754ECFAFF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187454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68C9714-D45F-4E4D-8F56-393980939F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08F78EE1-03BD-44B2-994B-0607B76E93E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1F3B1D86-7418-404B-9D3D-9A31F0535A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48A5473E-A561-47B1-8CAD-E1313DD1CB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30BB28AC-7424-400D-9E4D-80D43D3ED8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D84CA48E-682C-44B3-A553-93CFECE4DD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5143238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908D5C82-13C2-4EAE-A7F2-907CC043ED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DC998EB0-6B40-444E-903C-798DD4E8804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A5C215E-49B1-4AD6-8726-168F374EEDC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7401599F-DA6E-461D-B069-6685AA336A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F3C48A7A-C314-4C51-BF18-1CFDF74F0D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58820F38-C6C4-49E6-99D4-2F58050C2D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913614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95F897D-2756-4EA8-92DB-1D75C13472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B23B2B90-B5CE-435A-994A-81BA9F576E3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42F855A2-B4C3-4D0C-B2CA-2A4C518694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B19E63AF-A38A-4686-9F06-A34B68E261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F0C83901-0A58-4821-BE72-6BBB4D363A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7037324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0233D024-EE87-4680-B34D-3A8B17C1B95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DEBCEFC2-D82A-4C97-8F51-5743E288EBE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C6154235-B98A-4598-8E5F-1D9CA5B5FD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BF4EE9E-9483-48FE-BC0A-F531C1B22A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194ED32B-C05D-4DC7-9070-838C31C013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652257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99AEA26-DAF9-4ABA-8422-052CB2921C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BB6A75DF-36E8-4088-8621-5833EE4AFF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6A091EDF-ACF2-4B35-9A33-D13FDA96B5F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2F8A91-7D05-44EB-AD92-F445476A4A10}" type="datetimeFigureOut">
              <a:rPr lang="ru-RU" smtClean="0"/>
              <a:t>04.04.2025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370751C9-FCA4-4984-BC1D-DF99846F88D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736B0C29-9B6E-4110-9F81-5DBF9475DFC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46DBB76-1107-437F-AE58-986969F6995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733284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99AEA26-DAF9-4ABA-8422-052CB2921C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BB6A75DF-36E8-4088-8621-5833EE4AFF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6A091EDF-ACF2-4B35-9A33-D13FDA96B5F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2F8A91-7D05-44EB-AD92-F445476A4A1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04.04.2025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370751C9-FCA4-4984-BC1D-DF99846F88D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736B0C29-9B6E-4110-9F81-5DBF9475DFC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46DBB76-1107-437F-AE58-986969F69952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580898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8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consultant.ru/document/cons_doc_LAW_464808/3d0cac60971a511280cbba229d9b6329c07731f7/#dst100013" TargetMode="External"/><Relationship Id="rId2" Type="http://schemas.openxmlformats.org/officeDocument/2006/relationships/hyperlink" Target="https://www.consultant.ru/document/cons_doc_LAW_456588/38e6fc208f73b94f1595dbebf3aafb62c3f41281/#dst745" TargetMode="External"/><Relationship Id="rId1" Type="http://schemas.openxmlformats.org/officeDocument/2006/relationships/slideLayout" Target="../slideLayouts/slideLayout18.xml"/><Relationship Id="rId5" Type="http://schemas.openxmlformats.org/officeDocument/2006/relationships/hyperlink" Target="https://www.consultant.ru/document/cons_doc_LAW_470436/00afa12c7f36511b0208cec0c9ecf1a9a7ef1add/#dst44" TargetMode="External"/><Relationship Id="rId4" Type="http://schemas.openxmlformats.org/officeDocument/2006/relationships/hyperlink" Target="https://www.consultant.ru/document/cons_doc_LAW_470436/ffe7a2e4ae06aab44050da0a28341af2f431ec12/#dst100015" TargetMode="Externa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8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8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slideLayout" Target="../slideLayouts/slideLayout18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2.e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1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8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8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8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8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comments" Target="../comments/comment1.xml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8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hyperlink" Target="mailto:ISuvorova@admnsk.ru" TargetMode="Externa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Объект 3">
            <a:extLst>
              <a:ext uri="{FF2B5EF4-FFF2-40B4-BE49-F238E27FC236}">
                <a16:creationId xmlns:a16="http://schemas.microsoft.com/office/drawing/2014/main" id="{DA5D492B-9DCC-4F5A-9F0C-992329FF6C7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629000"/>
          </a:xfrm>
          <a:prstGeom prst="rect">
            <a:avLst/>
          </a:prstGeom>
        </p:spPr>
      </p:pic>
      <p:sp>
        <p:nvSpPr>
          <p:cNvPr id="5" name="Заголовок 1">
            <a:extLst>
              <a:ext uri="{FF2B5EF4-FFF2-40B4-BE49-F238E27FC236}">
                <a16:creationId xmlns:a16="http://schemas.microsoft.com/office/drawing/2014/main" id="{C089B707-8AD4-4397-857F-22119C41EB7C}"/>
              </a:ext>
            </a:extLst>
          </p:cNvPr>
          <p:cNvSpPr txBox="1">
            <a:spLocks/>
          </p:cNvSpPr>
          <p:nvPr/>
        </p:nvSpPr>
        <p:spPr>
          <a:xfrm>
            <a:off x="696000" y="454795"/>
            <a:ext cx="10477316" cy="369332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ru-RU" sz="2400" b="1" dirty="0">
                <a:solidFill>
                  <a:schemeClr val="bg1"/>
                </a:solidFill>
                <a:latin typeface="Myriad Pro" panose="020B0503030403020204" pitchFamily="34" charset="0"/>
                <a:cs typeface="Arial" panose="020B0604020202020204" pitchFamily="34" charset="0"/>
              </a:rPr>
              <a:t> </a:t>
            </a:r>
          </a:p>
        </p:txBody>
      </p:sp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167C58CA-4AD0-41FA-96B3-E7D32187117C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56000" y="1107758"/>
            <a:ext cx="1033220" cy="449539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6C513209-CF3F-4419-B67D-B57052B1C0A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366" y="1"/>
            <a:ext cx="1033221" cy="1731134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261446F2-0647-4D19-98DF-7E4877BC40A2}"/>
              </a:ext>
            </a:extLst>
          </p:cNvPr>
          <p:cNvSpPr txBox="1"/>
          <p:nvPr/>
        </p:nvSpPr>
        <p:spPr>
          <a:xfrm>
            <a:off x="602158" y="2096865"/>
            <a:ext cx="1125384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800" b="1" dirty="0">
                <a:solidFill>
                  <a:srgbClr val="002060"/>
                </a:solidFill>
              </a:rPr>
              <a:t>Актуальные </a:t>
            </a:r>
            <a:r>
              <a:rPr lang="ru-RU" sz="4800" b="1">
                <a:solidFill>
                  <a:srgbClr val="002060"/>
                </a:solidFill>
              </a:rPr>
              <a:t>вопросы исторического </a:t>
            </a:r>
            <a:r>
              <a:rPr lang="ru-RU" sz="4800" b="1" dirty="0">
                <a:solidFill>
                  <a:srgbClr val="002060"/>
                </a:solidFill>
              </a:rPr>
              <a:t>образования в школе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B14AF11-851A-43B1-9320-6E948D7172FC}"/>
              </a:ext>
            </a:extLst>
          </p:cNvPr>
          <p:cNvSpPr txBox="1"/>
          <p:nvPr/>
        </p:nvSpPr>
        <p:spPr>
          <a:xfrm>
            <a:off x="5625000" y="5454000"/>
            <a:ext cx="6231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sz="1800" b="1" dirty="0">
                <a:solidFill>
                  <a:srgbClr val="002060"/>
                </a:solidFill>
              </a:rPr>
              <a:t>Суворова Ирина Николаевна</a:t>
            </a:r>
            <a:r>
              <a:rPr lang="ru-RU" sz="1800" dirty="0">
                <a:solidFill>
                  <a:srgbClr val="002060"/>
                </a:solidFill>
              </a:rPr>
              <a:t>, </a:t>
            </a:r>
          </a:p>
          <a:p>
            <a:pPr algn="r"/>
            <a:r>
              <a:rPr lang="ru-RU" sz="1800" i="1" dirty="0">
                <a:solidFill>
                  <a:srgbClr val="002060"/>
                </a:solidFill>
              </a:rPr>
              <a:t>руководитель </a:t>
            </a:r>
            <a:r>
              <a:rPr lang="ru-RU" i="1" dirty="0">
                <a:solidFill>
                  <a:srgbClr val="002060"/>
                </a:solidFill>
              </a:rPr>
              <a:t>Центра непрерывного профессионального развития МАУ ДПО «НИСО» </a:t>
            </a:r>
            <a:endParaRPr lang="ru-RU" sz="1800" i="1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20059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 rotWithShape="1">
          <a:blip r:embed="rId2"/>
          <a:srcRect l="8303" t="26966" r="334" b="6376"/>
          <a:stretch/>
        </p:blipFill>
        <p:spPr>
          <a:xfrm>
            <a:off x="263352" y="1268760"/>
            <a:ext cx="11809312" cy="5112569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28348" y="80628"/>
            <a:ext cx="2052228" cy="2628292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E9D71A9-E7AD-42D7-9C64-0F0B8BA40822}"/>
              </a:ext>
            </a:extLst>
          </p:cNvPr>
          <p:cNvSpPr txBox="1"/>
          <p:nvPr/>
        </p:nvSpPr>
        <p:spPr>
          <a:xfrm>
            <a:off x="109150" y="332656"/>
            <a:ext cx="10141614" cy="452991"/>
          </a:xfrm>
          <a:prstGeom prst="rect">
            <a:avLst/>
          </a:prstGeom>
          <a:noFill/>
        </p:spPr>
        <p:txBody>
          <a:bodyPr wrap="square" lIns="82849" tIns="41425" rIns="82849" bIns="41425" rtlCol="0">
            <a:spAutoFit/>
          </a:bodyPr>
          <a:lstStyle/>
          <a:p>
            <a:pPr algn="ctr"/>
            <a:r>
              <a:rPr lang="ru-RU" sz="2400" b="1" dirty="0">
                <a:solidFill>
                  <a:srgbClr val="C00000"/>
                </a:solidFill>
                <a:latin typeface="Arial Narrow" charset="0"/>
                <a:ea typeface="Arial Narrow" charset="0"/>
                <a:cs typeface="Arial Narrow" charset="0"/>
              </a:rPr>
              <a:t>РАЗВИТИЕ СУВЕРЕННОЙ СИСТЕМЫ ОБРАЗОВАНИЯ РОССИИ</a:t>
            </a:r>
          </a:p>
        </p:txBody>
      </p:sp>
    </p:spTree>
    <p:extLst>
      <p:ext uri="{BB962C8B-B14F-4D97-AF65-F5344CB8AC3E}">
        <p14:creationId xmlns:p14="http://schemas.microsoft.com/office/powerpoint/2010/main" val="35406094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248816" y="-1827584"/>
            <a:ext cx="14473608" cy="9233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989147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B4FC9178-BAD8-4E70-A175-3C630DCC333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293" t="19816" r="58120" b="11943"/>
          <a:stretch/>
        </p:blipFill>
        <p:spPr>
          <a:xfrm>
            <a:off x="201000" y="99000"/>
            <a:ext cx="10833750" cy="657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36402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281000" y="404665"/>
            <a:ext cx="8631424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Приказ Министерства просвещения Российской Федерации </a:t>
            </a:r>
          </a:p>
          <a:p>
            <a:pPr algn="ctr"/>
            <a:r>
              <a:rPr lang="ru-RU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 19.02.2024 № 110</a:t>
            </a:r>
          </a:p>
          <a:p>
            <a:pPr algn="ctr"/>
            <a:r>
              <a:rPr lang="ru-RU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"О внесении изменений в некоторые приказы Министерства образования и науки Российской Федерации и Министерства просвещения Российской Федерации, касающиеся федеральных государственных образовательных стандартов основного общего образования и среднего общего образования"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876000" y="2613392"/>
            <a:ext cx="9855000" cy="86177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ts val="2015"/>
              </a:lnSpc>
              <a:spcAft>
                <a:spcPts val="750"/>
              </a:spcAft>
            </a:pPr>
            <a:r>
              <a:rPr lang="ru-RU" b="1" dirty="0">
                <a:solidFill>
                  <a:srgbClr val="000000"/>
                </a:solidFill>
                <a:latin typeface="Tahoma" panose="020B0604030504040204" pitchFamily="34" charset="0"/>
                <a:ea typeface="Times New Roman" panose="02020603050405020304" pitchFamily="18" charset="0"/>
              </a:rPr>
              <a:t>актуализируются федеральные государственные образовательные стандарты основного общего образования в части предметной области «Общественно-научные предметы»:</a:t>
            </a:r>
            <a:endParaRPr lang="ru-RU" sz="24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966000" y="3933056"/>
            <a:ext cx="106200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/>
              <a:t>изменены объемные показатели и подходы к реализации предметов  </a:t>
            </a:r>
            <a:r>
              <a:rPr lang="ru-RU" b="1" dirty="0"/>
              <a:t>«История» и «Обществознание»;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/>
              <a:t>предмет «История» на уровне ООО дополняется модулем </a:t>
            </a:r>
            <a:r>
              <a:rPr lang="ru-RU" b="1" dirty="0"/>
              <a:t>«история нашего края»;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/>
              <a:t>определены планируемые предметные результаты изучения </a:t>
            </a:r>
            <a:r>
              <a:rPr lang="ru-RU" b="1" dirty="0"/>
              <a:t>«истории нашего края»;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dirty="0"/>
              <a:t>уточнены планируемые результаты и  содержание по предметам </a:t>
            </a:r>
            <a:r>
              <a:rPr lang="ru-RU" b="1" dirty="0"/>
              <a:t>«История», «Обществознание».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451000" y="5814000"/>
            <a:ext cx="576064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solidFill>
                  <a:srgbClr val="C00000"/>
                </a:solidFill>
              </a:rPr>
              <a:t>Вступает в силу с 01.09.2025 года</a:t>
            </a:r>
          </a:p>
        </p:txBody>
      </p:sp>
    </p:spTree>
    <p:extLst>
      <p:ext uri="{BB962C8B-B14F-4D97-AF65-F5344CB8AC3E}">
        <p14:creationId xmlns:p14="http://schemas.microsoft.com/office/powerpoint/2010/main" val="382361995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>
            <a:extLst>
              <a:ext uri="{FF2B5EF4-FFF2-40B4-BE49-F238E27FC236}">
                <a16:creationId xmlns:a16="http://schemas.microsoft.com/office/drawing/2014/main" id="{CFD78451-E0DB-4F2D-A140-73DDA51326DE}"/>
              </a:ext>
            </a:extLst>
          </p:cNvPr>
          <p:cNvSpPr/>
          <p:nvPr/>
        </p:nvSpPr>
        <p:spPr>
          <a:xfrm>
            <a:off x="696000" y="620688"/>
            <a:ext cx="10575000" cy="57554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МИНИСТЕРСТВО ПРОСВЕЩЕНИЯ РОССИЙСКОЙ ФЕДЕРАЦИИ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ПРИКАЗ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от 19 марта 2024 г. N 171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О ВНЕСЕНИИ ИЗМЕНЕНИЙ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В НЕКОТОРЫЕ ПРИКАЗЫ МИНИСТЕРСТВА ПРОСВЕЩЕНИЯ РОССИЙСКОЙ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ФЕДЕРАЦИИ, КАСАЮЩИЕСЯ ФЕДЕРАЛЬНЫХ ОБРАЗОВАТЕЛЬНЫХ ПРОГРАММ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НАЧАЛЬНОГО ОБЩЕГО ОБРАЗОВАНИЯ, ОСНОВНОГО ОБЩЕГО ОБРАЗОВАНИЯ</a:t>
            </a:r>
          </a:p>
          <a:p>
            <a:pPr algn="ctr"/>
            <a:r>
              <a:rPr lang="ru-RU" sz="1600" b="1" dirty="0">
                <a:solidFill>
                  <a:srgbClr val="FF0000"/>
                </a:solidFill>
                <a:latin typeface="Arial" panose="020B0604020202020204" pitchFamily="34" charset="0"/>
              </a:rPr>
              <a:t>И СРЕДНЕГО ОБЩЕГО ОБРАЗОВАНИЯ</a:t>
            </a:r>
          </a:p>
          <a:p>
            <a:pPr algn="ctr"/>
            <a:endParaRPr lang="ru-RU" sz="1600" b="1" dirty="0">
              <a:solidFill>
                <a:srgbClr val="FF0000"/>
              </a:solidFill>
              <a:latin typeface="Arial" panose="020B0604020202020204" pitchFamily="34" charset="0"/>
            </a:endParaRPr>
          </a:p>
          <a:p>
            <a:pPr indent="342900"/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В соответствии с </a:t>
            </a:r>
            <a:r>
              <a:rPr lang="ru-RU" sz="1600" u="sng" dirty="0">
                <a:solidFill>
                  <a:srgbClr val="1A0DAB"/>
                </a:solidFill>
                <a:latin typeface="Times New Roman" panose="02020603050405020304" pitchFamily="18" charset="0"/>
                <a:hlinkClick r:id="rId2"/>
              </a:rPr>
              <a:t>частью 6.5 статьи 12</a:t>
            </a:r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 Федерального закона от 29 декабря 2012 г. N 273-ФЗ "Об образовании в Российской Федерации", </a:t>
            </a:r>
            <a:r>
              <a:rPr lang="ru-RU" sz="1600" u="sng" dirty="0">
                <a:solidFill>
                  <a:srgbClr val="1A0DAB"/>
                </a:solidFill>
                <a:latin typeface="Times New Roman" panose="02020603050405020304" pitchFamily="18" charset="0"/>
                <a:hlinkClick r:id="rId3"/>
              </a:rPr>
              <a:t>пунктом 3 статьи 1</a:t>
            </a:r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 Федерального закона от 19 декабря 2023 г. N 618-ФЗ "О внесении изменений в Федеральный закон "Об образовании в Российской Федерации", </a:t>
            </a:r>
            <a:r>
              <a:rPr lang="ru-RU" sz="1600" u="sng" dirty="0">
                <a:solidFill>
                  <a:srgbClr val="1A0DAB"/>
                </a:solidFill>
                <a:latin typeface="Times New Roman" panose="02020603050405020304" pitchFamily="18" charset="0"/>
                <a:hlinkClick r:id="rId4"/>
              </a:rPr>
              <a:t>пунктом 1</a:t>
            </a:r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 и </a:t>
            </a:r>
            <a:r>
              <a:rPr lang="ru-RU" sz="1600" u="sng" dirty="0">
                <a:solidFill>
                  <a:srgbClr val="1A0DAB"/>
                </a:solidFill>
                <a:latin typeface="Times New Roman" panose="02020603050405020304" pitchFamily="18" charset="0"/>
                <a:hlinkClick r:id="rId5"/>
              </a:rPr>
              <a:t>подпунктом 4.2.6(2) пункта 4</a:t>
            </a:r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 Положения о Министерстве просвещения Российской Федерации, утвержденного постановлением Правительства Российской Федерации от 28 июля 2018 г. N 884, приказываю:</a:t>
            </a:r>
          </a:p>
          <a:p>
            <a:pPr indent="342900"/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1. Утвердить прилагаемые изменения, которые вносятся в некоторые приказы Министерства просвещения Российской Федерации, касающиеся федеральных образовательных программ начального общего образования, основного общего образования и среднего общего образования (далее - Изменения).</a:t>
            </a:r>
          </a:p>
          <a:p>
            <a:pPr indent="342900"/>
            <a:r>
              <a:rPr lang="ru-RU" sz="1600" dirty="0">
                <a:solidFill>
                  <a:srgbClr val="000000"/>
                </a:solidFill>
                <a:latin typeface="Times New Roman" panose="02020603050405020304" pitchFamily="18" charset="0"/>
              </a:rPr>
              <a:t>2. </a:t>
            </a:r>
            <a:r>
              <a:rPr lang="ru-RU" sz="1600" dirty="0">
                <a:latin typeface="Times New Roman" panose="02020603050405020304" pitchFamily="18" charset="0"/>
              </a:rPr>
              <a:t>Настоящий приказ вступает в силу с 1 сентября 2024 г., </a:t>
            </a:r>
            <a:r>
              <a:rPr lang="ru-RU" sz="1600" b="1" dirty="0">
                <a:solidFill>
                  <a:srgbClr val="FF0000"/>
                </a:solidFill>
                <a:latin typeface="Times New Roman" panose="02020603050405020304" pitchFamily="18" charset="0"/>
              </a:rPr>
              <a:t>за исключением подпунктов 8, 13 и 17 пункта 1 (в части, касающейся учебных предметов "История", "Обществознание" и "Основы духовно-нравственной культуры народов России") и подпунктов 11 и 12 пункта 2 (в части, касающейся учебных предметов "История" и "Обществознание") Изменений, которые вступают в силу с 1 сентября 2025 г. и применяются при приеме на обучение по образовательным программам основного общего образования и среднего общего образования соответственно, начиная с 2025/26 учебного года.</a:t>
            </a:r>
          </a:p>
        </p:txBody>
      </p:sp>
      <p:sp>
        <p:nvSpPr>
          <p:cNvPr id="3" name="Стрелка: вниз 2">
            <a:extLst>
              <a:ext uri="{FF2B5EF4-FFF2-40B4-BE49-F238E27FC236}">
                <a16:creationId xmlns:a16="http://schemas.microsoft.com/office/drawing/2014/main" id="{4543DE46-545B-4C29-89A4-78C840DE0053}"/>
              </a:ext>
            </a:extLst>
          </p:cNvPr>
          <p:cNvSpPr/>
          <p:nvPr/>
        </p:nvSpPr>
        <p:spPr>
          <a:xfrm rot="10800000">
            <a:off x="5556000" y="6114308"/>
            <a:ext cx="1935000" cy="4050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A24E659-EBE9-44CF-B6EF-BE4679E46BE2}"/>
              </a:ext>
            </a:extLst>
          </p:cNvPr>
          <p:cNvSpPr txBox="1"/>
          <p:nvPr/>
        </p:nvSpPr>
        <p:spPr>
          <a:xfrm>
            <a:off x="7626000" y="6175621"/>
            <a:ext cx="4566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/>
              <a:t>Отменено приказом № 704 от 09.10.2024 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760E04BD-0DCB-4CF5-9A19-DE7EB8B3EBE9}"/>
              </a:ext>
            </a:extLst>
          </p:cNvPr>
          <p:cNvCxnSpPr/>
          <p:nvPr/>
        </p:nvCxnSpPr>
        <p:spPr>
          <a:xfrm>
            <a:off x="1821000" y="4824000"/>
            <a:ext cx="7290000" cy="1485000"/>
          </a:xfrm>
          <a:prstGeom prst="line">
            <a:avLst/>
          </a:prstGeom>
        </p:spPr>
        <p:style>
          <a:lnRef idx="1">
            <a:schemeClr val="accent5"/>
          </a:lnRef>
          <a:fillRef idx="0">
            <a:schemeClr val="accent5"/>
          </a:fillRef>
          <a:effectRef idx="0">
            <a:schemeClr val="accent5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35D087A5-67CC-402B-8809-645EE6172F98}"/>
              </a:ext>
            </a:extLst>
          </p:cNvPr>
          <p:cNvCxnSpPr/>
          <p:nvPr/>
        </p:nvCxnSpPr>
        <p:spPr>
          <a:xfrm flipH="1">
            <a:off x="1236000" y="4644000"/>
            <a:ext cx="7965000" cy="1875309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558250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3E0A6B5-84F1-4CE4-A835-899628D3237F}"/>
              </a:ext>
            </a:extLst>
          </p:cNvPr>
          <p:cNvSpPr txBox="1"/>
          <p:nvPr/>
        </p:nvSpPr>
        <p:spPr>
          <a:xfrm>
            <a:off x="1146000" y="369000"/>
            <a:ext cx="9225000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ru-RU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Приказ Министерства просвещения Российской Федерации </a:t>
            </a:r>
          </a:p>
          <a:p>
            <a:pPr algn="ctr"/>
            <a:r>
              <a:rPr lang="ru-RU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от 9 октября 2024 г. N 704 </a:t>
            </a:r>
          </a:p>
          <a:p>
            <a:pPr algn="ctr"/>
            <a:r>
              <a:rPr lang="ru-RU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«О внесении изменений в некоторые приказы Министерства просвещения Российской Федерации, касающиеся федеральных образовательных программ начального общего образования, основного общего образования и среднего общего образования»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C9EBF421-0B45-41F6-B50E-98E5FDDD9A5E}"/>
              </a:ext>
            </a:extLst>
          </p:cNvPr>
          <p:cNvSpPr txBox="1"/>
          <p:nvPr/>
        </p:nvSpPr>
        <p:spPr>
          <a:xfrm>
            <a:off x="471000" y="1932040"/>
            <a:ext cx="11250000" cy="452431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В соответствии с частью 6</a:t>
            </a:r>
            <a:r>
              <a:rPr lang="ru-RU" sz="1600" b="0" i="0" baseline="3000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5</a:t>
            </a:r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 статьи 12 Федерального закона от 29 декабря 2012 г. N 273-ФЗ "Об образовании в Российской Федерации", подпунктом 4.2.6</a:t>
            </a:r>
            <a:r>
              <a:rPr lang="ru-RU" sz="1600" b="0" i="0" baseline="3000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2</a:t>
            </a:r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 пункта 4 Положения о Министерстве просвещения Российской Федерации, утвержденного постановлением Правительства Российской Федерации от 28 июля 2018 г. N 884, приказываю:</a:t>
            </a:r>
          </a:p>
          <a:p>
            <a:pPr algn="l"/>
            <a:endParaRPr lang="ru-RU" sz="1600" b="0" i="0" dirty="0">
              <a:solidFill>
                <a:srgbClr val="333333"/>
              </a:solidFill>
              <a:effectLst/>
              <a:latin typeface="Arial" panose="020B0604020202020204" pitchFamily="34" charset="0"/>
            </a:endParaRPr>
          </a:p>
          <a:p>
            <a:pPr algn="l"/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1. Утвердить прилагаемые изменения, которые вносятся в некоторые приказы Министерства просвещения Российской Федерации, касающиеся федеральных образовательных программ начального общего образования, основного общего образования и среднего общего образования (далее - Изменения).</a:t>
            </a:r>
          </a:p>
          <a:p>
            <a:pPr algn="l"/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2. Отменить подпункт 8 и подпункт 17 (в части, касающейся учебных предметов "История" и "Обществознание") пункта 1 изменений, утвержденных приказом Министерства просвещения Российской Федерации от 19 марта 2024 г. N 171 "О внесении изменений в некоторые приказы Министерства просвещения Российской Федерации, касающиеся федеральных образовательных программ начального общего образования, основного общего образования и среднего общего образования" (зарегистрирован Министерством юстиции Российской Федерации 11 апреля 2024 г., регистрационный N 77830).</a:t>
            </a:r>
          </a:p>
          <a:p>
            <a:pPr algn="l"/>
            <a:r>
              <a:rPr lang="ru-RU" sz="1600" b="0" i="0" dirty="0">
                <a:solidFill>
                  <a:srgbClr val="333333"/>
                </a:solidFill>
                <a:effectLst/>
                <a:latin typeface="Arial" panose="020B0604020202020204" pitchFamily="34" charset="0"/>
              </a:rPr>
              <a:t>3. Настоящий приказ вступает в силу с 1 сентября 2025 г., за исключением подпунктов 131, 132, 144 пункта 1 Изменений (</a:t>
            </a:r>
            <a:r>
              <a:rPr lang="ru-RU" sz="1600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в части содержания обучения, предметных результатов, количества часов на изучение учебных предметов "История" и "Обществознание" в 8 и 9 классах), которые вступают в силу в указанной части с 1 сентября 2026 года.</a:t>
            </a:r>
          </a:p>
        </p:txBody>
      </p:sp>
    </p:spTree>
    <p:extLst>
      <p:ext uri="{BB962C8B-B14F-4D97-AF65-F5344CB8AC3E}">
        <p14:creationId xmlns:p14="http://schemas.microsoft.com/office/powerpoint/2010/main" val="339015293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371CFD5-81CF-436D-A147-75399EB0DE81}"/>
              </a:ext>
            </a:extLst>
          </p:cNvPr>
          <p:cNvSpPr txBox="1"/>
          <p:nvPr/>
        </p:nvSpPr>
        <p:spPr>
          <a:xfrm>
            <a:off x="478078" y="1062214"/>
            <a:ext cx="10620000" cy="535531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Приказом закреплен перечень (кодификатор) проверяемых требований к метапредметным и предметным результатам освоения основных общеобразовательных программ при проведении федеральных и региональных процедур оценки качества образования.</a:t>
            </a:r>
          </a:p>
          <a:p>
            <a:pPr algn="just"/>
            <a:endParaRPr lang="ru-RU" b="0" i="0" dirty="0">
              <a:solidFill>
                <a:srgbClr val="212529"/>
              </a:solidFill>
              <a:effectLst/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В целях сокращения нагрузки на обучающихся определено максимальное количество контрольных и проверочных работ (в том числе ВПР). Оно не должно превышать 10% от всего объема учебного времени.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dirty="0">
              <a:solidFill>
                <a:srgbClr val="212529"/>
              </a:solidFill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Программы синхронизированы с основным и единым государственными экзаменами: по каждому учебному предмету указан перечень элементов содержания, проверяемых на ОГЭ и ЕГЭ.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dirty="0">
              <a:solidFill>
                <a:srgbClr val="212529"/>
              </a:solidFill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dirty="0">
                <a:solidFill>
                  <a:srgbClr val="212529"/>
                </a:solidFill>
                <a:latin typeface="Roboto" panose="02000000000000000000" pitchFamily="2" charset="0"/>
              </a:rPr>
              <a:t>В</a:t>
            </a: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 программы внесено поурочное планирование по учебным предметам непосредственного применения (НОО: русский язык, литературное чтение, окружающий мир, труд (технология), ООО: русский язык, литература, история, обществознание, география, ОБЗР, труд (технология), СОО: русский язык, литература, история, обществознание, география, ОБЗР). При этом у общеобразовательных организаций остается право по своему усмотрению использовать часы резервных уроков и определять место оценочных процедур в поурочном планировании и их количество, не превышающее установленных требований.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DFB06D0-DD5D-4E71-9F81-341847BEE357}"/>
              </a:ext>
            </a:extLst>
          </p:cNvPr>
          <p:cNvSpPr txBox="1"/>
          <p:nvPr/>
        </p:nvSpPr>
        <p:spPr>
          <a:xfrm>
            <a:off x="1108078" y="108107"/>
            <a:ext cx="9360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Основные изменения, внесенные приказом </a:t>
            </a:r>
            <a:r>
              <a:rPr lang="ru-RU" sz="2800" b="1" dirty="0" err="1">
                <a:solidFill>
                  <a:srgbClr val="0070C0"/>
                </a:solidFill>
              </a:rPr>
              <a:t>Минпросвещения</a:t>
            </a:r>
            <a:r>
              <a:rPr lang="ru-RU" sz="2800" b="1" dirty="0">
                <a:solidFill>
                  <a:srgbClr val="0070C0"/>
                </a:solidFill>
              </a:rPr>
              <a:t> России № 704 от 09.10.2024 </a:t>
            </a:r>
          </a:p>
        </p:txBody>
      </p:sp>
    </p:spTree>
    <p:extLst>
      <p:ext uri="{BB962C8B-B14F-4D97-AF65-F5344CB8AC3E}">
        <p14:creationId xmlns:p14="http://schemas.microsoft.com/office/powerpoint/2010/main" val="36218316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8FC06254-FEFC-4686-AD92-7C3803B3610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3090" t="17191" r="61074" b="2756"/>
          <a:stretch/>
        </p:blipFill>
        <p:spPr>
          <a:xfrm>
            <a:off x="831000" y="1899000"/>
            <a:ext cx="4854098" cy="4230000"/>
          </a:xfrm>
          <a:prstGeom prst="rect">
            <a:avLst/>
          </a:prstGeom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291514BB-3EE0-4FB9-9836-0953527E4DA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0876" t="18504" r="60334" b="5380"/>
          <a:stretch/>
        </p:blipFill>
        <p:spPr>
          <a:xfrm>
            <a:off x="6231000" y="1973906"/>
            <a:ext cx="5567586" cy="4140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5435B80-7FA1-4FC9-B207-E3DF51F043D9}"/>
              </a:ext>
            </a:extLst>
          </p:cNvPr>
          <p:cNvSpPr txBox="1"/>
          <p:nvPr/>
        </p:nvSpPr>
        <p:spPr>
          <a:xfrm>
            <a:off x="2766000" y="414000"/>
            <a:ext cx="6094602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ru-RU" b="1" dirty="0">
                <a:solidFill>
                  <a:srgbClr val="FF0000"/>
                </a:solidFill>
                <a:latin typeface="Arial" panose="020B0604020202020204" pitchFamily="34" charset="0"/>
              </a:rPr>
              <a:t>Из п</a:t>
            </a:r>
            <a:r>
              <a:rPr lang="ru-RU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риказа Министерства просвещения Российской Федерации </a:t>
            </a:r>
          </a:p>
          <a:p>
            <a:pPr algn="ctr"/>
            <a:r>
              <a:rPr lang="ru-RU" b="1" i="0" dirty="0">
                <a:solidFill>
                  <a:srgbClr val="FF0000"/>
                </a:solidFill>
                <a:effectLst/>
                <a:latin typeface="Arial" panose="020B0604020202020204" pitchFamily="34" charset="0"/>
              </a:rPr>
              <a:t>от 9 октября 2024 г. N 704 </a:t>
            </a:r>
          </a:p>
        </p:txBody>
      </p:sp>
    </p:spTree>
    <p:extLst>
      <p:ext uri="{BB962C8B-B14F-4D97-AF65-F5344CB8AC3E}">
        <p14:creationId xmlns:p14="http://schemas.microsoft.com/office/powerpoint/2010/main" val="26142934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EE55BA1-F570-45BE-8438-765FB053B263}"/>
              </a:ext>
            </a:extLst>
          </p:cNvPr>
          <p:cNvSpPr txBox="1"/>
          <p:nvPr/>
        </p:nvSpPr>
        <p:spPr>
          <a:xfrm>
            <a:off x="741000" y="1584000"/>
            <a:ext cx="10890000" cy="42473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Установлены изменения и в части учебных предметов «История» и «Обществознание».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b="0" i="0" dirty="0">
              <a:solidFill>
                <a:srgbClr val="212529"/>
              </a:solidFill>
              <a:effectLst/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С 1 сентября 2025 года в 5–7-х классах число часов, рекомендованных для изучения истории, составляет 3 часа в неделю: 5-й класс – 68 часов (всеобщая история), 34 часа (история нашего края); 6-й и 7-й классы – 28 часов (всеобщая история), 57 часов (история России), 17 часов (история нашего края). 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dirty="0">
              <a:solidFill>
                <a:srgbClr val="212529"/>
              </a:solidFill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 В 8–9-х классах изменения в изучении истории предусмотрены с 1 сентября 2026 года: </a:t>
            </a:r>
          </a:p>
          <a:p>
            <a:pPr algn="just"/>
            <a:r>
              <a:rPr lang="ru-RU" dirty="0">
                <a:solidFill>
                  <a:srgbClr val="212529"/>
                </a:solidFill>
                <a:latin typeface="Roboto" panose="02000000000000000000" pitchFamily="2" charset="0"/>
              </a:rPr>
              <a:t>       </a:t>
            </a: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для 8-х классов всего 102 часа: 34 часа на всеобщую историю и 68 часов на историю России;</a:t>
            </a:r>
          </a:p>
          <a:p>
            <a:pPr algn="just"/>
            <a:r>
              <a:rPr lang="ru-RU" dirty="0">
                <a:solidFill>
                  <a:srgbClr val="212529"/>
                </a:solidFill>
                <a:latin typeface="Roboto" panose="02000000000000000000" pitchFamily="2" charset="0"/>
              </a:rPr>
              <a:t>       </a:t>
            </a: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для 9-х классов всего 68 час.  – 23 часа на всеобщую историю и 45 часов на историю России.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b="0" i="0" dirty="0">
              <a:solidFill>
                <a:srgbClr val="212529"/>
              </a:solidFill>
              <a:effectLst/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С 1 сентября 2025 года – в 6–7-х классах обществознание не изучается</a:t>
            </a:r>
            <a:r>
              <a:rPr lang="ru-RU" b="1" i="0" u="sng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,  в 8–9-х классах число часов, рекомендованных для изучения предмета, остается без изменений.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ru-RU" dirty="0">
              <a:solidFill>
                <a:srgbClr val="212529"/>
              </a:solidFill>
              <a:latin typeface="Roboto" panose="02000000000000000000" pitchFamily="2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b="0" i="0" dirty="0">
                <a:solidFill>
                  <a:srgbClr val="212529"/>
                </a:solidFill>
                <a:effectLst/>
                <a:latin typeface="Roboto" panose="02000000000000000000" pitchFamily="2" charset="0"/>
              </a:rPr>
              <a:t>С 1 сентября 2026 года школьники начнут изучать обществознание только в 9-м классе.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082763B-47CF-4EFB-969A-FF43CD1249CC}"/>
              </a:ext>
            </a:extLst>
          </p:cNvPr>
          <p:cNvSpPr txBox="1"/>
          <p:nvPr/>
        </p:nvSpPr>
        <p:spPr>
          <a:xfrm>
            <a:off x="1108078" y="108107"/>
            <a:ext cx="9360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Основные изменения, внесенные приказом </a:t>
            </a:r>
            <a:r>
              <a:rPr lang="ru-RU" sz="2800" b="1" dirty="0" err="1">
                <a:solidFill>
                  <a:srgbClr val="0070C0"/>
                </a:solidFill>
              </a:rPr>
              <a:t>Минпросвещения</a:t>
            </a:r>
            <a:r>
              <a:rPr lang="ru-RU" sz="2800" b="1" dirty="0">
                <a:solidFill>
                  <a:srgbClr val="0070C0"/>
                </a:solidFill>
              </a:rPr>
              <a:t> России № 704 от 09.10.2024 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A6BB010-D7AD-4401-A829-E9EF173D356C}"/>
              </a:ext>
            </a:extLst>
          </p:cNvPr>
          <p:cNvSpPr txBox="1"/>
          <p:nvPr/>
        </p:nvSpPr>
        <p:spPr>
          <a:xfrm>
            <a:off x="741000" y="6039000"/>
            <a:ext cx="10305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/>
              <a:t>Ожидаются изменения в ФОП на уровне СОО (проект приказа обсуждался на заседании ФУМО)  </a:t>
            </a:r>
          </a:p>
        </p:txBody>
      </p:sp>
    </p:spTree>
    <p:extLst>
      <p:ext uri="{BB962C8B-B14F-4D97-AF65-F5344CB8AC3E}">
        <p14:creationId xmlns:p14="http://schemas.microsoft.com/office/powerpoint/2010/main" val="285111493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Таблица с проектом реформы, которая неформально распространилась в интернете в декабре 2023 г.">
            <a:extLst>
              <a:ext uri="{FF2B5EF4-FFF2-40B4-BE49-F238E27FC236}">
                <a16:creationId xmlns:a16="http://schemas.microsoft.com/office/drawing/2014/main" id="{E4C84639-6B91-41A0-9DC3-8003FB46ED1B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351" b="2079"/>
          <a:stretch/>
        </p:blipFill>
        <p:spPr bwMode="auto">
          <a:xfrm>
            <a:off x="635578" y="4284000"/>
            <a:ext cx="7575422" cy="2311780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683FDC64-B521-4A01-A2F8-EE49E71F694B}"/>
              </a:ext>
            </a:extLst>
          </p:cNvPr>
          <p:cNvSpPr txBox="1"/>
          <p:nvPr/>
        </p:nvSpPr>
        <p:spPr>
          <a:xfrm>
            <a:off x="1042727" y="3764874"/>
            <a:ext cx="9360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000" b="1" dirty="0">
                <a:solidFill>
                  <a:srgbClr val="002060"/>
                </a:solidFill>
              </a:rPr>
              <a:t>Сетка часов с 01.09.2026 года </a:t>
            </a:r>
          </a:p>
        </p:txBody>
      </p:sp>
      <p:sp>
        <p:nvSpPr>
          <p:cNvPr id="6" name="AutoShape 2">
            <a:extLst>
              <a:ext uri="{FF2B5EF4-FFF2-40B4-BE49-F238E27FC236}">
                <a16:creationId xmlns:a16="http://schemas.microsoft.com/office/drawing/2014/main" id="{3FF321B9-445A-4186-8FF5-6F46FA4302F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8" name="Рисунок 7" descr="Таблица с проектом реформы, которая неформально распространилась в интернете в декабре 2023 г.">
            <a:extLst>
              <a:ext uri="{FF2B5EF4-FFF2-40B4-BE49-F238E27FC236}">
                <a16:creationId xmlns:a16="http://schemas.microsoft.com/office/drawing/2014/main" id="{72E36367-BE61-4715-A638-6687DA79A186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585" b="2079"/>
          <a:stretch/>
        </p:blipFill>
        <p:spPr bwMode="auto">
          <a:xfrm>
            <a:off x="741000" y="1273356"/>
            <a:ext cx="7470000" cy="2311781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D28A5C05-5EF9-450E-9D0C-A3822B18D7A9}"/>
              </a:ext>
            </a:extLst>
          </p:cNvPr>
          <p:cNvSpPr txBox="1"/>
          <p:nvPr/>
        </p:nvSpPr>
        <p:spPr>
          <a:xfrm>
            <a:off x="1191000" y="670504"/>
            <a:ext cx="9360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000" b="1" dirty="0">
                <a:solidFill>
                  <a:srgbClr val="002060"/>
                </a:solidFill>
              </a:rPr>
              <a:t>Сетка часов с 01.09.2025 года </a:t>
            </a:r>
          </a:p>
        </p:txBody>
      </p:sp>
      <p:sp>
        <p:nvSpPr>
          <p:cNvPr id="11" name="Прямоугольник 10">
            <a:extLst>
              <a:ext uri="{FF2B5EF4-FFF2-40B4-BE49-F238E27FC236}">
                <a16:creationId xmlns:a16="http://schemas.microsoft.com/office/drawing/2014/main" id="{86BF010A-4685-48A6-8B7E-B2A705D82A4D}"/>
              </a:ext>
            </a:extLst>
          </p:cNvPr>
          <p:cNvSpPr/>
          <p:nvPr/>
        </p:nvSpPr>
        <p:spPr>
          <a:xfrm>
            <a:off x="6321000" y="1629000"/>
            <a:ext cx="585000" cy="225000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solidFill>
                  <a:srgbClr val="FF0000"/>
                </a:solidFill>
              </a:rPr>
              <a:t>68</a:t>
            </a:r>
          </a:p>
        </p:txBody>
      </p:sp>
      <p:sp>
        <p:nvSpPr>
          <p:cNvPr id="12" name="Прямоугольник 11">
            <a:extLst>
              <a:ext uri="{FF2B5EF4-FFF2-40B4-BE49-F238E27FC236}">
                <a16:creationId xmlns:a16="http://schemas.microsoft.com/office/drawing/2014/main" id="{1AF83E99-AF17-4FB2-AF62-9265EEF6FFA7}"/>
              </a:ext>
            </a:extLst>
          </p:cNvPr>
          <p:cNvSpPr/>
          <p:nvPr/>
        </p:nvSpPr>
        <p:spPr>
          <a:xfrm>
            <a:off x="6501000" y="1935896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23</a:t>
            </a:r>
          </a:p>
        </p:txBody>
      </p:sp>
      <p:sp>
        <p:nvSpPr>
          <p:cNvPr id="14" name="Прямоугольник 13">
            <a:extLst>
              <a:ext uri="{FF2B5EF4-FFF2-40B4-BE49-F238E27FC236}">
                <a16:creationId xmlns:a16="http://schemas.microsoft.com/office/drawing/2014/main" id="{0A0955E5-7193-4B2B-BBFD-293E4C66F56B}"/>
              </a:ext>
            </a:extLst>
          </p:cNvPr>
          <p:cNvSpPr/>
          <p:nvPr/>
        </p:nvSpPr>
        <p:spPr>
          <a:xfrm>
            <a:off x="6501000" y="2106149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45</a:t>
            </a:r>
          </a:p>
        </p:txBody>
      </p:sp>
      <p:sp>
        <p:nvSpPr>
          <p:cNvPr id="15" name="Прямоугольник 14">
            <a:extLst>
              <a:ext uri="{FF2B5EF4-FFF2-40B4-BE49-F238E27FC236}">
                <a16:creationId xmlns:a16="http://schemas.microsoft.com/office/drawing/2014/main" id="{639F47C1-26B5-439C-B816-0583733D4B48}"/>
              </a:ext>
            </a:extLst>
          </p:cNvPr>
          <p:cNvSpPr/>
          <p:nvPr/>
        </p:nvSpPr>
        <p:spPr>
          <a:xfrm>
            <a:off x="6456358" y="3126171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34.ч.</a:t>
            </a:r>
          </a:p>
        </p:txBody>
      </p:sp>
      <p:sp>
        <p:nvSpPr>
          <p:cNvPr id="16" name="Прямоугольник 15">
            <a:extLst>
              <a:ext uri="{FF2B5EF4-FFF2-40B4-BE49-F238E27FC236}">
                <a16:creationId xmlns:a16="http://schemas.microsoft.com/office/drawing/2014/main" id="{7AF9E867-E778-4BC1-ACD1-BF5439011EA0}"/>
              </a:ext>
            </a:extLst>
          </p:cNvPr>
          <p:cNvSpPr/>
          <p:nvPr/>
        </p:nvSpPr>
        <p:spPr>
          <a:xfrm>
            <a:off x="7491000" y="1958533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23</a:t>
            </a:r>
          </a:p>
        </p:txBody>
      </p:sp>
      <p:sp>
        <p:nvSpPr>
          <p:cNvPr id="17" name="Прямоугольник 16">
            <a:extLst>
              <a:ext uri="{FF2B5EF4-FFF2-40B4-BE49-F238E27FC236}">
                <a16:creationId xmlns:a16="http://schemas.microsoft.com/office/drawing/2014/main" id="{645A7025-D9C7-4092-B197-F7CB2507653D}"/>
              </a:ext>
            </a:extLst>
          </p:cNvPr>
          <p:cNvSpPr/>
          <p:nvPr/>
        </p:nvSpPr>
        <p:spPr>
          <a:xfrm>
            <a:off x="7496692" y="2123832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45</a:t>
            </a:r>
          </a:p>
        </p:txBody>
      </p:sp>
      <p:sp>
        <p:nvSpPr>
          <p:cNvPr id="19" name="Прямоугольник 18">
            <a:extLst>
              <a:ext uri="{FF2B5EF4-FFF2-40B4-BE49-F238E27FC236}">
                <a16:creationId xmlns:a16="http://schemas.microsoft.com/office/drawing/2014/main" id="{0A52D367-76B6-43E9-860C-F0EF8D9C2DD5}"/>
              </a:ext>
            </a:extLst>
          </p:cNvPr>
          <p:cNvSpPr/>
          <p:nvPr/>
        </p:nvSpPr>
        <p:spPr>
          <a:xfrm>
            <a:off x="7311000" y="1639786"/>
            <a:ext cx="585000" cy="225000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>
                <a:solidFill>
                  <a:srgbClr val="FF0000"/>
                </a:solidFill>
              </a:rPr>
              <a:t>85</a:t>
            </a:r>
          </a:p>
        </p:txBody>
      </p:sp>
      <p:sp>
        <p:nvSpPr>
          <p:cNvPr id="20" name="Прямоугольник 19">
            <a:extLst>
              <a:ext uri="{FF2B5EF4-FFF2-40B4-BE49-F238E27FC236}">
                <a16:creationId xmlns:a16="http://schemas.microsoft.com/office/drawing/2014/main" id="{60A58275-5058-479F-B175-ECE003F11B41}"/>
              </a:ext>
            </a:extLst>
          </p:cNvPr>
          <p:cNvSpPr/>
          <p:nvPr/>
        </p:nvSpPr>
        <p:spPr>
          <a:xfrm>
            <a:off x="7311000" y="3384001"/>
            <a:ext cx="585000" cy="143104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b="1" dirty="0">
                <a:solidFill>
                  <a:srgbClr val="FF0000"/>
                </a:solidFill>
              </a:rPr>
              <a:t>119</a:t>
            </a:r>
          </a:p>
        </p:txBody>
      </p:sp>
      <p:sp>
        <p:nvSpPr>
          <p:cNvPr id="21" name="Прямоугольник 20">
            <a:extLst>
              <a:ext uri="{FF2B5EF4-FFF2-40B4-BE49-F238E27FC236}">
                <a16:creationId xmlns:a16="http://schemas.microsoft.com/office/drawing/2014/main" id="{A5192D5E-6AA4-4597-A655-81A681C3D5C4}"/>
              </a:ext>
            </a:extLst>
          </p:cNvPr>
          <p:cNvSpPr/>
          <p:nvPr/>
        </p:nvSpPr>
        <p:spPr>
          <a:xfrm>
            <a:off x="7496791" y="2360683"/>
            <a:ext cx="585000" cy="143104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dirty="0">
                <a:solidFill>
                  <a:srgbClr val="FF0000"/>
                </a:solidFill>
              </a:rPr>
              <a:t>17 ч. 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F4F471F2-DE3C-4E84-81E0-E65438AC784C}"/>
              </a:ext>
            </a:extLst>
          </p:cNvPr>
          <p:cNvSpPr txBox="1"/>
          <p:nvPr/>
        </p:nvSpPr>
        <p:spPr>
          <a:xfrm>
            <a:off x="6671199" y="2407752"/>
            <a:ext cx="2224602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ru-RU" sz="1200" b="1" dirty="0">
                <a:solidFill>
                  <a:srgbClr val="FF0000"/>
                </a:solidFill>
              </a:rPr>
              <a:t>Модуль </a:t>
            </a:r>
          </a:p>
          <a:p>
            <a:pPr algn="ctr"/>
            <a:r>
              <a:rPr lang="ru-RU" sz="1200" b="1" dirty="0">
                <a:solidFill>
                  <a:srgbClr val="FF0000"/>
                </a:solidFill>
              </a:rPr>
              <a:t>«Введение в новейшую историю России»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7C4CECD6-3DAF-41D8-A696-E935F2C18597}"/>
              </a:ext>
            </a:extLst>
          </p:cNvPr>
          <p:cNvSpPr txBox="1"/>
          <p:nvPr/>
        </p:nvSpPr>
        <p:spPr>
          <a:xfrm>
            <a:off x="201000" y="147284"/>
            <a:ext cx="1080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Изменения в изучении предметов  «История» и «Обществознание»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1A20D2ED-51C1-4AEC-8F13-6C02B28C36DF}"/>
              </a:ext>
            </a:extLst>
          </p:cNvPr>
          <p:cNvSpPr txBox="1"/>
          <p:nvPr/>
        </p:nvSpPr>
        <p:spPr>
          <a:xfrm>
            <a:off x="7313785" y="2828391"/>
            <a:ext cx="6094602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ru-RU" sz="3200" b="1" dirty="0">
                <a:solidFill>
                  <a:srgbClr val="C00000"/>
                </a:solidFill>
              </a:rPr>
              <a:t>На уровне ООО</a:t>
            </a:r>
          </a:p>
        </p:txBody>
      </p:sp>
    </p:spTree>
    <p:extLst>
      <p:ext uri="{BB962C8B-B14F-4D97-AF65-F5344CB8AC3E}">
        <p14:creationId xmlns:p14="http://schemas.microsoft.com/office/powerpoint/2010/main" val="184382622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87ABC90D-88A6-4132-8750-172A4FC0A7B2}"/>
              </a:ext>
            </a:extLst>
          </p:cNvPr>
          <p:cNvSpPr txBox="1"/>
          <p:nvPr/>
        </p:nvSpPr>
        <p:spPr>
          <a:xfrm>
            <a:off x="471000" y="1134000"/>
            <a:ext cx="11430000" cy="526297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Внесены вполне логичные изменения в распределение материала по классам в основной школе: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блок "Народы и государства на территории нашей страны в древности" перенесён в 5 класс, его содержание распределено между разделами "Первобытность" и "Древняя Греция";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в 6 классе будет изучаться история России до 1533 г.,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в 7 классе - в 1533 - 1682 гг.,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в 8 классе - в 1682 - 1825 гг.,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0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в 9 классе - в 1825 - 1913 гг..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ru-RU" sz="2000" dirty="0">
              <a:latin typeface="Calibri" panose="020F0502020204030204" pitchFamily="34" charset="0"/>
              <a:cs typeface="Times New Roman" panose="02020603050405020304" pitchFamily="18" charset="0"/>
            </a:endParaRPr>
          </a:p>
          <a:p>
            <a:r>
              <a:rPr lang="ru-RU" sz="2000" dirty="0"/>
              <a:t>Предмет "История" дополняется новым курсом "История нашего края", который охватывает три исторических периода: до образования Российского государства, Средневековье и начало XX века, а также современность. Это позволит ученикам лучше понять историю своего региона.</a:t>
            </a:r>
          </a:p>
          <a:p>
            <a:endParaRPr lang="ru-RU" sz="800" dirty="0"/>
          </a:p>
          <a:p>
            <a:r>
              <a:rPr lang="ru-RU" sz="2000" b="1" dirty="0"/>
              <a:t>«История нашего края» в 5 - 7 классах не синхронизирована с историей России.</a:t>
            </a:r>
          </a:p>
          <a:p>
            <a:endParaRPr lang="ru-RU" sz="800" dirty="0"/>
          </a:p>
          <a:p>
            <a:r>
              <a:rPr lang="ru-RU" sz="2000" dirty="0"/>
              <a:t>В перечне компетенций, которые школьники должны получить в ходе изучения истории, появились новые: учащимся предстоит научиться «выявлять в исторической информации попытки фальсификации истории, приводить аргументы в защиту исторической правды» и «активно участвовать в дискуссиях, не допуская умаления подвига народа при защите Отечества».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B6AB3E3-4B8E-4FEC-89BC-24CE764F534B}"/>
              </a:ext>
            </a:extLst>
          </p:cNvPr>
          <p:cNvSpPr txBox="1"/>
          <p:nvPr/>
        </p:nvSpPr>
        <p:spPr>
          <a:xfrm>
            <a:off x="1011000" y="369000"/>
            <a:ext cx="936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Изменения в содержании предмета «История»</a:t>
            </a:r>
          </a:p>
        </p:txBody>
      </p:sp>
    </p:spTree>
    <p:extLst>
      <p:ext uri="{BB962C8B-B14F-4D97-AF65-F5344CB8AC3E}">
        <p14:creationId xmlns:p14="http://schemas.microsoft.com/office/powerpoint/2010/main" val="177198459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3A31E5A9-F739-45BB-9D35-01C63701123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4566" t="15879" r="64764" b="4068"/>
          <a:stretch/>
        </p:blipFill>
        <p:spPr>
          <a:xfrm>
            <a:off x="5601000" y="79781"/>
            <a:ext cx="3780000" cy="4117500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FCFEF3BE-A2A9-4CFF-9F65-62A21232B0A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4567" t="31627" r="64954" b="8005"/>
          <a:stretch/>
        </p:blipFill>
        <p:spPr>
          <a:xfrm>
            <a:off x="5600999" y="4284000"/>
            <a:ext cx="3780001" cy="2835000"/>
          </a:xfrm>
          <a:prstGeom prst="rect">
            <a:avLst/>
          </a:prstGeom>
        </p:spPr>
      </p:pic>
      <p:graphicFrame>
        <p:nvGraphicFramePr>
          <p:cNvPr id="8" name="Объект 7">
            <a:extLst>
              <a:ext uri="{FF2B5EF4-FFF2-40B4-BE49-F238E27FC236}">
                <a16:creationId xmlns:a16="http://schemas.microsoft.com/office/drawing/2014/main" id="{596C458A-3886-4602-AF37-7ACEAF24FD0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20073297"/>
              </p:ext>
            </p:extLst>
          </p:nvPr>
        </p:nvGraphicFramePr>
        <p:xfrm>
          <a:off x="426000" y="79781"/>
          <a:ext cx="4733850" cy="6698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8" name="Acrobat Document" r:id="rId5" imgW="5667214" imgH="8019731" progId="AcroExch.Document.DC">
                  <p:embed/>
                </p:oleObj>
              </mc:Choice>
              <mc:Fallback>
                <p:oleObj name="Acrobat Document" r:id="rId5" imgW="5667214" imgH="8019731" progId="AcroExch.Document.DC">
                  <p:embed/>
                  <p:pic>
                    <p:nvPicPr>
                      <p:cNvPr id="3" name="Объект 2">
                        <a:extLst>
                          <a:ext uri="{FF2B5EF4-FFF2-40B4-BE49-F238E27FC236}">
                            <a16:creationId xmlns:a16="http://schemas.microsoft.com/office/drawing/2014/main" id="{FC5A6140-4D8E-47E1-8140-FDE1DA149DA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26000" y="79781"/>
                        <a:ext cx="4733850" cy="66984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TextBox 9">
            <a:extLst>
              <a:ext uri="{FF2B5EF4-FFF2-40B4-BE49-F238E27FC236}">
                <a16:creationId xmlns:a16="http://schemas.microsoft.com/office/drawing/2014/main" id="{EE8179F9-F03E-489C-86DC-AFDA7210829A}"/>
              </a:ext>
            </a:extLst>
          </p:cNvPr>
          <p:cNvSpPr txBox="1"/>
          <p:nvPr/>
        </p:nvSpPr>
        <p:spPr>
          <a:xfrm>
            <a:off x="9651000" y="2304000"/>
            <a:ext cx="21600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solidFill>
                  <a:srgbClr val="C00000"/>
                </a:solidFill>
              </a:rPr>
              <a:t>Письмо </a:t>
            </a:r>
            <a:r>
              <a:rPr lang="ru-RU" b="1" dirty="0" err="1">
                <a:solidFill>
                  <a:srgbClr val="C00000"/>
                </a:solidFill>
              </a:rPr>
              <a:t>Минпросвещения</a:t>
            </a:r>
            <a:r>
              <a:rPr lang="ru-RU" b="1" dirty="0">
                <a:solidFill>
                  <a:srgbClr val="C00000"/>
                </a:solidFill>
              </a:rPr>
              <a:t> </a:t>
            </a:r>
            <a:r>
              <a:rPr lang="ru-RU" b="1" dirty="0" err="1">
                <a:solidFill>
                  <a:srgbClr val="C00000"/>
                </a:solidFill>
              </a:rPr>
              <a:t>Россиии</a:t>
            </a:r>
            <a:r>
              <a:rPr lang="ru-RU" b="1" dirty="0">
                <a:solidFill>
                  <a:srgbClr val="C00000"/>
                </a:solidFill>
              </a:rPr>
              <a:t> </a:t>
            </a:r>
          </a:p>
          <a:p>
            <a:pPr algn="ctr"/>
            <a:r>
              <a:rPr lang="ru-RU" b="1" dirty="0">
                <a:solidFill>
                  <a:srgbClr val="C00000"/>
                </a:solidFill>
              </a:rPr>
              <a:t>от 12.03.2025 </a:t>
            </a:r>
          </a:p>
          <a:p>
            <a:pPr algn="ctr"/>
            <a:r>
              <a:rPr lang="ru-RU" b="1" dirty="0">
                <a:solidFill>
                  <a:srgbClr val="C00000"/>
                </a:solidFill>
              </a:rPr>
              <a:t>№ ОК-747/03 </a:t>
            </a:r>
          </a:p>
          <a:p>
            <a:pPr algn="ctr"/>
            <a:endParaRPr lang="ru-RU" b="1" dirty="0">
              <a:solidFill>
                <a:srgbClr val="C00000"/>
              </a:solidFill>
            </a:endParaRPr>
          </a:p>
          <a:p>
            <a:pPr algn="ctr"/>
            <a:endParaRPr lang="ru-RU" b="1" dirty="0">
              <a:solidFill>
                <a:srgbClr val="C00000"/>
              </a:solidFill>
            </a:endParaRPr>
          </a:p>
          <a:p>
            <a:pPr algn="ctr"/>
            <a:endParaRPr lang="ru-RU" b="1" dirty="0">
              <a:solidFill>
                <a:srgbClr val="C00000"/>
              </a:solidFill>
            </a:endParaRPr>
          </a:p>
          <a:p>
            <a:pPr algn="ctr"/>
            <a:endParaRPr lang="ru-RU" b="1" dirty="0">
              <a:solidFill>
                <a:srgbClr val="C00000"/>
              </a:solidFill>
            </a:endParaRPr>
          </a:p>
          <a:p>
            <a:pPr algn="ctr"/>
            <a:r>
              <a:rPr lang="ru-RU" b="1" dirty="0">
                <a:solidFill>
                  <a:srgbClr val="C00000"/>
                </a:solidFill>
              </a:rPr>
              <a:t>Разъяснения по курсу «История нашего края»</a:t>
            </a:r>
          </a:p>
        </p:txBody>
      </p:sp>
    </p:spTree>
    <p:extLst>
      <p:ext uri="{BB962C8B-B14F-4D97-AF65-F5344CB8AC3E}">
        <p14:creationId xmlns:p14="http://schemas.microsoft.com/office/powerpoint/2010/main" val="38404417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C7DEEE21-15D6-4377-BDA5-9301FA323A9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649" t="6691" r="50000" b="6693"/>
          <a:stretch/>
        </p:blipFill>
        <p:spPr>
          <a:xfrm>
            <a:off x="357633" y="2124000"/>
            <a:ext cx="6019091" cy="3032519"/>
          </a:xfrm>
          <a:prstGeom prst="rect">
            <a:avLst/>
          </a:prstGeom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708DD3D0-AD51-4CCB-911D-9323F32D7F0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51107" b="6692"/>
          <a:stretch/>
        </p:blipFill>
        <p:spPr>
          <a:xfrm>
            <a:off x="5871000" y="3249000"/>
            <a:ext cx="5961000" cy="31995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5B6B93F4-5DDE-41BD-9FA7-B6011CFC6944}"/>
              </a:ext>
            </a:extLst>
          </p:cNvPr>
          <p:cNvSpPr txBox="1"/>
          <p:nvPr/>
        </p:nvSpPr>
        <p:spPr>
          <a:xfrm>
            <a:off x="7068545" y="2563916"/>
            <a:ext cx="4365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/>
              <a:t>ФОП СОО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01155FB-6B92-44D7-AEE6-644348DAA963}"/>
              </a:ext>
            </a:extLst>
          </p:cNvPr>
          <p:cNvSpPr txBox="1"/>
          <p:nvPr/>
        </p:nvSpPr>
        <p:spPr>
          <a:xfrm>
            <a:off x="1184678" y="1555279"/>
            <a:ext cx="4365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/>
              <a:t>ФОП ООО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7F1BDA61-F8C4-4F2C-90B1-0D47B342D4A7}"/>
              </a:ext>
            </a:extLst>
          </p:cNvPr>
          <p:cNvSpPr txBox="1"/>
          <p:nvPr/>
        </p:nvSpPr>
        <p:spPr>
          <a:xfrm>
            <a:off x="66000" y="117113"/>
            <a:ext cx="112710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b="1" dirty="0">
                <a:solidFill>
                  <a:srgbClr val="C00000"/>
                </a:solidFill>
              </a:rPr>
              <a:t>Изменение в содержании ФООП на сайте </a:t>
            </a:r>
          </a:p>
          <a:p>
            <a:pPr algn="ctr"/>
            <a:r>
              <a:rPr lang="ru-RU" sz="2400" b="1" dirty="0">
                <a:solidFill>
                  <a:srgbClr val="C00000"/>
                </a:solidFill>
              </a:rPr>
              <a:t>«Единое содержание общего образования»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C311088-4651-4037-AFD7-69258D99E636}"/>
              </a:ext>
            </a:extLst>
          </p:cNvPr>
          <p:cNvSpPr txBox="1"/>
          <p:nvPr/>
        </p:nvSpPr>
        <p:spPr>
          <a:xfrm>
            <a:off x="9021000" y="1481517"/>
            <a:ext cx="2160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000" b="1" dirty="0">
                <a:solidFill>
                  <a:srgbClr val="C00000"/>
                </a:solidFill>
              </a:rPr>
              <a:t>https://edsoo.ru</a:t>
            </a:r>
            <a:r>
              <a:rPr lang="ru-RU" sz="2000" b="1" dirty="0">
                <a:solidFill>
                  <a:srgbClr val="C00000"/>
                </a:solidFill>
              </a:rPr>
              <a:t>/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80F092B-8ABD-4C00-B62E-B81E18BD47BB}"/>
              </a:ext>
            </a:extLst>
          </p:cNvPr>
          <p:cNvSpPr txBox="1"/>
          <p:nvPr/>
        </p:nvSpPr>
        <p:spPr>
          <a:xfrm>
            <a:off x="966000" y="5525170"/>
            <a:ext cx="4005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/>
              <a:t>В структуре ФООП размещены ФРП по истории с изменениями </a:t>
            </a:r>
          </a:p>
          <a:p>
            <a:pPr algn="ctr"/>
            <a:r>
              <a:rPr lang="ru-RU" b="1" dirty="0"/>
              <a:t>с 01.09.2025 г.</a:t>
            </a:r>
          </a:p>
        </p:txBody>
      </p:sp>
    </p:spTree>
    <p:extLst>
      <p:ext uri="{BB962C8B-B14F-4D97-AF65-F5344CB8AC3E}">
        <p14:creationId xmlns:p14="http://schemas.microsoft.com/office/powerpoint/2010/main" val="187711994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4BBB1F87-6E01-4BF4-9D3E-DEC64268563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9317" r="49696" b="6692"/>
          <a:stretch/>
        </p:blipFill>
        <p:spPr>
          <a:xfrm>
            <a:off x="381000" y="369000"/>
            <a:ext cx="5961000" cy="2880000"/>
          </a:xfrm>
          <a:prstGeom prst="rect">
            <a:avLst/>
          </a:prstGeom>
        </p:spPr>
      </p:pic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DB532428-B442-4E53-8C8B-03D86CA5AB1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399" t="14567" r="50739" b="6693"/>
          <a:stretch/>
        </p:blipFill>
        <p:spPr>
          <a:xfrm>
            <a:off x="4893919" y="2664000"/>
            <a:ext cx="7290000" cy="4050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E789175-B3F6-4657-874D-10527A7D562D}"/>
              </a:ext>
            </a:extLst>
          </p:cNvPr>
          <p:cNvSpPr txBox="1"/>
          <p:nvPr/>
        </p:nvSpPr>
        <p:spPr>
          <a:xfrm>
            <a:off x="528919" y="3730518"/>
            <a:ext cx="436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rgbClr val="C00000"/>
                </a:solidFill>
              </a:rPr>
              <a:t>ФОП ООО</a:t>
            </a:r>
          </a:p>
        </p:txBody>
      </p:sp>
    </p:spTree>
    <p:extLst>
      <p:ext uri="{BB962C8B-B14F-4D97-AF65-F5344CB8AC3E}">
        <p14:creationId xmlns:p14="http://schemas.microsoft.com/office/powerpoint/2010/main" val="54967312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B86F0465-B55E-4D4A-BBFB-E0FF8CEC561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910" t="10630" r="50738" b="2756"/>
          <a:stretch/>
        </p:blipFill>
        <p:spPr>
          <a:xfrm>
            <a:off x="1101000" y="1305756"/>
            <a:ext cx="9752046" cy="491324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9D8B38EF-945E-4E76-862C-AFC9E1930C46}"/>
              </a:ext>
            </a:extLst>
          </p:cNvPr>
          <p:cNvSpPr txBox="1"/>
          <p:nvPr/>
        </p:nvSpPr>
        <p:spPr>
          <a:xfrm>
            <a:off x="4161000" y="414000"/>
            <a:ext cx="436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rgbClr val="C00000"/>
                </a:solidFill>
              </a:rPr>
              <a:t>ФОП СОО </a:t>
            </a:r>
          </a:p>
        </p:txBody>
      </p:sp>
    </p:spTree>
    <p:extLst>
      <p:ext uri="{BB962C8B-B14F-4D97-AF65-F5344CB8AC3E}">
        <p14:creationId xmlns:p14="http://schemas.microsoft.com/office/powerpoint/2010/main" val="53753839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72841D52-A91A-4EAB-BB02-96D8602684DD}"/>
              </a:ext>
            </a:extLst>
          </p:cNvPr>
          <p:cNvSpPr txBox="1"/>
          <p:nvPr/>
        </p:nvSpPr>
        <p:spPr>
          <a:xfrm>
            <a:off x="471000" y="1539000"/>
            <a:ext cx="10125000" cy="559165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В программах по обществознанию для </a:t>
            </a:r>
            <a:r>
              <a:rPr lang="ru-RU" sz="18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9, и 10-11 классов</a:t>
            </a: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 сделан акцент на реалии современного общества. </a:t>
            </a:r>
            <a:endParaRPr lang="ru-RU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В предметных результатах 9 класса значится: «приобретение опыта самостоятельного заполнения формы (в том числе электронной) и составления простейших документов (заявления, обращения, личного финансового плана, резюме)».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программах изменена привычная </a:t>
            </a:r>
            <a:r>
              <a:rPr lang="ru-RU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пятичастной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структура («Человек и общество», «Экономика», «Социальная сфера», «Политика», «Право»).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Вместо этого в 9 классе появились разделы «Человек и его социальное окружение» (</a:t>
            </a:r>
            <a:r>
              <a:rPr lang="ru-RU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человек+социология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), «Гражданин и государство» (</a:t>
            </a:r>
            <a:r>
              <a:rPr lang="ru-RU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политика+право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), «Экономика», «Человек в современном изменяющемся мире» (социальная </a:t>
            </a:r>
            <a:r>
              <a:rPr lang="ru-RU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динамика+духовная</a:t>
            </a: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культура). 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10 классе: «Духовная культура», «Экономическая жизнь общества», «Общественные коммуникации».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В 11 классе – «Государство», «Человек в политическом измерении», «Правовое регулирование общественных отношений в Российской Федерации», «Экономическая жизнь общества», «Человек в меняющемся мире: Россия сегодня»</a:t>
            </a:r>
          </a:p>
          <a:p>
            <a:pPr>
              <a:lnSpc>
                <a:spcPct val="107000"/>
              </a:lnSpc>
              <a:spcBef>
                <a:spcPts val="1725"/>
              </a:spcBef>
              <a:spcAft>
                <a:spcPts val="800"/>
              </a:spcAft>
            </a:pP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4A747E6-19AC-424E-A8AE-87DBD44E19C3}"/>
              </a:ext>
            </a:extLst>
          </p:cNvPr>
          <p:cNvSpPr txBox="1"/>
          <p:nvPr/>
        </p:nvSpPr>
        <p:spPr>
          <a:xfrm>
            <a:off x="1056000" y="549000"/>
            <a:ext cx="936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Изменения в содержании предмета «Обществознание»</a:t>
            </a:r>
          </a:p>
        </p:txBody>
      </p:sp>
    </p:spTree>
    <p:extLst>
      <p:ext uri="{BB962C8B-B14F-4D97-AF65-F5344CB8AC3E}">
        <p14:creationId xmlns:p14="http://schemas.microsoft.com/office/powerpoint/2010/main" val="122294750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FE304602-F155-43EF-8925-8112417167E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6247" r="50738" b="4068"/>
          <a:stretch/>
        </p:blipFill>
        <p:spPr>
          <a:xfrm>
            <a:off x="659916" y="1568741"/>
            <a:ext cx="11103248" cy="4695259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0C30337-628A-43D7-B3AF-C8EBE8F527BD}"/>
              </a:ext>
            </a:extLst>
          </p:cNvPr>
          <p:cNvSpPr txBox="1"/>
          <p:nvPr/>
        </p:nvSpPr>
        <p:spPr>
          <a:xfrm>
            <a:off x="921000" y="346636"/>
            <a:ext cx="436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rgbClr val="C00000"/>
                </a:solidFill>
              </a:rPr>
              <a:t>ФОП ООО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8AD5A05-9D25-4078-B08F-31ECC1536EA4}"/>
              </a:ext>
            </a:extLst>
          </p:cNvPr>
          <p:cNvSpPr txBox="1"/>
          <p:nvPr/>
        </p:nvSpPr>
        <p:spPr>
          <a:xfrm>
            <a:off x="6816000" y="189000"/>
            <a:ext cx="4005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/>
              <a:t>В структуре ФОП ООО размещена ФРП по обществознанию  с изменениями </a:t>
            </a:r>
          </a:p>
          <a:p>
            <a:pPr algn="ctr"/>
            <a:r>
              <a:rPr lang="ru-RU" b="1" dirty="0"/>
              <a:t>с 01.09.2025 г.</a:t>
            </a:r>
          </a:p>
        </p:txBody>
      </p:sp>
    </p:spTree>
    <p:extLst>
      <p:ext uri="{BB962C8B-B14F-4D97-AF65-F5344CB8AC3E}">
        <p14:creationId xmlns:p14="http://schemas.microsoft.com/office/powerpoint/2010/main" val="79342805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670ECAFB-C21B-4336-BEC9-48CA8BA312C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9399" t="13254" r="50739" b="6693"/>
          <a:stretch/>
        </p:blipFill>
        <p:spPr>
          <a:xfrm>
            <a:off x="5230281" y="1098176"/>
            <a:ext cx="7409508" cy="5435823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3FC53EE-480B-4783-BF46-F72D57478EDC}"/>
              </a:ext>
            </a:extLst>
          </p:cNvPr>
          <p:cNvSpPr txBox="1"/>
          <p:nvPr/>
        </p:nvSpPr>
        <p:spPr>
          <a:xfrm>
            <a:off x="-519000" y="6869"/>
            <a:ext cx="4365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000" b="1" dirty="0">
                <a:solidFill>
                  <a:srgbClr val="C00000"/>
                </a:solidFill>
              </a:rPr>
              <a:t>ФОП СОО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61A729F-FCFF-465F-9169-91A55B767A9E}"/>
              </a:ext>
            </a:extLst>
          </p:cNvPr>
          <p:cNvSpPr txBox="1"/>
          <p:nvPr/>
        </p:nvSpPr>
        <p:spPr>
          <a:xfrm>
            <a:off x="378088" y="1616482"/>
            <a:ext cx="40050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>
                <a:solidFill>
                  <a:srgbClr val="C00000"/>
                </a:solidFill>
              </a:rPr>
              <a:t>НО!!!</a:t>
            </a:r>
          </a:p>
          <a:p>
            <a:pPr algn="ctr"/>
            <a:r>
              <a:rPr lang="ru-RU" b="1" dirty="0">
                <a:solidFill>
                  <a:srgbClr val="C00000"/>
                </a:solidFill>
              </a:rPr>
              <a:t>Готовятся изменения в ФОП СОО по обществознанию  </a:t>
            </a:r>
          </a:p>
          <a:p>
            <a:pPr algn="ctr"/>
            <a:r>
              <a:rPr lang="ru-RU" b="1" dirty="0">
                <a:solidFill>
                  <a:srgbClr val="C00000"/>
                </a:solidFill>
              </a:rPr>
              <a:t>(не торопимся  вносить изменения в ООП и РП на уровне СОО)</a:t>
            </a:r>
          </a:p>
        </p:txBody>
      </p:sp>
      <p:sp>
        <p:nvSpPr>
          <p:cNvPr id="2" name="Прямоугольник 1">
            <a:extLst>
              <a:ext uri="{FF2B5EF4-FFF2-40B4-BE49-F238E27FC236}">
                <a16:creationId xmlns:a16="http://schemas.microsoft.com/office/drawing/2014/main" id="{F8A4D1AC-3FDF-4309-A5BC-26DADBFB7889}"/>
              </a:ext>
            </a:extLst>
          </p:cNvPr>
          <p:cNvSpPr/>
          <p:nvPr/>
        </p:nvSpPr>
        <p:spPr>
          <a:xfrm>
            <a:off x="289275" y="4284000"/>
            <a:ext cx="4275000" cy="1980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u="sng" dirty="0"/>
              <a:t>Планируемое </a:t>
            </a:r>
            <a:r>
              <a:rPr lang="ru-RU" dirty="0"/>
              <a:t>количество часов по проекту </a:t>
            </a:r>
            <a:r>
              <a:rPr lang="ru-RU" dirty="0" err="1"/>
              <a:t>Минпросвещения</a:t>
            </a:r>
            <a:r>
              <a:rPr lang="ru-RU" dirty="0"/>
              <a:t> РФ:</a:t>
            </a:r>
          </a:p>
          <a:p>
            <a:pPr algn="ctr"/>
            <a:r>
              <a:rPr lang="ru-RU" b="1" dirty="0"/>
              <a:t>10 класс – 34 часа</a:t>
            </a:r>
          </a:p>
          <a:p>
            <a:pPr algn="ctr"/>
            <a:r>
              <a:rPr lang="ru-RU" b="1" dirty="0"/>
              <a:t>11 класс-68 часов</a:t>
            </a:r>
          </a:p>
          <a:p>
            <a:pPr algn="ctr"/>
            <a:r>
              <a:rPr lang="ru-RU" b="1" dirty="0"/>
              <a:t>Всего: 102 часа </a:t>
            </a:r>
          </a:p>
          <a:p>
            <a:pPr algn="ctr"/>
            <a:endParaRPr lang="ru-RU" dirty="0"/>
          </a:p>
        </p:txBody>
      </p:sp>
      <p:sp>
        <p:nvSpPr>
          <p:cNvPr id="8" name="Стрелка: вправо 7">
            <a:extLst>
              <a:ext uri="{FF2B5EF4-FFF2-40B4-BE49-F238E27FC236}">
                <a16:creationId xmlns:a16="http://schemas.microsoft.com/office/drawing/2014/main" id="{5B24646D-B341-4CA4-A3DC-7CB25437BAC5}"/>
              </a:ext>
            </a:extLst>
          </p:cNvPr>
          <p:cNvSpPr/>
          <p:nvPr/>
        </p:nvSpPr>
        <p:spPr>
          <a:xfrm rot="5400000">
            <a:off x="8627250" y="-249596"/>
            <a:ext cx="247500" cy="2295000"/>
          </a:xfrm>
          <a:prstGeom prst="rightArrow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/>
          </a:p>
        </p:txBody>
      </p:sp>
      <p:sp>
        <p:nvSpPr>
          <p:cNvPr id="9" name="Прямоугольник 8">
            <a:extLst>
              <a:ext uri="{FF2B5EF4-FFF2-40B4-BE49-F238E27FC236}">
                <a16:creationId xmlns:a16="http://schemas.microsoft.com/office/drawing/2014/main" id="{24DD9678-684B-4B42-9B5C-4F399D7C2B31}"/>
              </a:ext>
            </a:extLst>
          </p:cNvPr>
          <p:cNvSpPr/>
          <p:nvPr/>
        </p:nvSpPr>
        <p:spPr>
          <a:xfrm>
            <a:off x="7159125" y="174506"/>
            <a:ext cx="3183750" cy="523125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dirty="0"/>
              <a:t>По приказу № 704 </a:t>
            </a:r>
          </a:p>
          <a:p>
            <a:pPr algn="ctr"/>
            <a:r>
              <a:rPr lang="ru-RU" dirty="0"/>
              <a:t>от 09.10.2024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59E3303-B473-4EFD-BBE5-894F80495C3E}"/>
              </a:ext>
            </a:extLst>
          </p:cNvPr>
          <p:cNvSpPr txBox="1"/>
          <p:nvPr/>
        </p:nvSpPr>
        <p:spPr>
          <a:xfrm>
            <a:off x="2338546" y="2864728"/>
            <a:ext cx="2250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9600" dirty="0">
                <a:solidFill>
                  <a:srgbClr val="C00000"/>
                </a:solidFill>
              </a:rPr>
              <a:t>?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4E8476F-6AA2-44E8-BC7C-2C85788B83C1}"/>
              </a:ext>
            </a:extLst>
          </p:cNvPr>
          <p:cNvSpPr txBox="1"/>
          <p:nvPr/>
        </p:nvSpPr>
        <p:spPr>
          <a:xfrm>
            <a:off x="3216000" y="3172504"/>
            <a:ext cx="2291781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2800" b="1" dirty="0">
                <a:solidFill>
                  <a:srgbClr val="C00000"/>
                </a:solidFill>
              </a:rPr>
              <a:t>Ждем</a:t>
            </a:r>
          </a:p>
          <a:p>
            <a:r>
              <a:rPr lang="ru-RU" sz="2800" b="1" dirty="0">
                <a:solidFill>
                  <a:srgbClr val="C00000"/>
                </a:solidFill>
              </a:rPr>
              <a:t>разъяснений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5D842CD-2BB2-485C-B7D5-519ADFA0FCF1}"/>
              </a:ext>
            </a:extLst>
          </p:cNvPr>
          <p:cNvSpPr txBox="1"/>
          <p:nvPr/>
        </p:nvSpPr>
        <p:spPr>
          <a:xfrm>
            <a:off x="2968094" y="171857"/>
            <a:ext cx="4005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b="1" dirty="0"/>
              <a:t>В структуре ФОП СОО размещена ФРП по обществознанию  с изменениями </a:t>
            </a:r>
          </a:p>
          <a:p>
            <a:pPr algn="ctr"/>
            <a:r>
              <a:rPr lang="ru-RU" b="1" dirty="0"/>
              <a:t>с 01.09.2025 г.</a:t>
            </a:r>
          </a:p>
        </p:txBody>
      </p:sp>
      <p:sp>
        <p:nvSpPr>
          <p:cNvPr id="15" name="Стрелка: вправо 14">
            <a:extLst>
              <a:ext uri="{FF2B5EF4-FFF2-40B4-BE49-F238E27FC236}">
                <a16:creationId xmlns:a16="http://schemas.microsoft.com/office/drawing/2014/main" id="{12D4FAD1-8A21-4517-96F0-F9ED94CB390E}"/>
              </a:ext>
            </a:extLst>
          </p:cNvPr>
          <p:cNvSpPr/>
          <p:nvPr/>
        </p:nvSpPr>
        <p:spPr>
          <a:xfrm>
            <a:off x="6392682" y="3429000"/>
            <a:ext cx="1072500" cy="855000"/>
          </a:xfrm>
          <a:prstGeom prst="rightArrow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9174422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A6F8B09-FA3F-4DBA-9251-416CDFB1C98F}"/>
              </a:ext>
            </a:extLst>
          </p:cNvPr>
          <p:cNvSpPr txBox="1"/>
          <p:nvPr/>
        </p:nvSpPr>
        <p:spPr>
          <a:xfrm>
            <a:off x="696000" y="1404000"/>
            <a:ext cx="10980000" cy="16621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Новые понятия в курсе «Обществознания»: 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«Россия – цивилизация», «справедливый миропорядок», «фейки и дезинформация», «информационные воины», «госкорпорации как институты развития с особым статусом», «государственная политика импортозамещения», «культурный суверенитет России», «финансовый и технологический суверенитет России», «суверенная российская экономика».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7AB2901-A2D9-4C8C-9CA2-10F7D9B41B58}"/>
              </a:ext>
            </a:extLst>
          </p:cNvPr>
          <p:cNvSpPr txBox="1"/>
          <p:nvPr/>
        </p:nvSpPr>
        <p:spPr>
          <a:xfrm>
            <a:off x="1011000" y="369000"/>
            <a:ext cx="936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Изменения в содержании предмета «Обществознание»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7CD529A-4182-42BE-B30B-82BCFA3509CD}"/>
              </a:ext>
            </a:extLst>
          </p:cNvPr>
          <p:cNvSpPr txBox="1"/>
          <p:nvPr/>
        </p:nvSpPr>
        <p:spPr>
          <a:xfrm>
            <a:off x="696000" y="3204000"/>
            <a:ext cx="11655000" cy="305782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Bef>
                <a:spcPts val="1725"/>
              </a:spcBef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Значительно обновился условный раздел «социальная динамика». Вот только некоторые из новых тем: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Особенности общения в реальном и виртуальном пространстве. Правда и фейк. Информационные воины. Журналистика «факта» и журналистика «мнения». Как стать журналистом. </a:t>
            </a:r>
            <a:r>
              <a:rPr lang="ru-RU" sz="1800" i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Блогерство</a:t>
            </a: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Единый портал государственных и муниципальных услуг – передовая уникальная система предоставления услуг гражданам России. Многофункциональные центры «Мои документы» как форма взаимодействия между гражданами и органами исполнительной власти. Электронное правительство. Маркетплейсы.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Социальные сети и социальные мессенджеры.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Правовое регулирование искусственного интеллекта: конфиденциальность, ответственность, технологии «больших данных», этические вопросы. Право в сфере киберспорта и видеоигр. Основы информационной безопасности в цифровой среде.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Мода и спорт. История спортивных достижений России в XXI в.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6274454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7F698719-0642-40AF-A0B5-302B57880DD0}"/>
              </a:ext>
            </a:extLst>
          </p:cNvPr>
          <p:cNvSpPr txBox="1"/>
          <p:nvPr/>
        </p:nvSpPr>
        <p:spPr>
          <a:xfrm>
            <a:off x="1011000" y="369000"/>
            <a:ext cx="936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Изменения в содержании предмета «Обществознание»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CACF9BC-02A5-4532-8AC9-64872C7D1EBD}"/>
              </a:ext>
            </a:extLst>
          </p:cNvPr>
          <p:cNvSpPr txBox="1"/>
          <p:nvPr/>
        </p:nvSpPr>
        <p:spPr>
          <a:xfrm>
            <a:off x="561000" y="892220"/>
            <a:ext cx="10845000" cy="587391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В теме «Семья» теперь обозначены также «семейные традиции», «Основные роли членов семьи. Родословие. Династии.»</a:t>
            </a: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В «Культуре» упоминаются «Пушкинская карта», «культурный туризм как способ знакомства с культурой регионов РФ», «историческая память».</a:t>
            </a:r>
          </a:p>
          <a:p>
            <a:pPr>
              <a:lnSpc>
                <a:spcPct val="107000"/>
              </a:lnSpc>
              <a:spcBef>
                <a:spcPts val="1725"/>
              </a:spcBef>
              <a:spcAft>
                <a:spcPts val="8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В разделе «экономика» очень многое теперь посвящено конкретным финансовым услугам, с которыми часто сталкивается современный человек.</a:t>
            </a:r>
            <a:endParaRPr lang="ru-RU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Кредит и заём. Разумная потребность в кредите. Кредитные условия. Долговая нагрузка и как ее рассчитать. Кредитная история и персональный кредитный рейтинг: их роль при получении кредитов. Управление долгом.</a:t>
            </a:r>
            <a:endParaRPr lang="ru-RU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Денежные переводы и платежи. Платежные инструменты для граждан: межбанковский перевод, система быстрых платежей. Цифровой рубль. Дистанционное банковское обслуживание и мобильный банк. Денежные переводы вне банков. Мошенничество и социальная инженерия.</a:t>
            </a:r>
            <a:endParaRPr lang="ru-RU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Банковский вклад и его виды. Процентная ставка. Сбережения и их структура. Риск финансовых вложений. Финансовые активы и обязательства семьи. Норма сбережений и их планирование. Государственное страхование вкладов.</a:t>
            </a:r>
            <a:endParaRPr lang="ru-RU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ts val="1800"/>
              </a:lnSpc>
              <a:spcAft>
                <a:spcPts val="500"/>
              </a:spcAft>
            </a:pPr>
            <a:r>
              <a:rPr lang="ru-RU" sz="1800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· Страховые услуги. Объекты и виды страхования. Страхование рисков. Обязательное и добровольное страхование. Основные виды коммерческих страховых продуктов: страхование имущества, страхование гражданской ответственности, накопительное и инвестиционное страхование жизни. Правила выбора страховых продуктов. Страховая премия, страховая выплата, страховой случай.</a:t>
            </a:r>
            <a:endParaRPr lang="ru-RU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endParaRPr lang="ru-RU" sz="1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4480618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0CC16A0E-FB5A-45FE-8626-B043BD5B2D12}"/>
              </a:ext>
            </a:extLst>
          </p:cNvPr>
          <p:cNvSpPr txBox="1"/>
          <p:nvPr/>
        </p:nvSpPr>
        <p:spPr>
          <a:xfrm>
            <a:off x="696000" y="1494000"/>
            <a:ext cx="10440000" cy="50783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dirty="0"/>
              <a:t>«История. История России, IX — начало XVI в.: 6-й класс»;</a:t>
            </a:r>
          </a:p>
          <a:p>
            <a:r>
              <a:rPr lang="ru-RU" dirty="0"/>
              <a:t>«История. История России, XVI—XVII в.: 7-й класс»;</a:t>
            </a:r>
          </a:p>
          <a:p>
            <a:r>
              <a:rPr lang="ru-RU" dirty="0"/>
              <a:t>«История. История России, XVIII — начало XIX в.: 8-й класс»;</a:t>
            </a:r>
          </a:p>
          <a:p>
            <a:r>
              <a:rPr lang="ru-RU" dirty="0"/>
              <a:t>«История. История России, 1825–1914 гг.: 9-й класс»;</a:t>
            </a:r>
          </a:p>
          <a:p>
            <a:r>
              <a:rPr lang="ru-RU" dirty="0"/>
              <a:t>«История. Всеобщая история. История Древнего мира: 5-й класс»;</a:t>
            </a:r>
          </a:p>
          <a:p>
            <a:r>
              <a:rPr lang="ru-RU" dirty="0"/>
              <a:t>«История. Всеобщая история. История Средних веков: 6-й класс»;</a:t>
            </a:r>
          </a:p>
          <a:p>
            <a:r>
              <a:rPr lang="ru-RU" dirty="0"/>
              <a:t>«История. Всеобщая история. История Нового времени, конец ХV—XVII в: 7-й класс»;</a:t>
            </a:r>
          </a:p>
          <a:p>
            <a:r>
              <a:rPr lang="ru-RU" dirty="0"/>
              <a:t>«История. Всеобщая история. История Нового времени, XVIII — начало XIX в: 8-й класс»;</a:t>
            </a:r>
          </a:p>
          <a:p>
            <a:r>
              <a:rPr lang="ru-RU" dirty="0"/>
              <a:t>«История. Всеобщая история. История Нового времени, XIX — начало ХХ в: 9-й класс».</a:t>
            </a:r>
          </a:p>
          <a:p>
            <a:endParaRPr lang="ru-RU" dirty="0"/>
          </a:p>
          <a:p>
            <a:r>
              <a:rPr lang="ru-RU" dirty="0"/>
              <a:t>Авторами учебников по истории России являются  Владимир Мединский и академик РАН Анатолий </a:t>
            </a:r>
            <a:r>
              <a:rPr lang="ru-RU" dirty="0" err="1"/>
              <a:t>Торкунов</a:t>
            </a:r>
            <a:r>
              <a:rPr lang="ru-RU" dirty="0"/>
              <a:t>. </a:t>
            </a:r>
          </a:p>
          <a:p>
            <a:r>
              <a:rPr lang="ru-RU" dirty="0"/>
              <a:t>Учебники по всеобщей истории разработали </a:t>
            </a:r>
            <a:r>
              <a:rPr lang="ru-RU" dirty="0" err="1"/>
              <a:t>Владимр</a:t>
            </a:r>
            <a:r>
              <a:rPr lang="ru-RU" dirty="0"/>
              <a:t> Мединский совместно с академиком Александром </a:t>
            </a:r>
            <a:r>
              <a:rPr lang="ru-RU" dirty="0" err="1"/>
              <a:t>Чубарьяном</a:t>
            </a:r>
            <a:r>
              <a:rPr lang="ru-RU" dirty="0"/>
              <a:t>.</a:t>
            </a:r>
          </a:p>
          <a:p>
            <a:endParaRPr lang="ru-RU" dirty="0"/>
          </a:p>
          <a:p>
            <a:pPr algn="ctr"/>
            <a:r>
              <a:rPr lang="ru-RU" dirty="0"/>
              <a:t>Апробация  единых учебников прошла в октябре 2024 года, в ней участвовали более </a:t>
            </a:r>
          </a:p>
          <a:p>
            <a:pPr algn="ctr"/>
            <a:r>
              <a:rPr lang="ru-RU" dirty="0"/>
              <a:t>300 образовательных организаций по всей России. </a:t>
            </a:r>
          </a:p>
          <a:p>
            <a:pPr algn="ctr"/>
            <a:r>
              <a:rPr lang="ru-RU" dirty="0"/>
              <a:t>Ее результаты признал научно-методический совет по учебникам </a:t>
            </a:r>
            <a:r>
              <a:rPr lang="ru-RU" dirty="0" err="1"/>
              <a:t>Минпросвещения</a:t>
            </a:r>
            <a:r>
              <a:rPr lang="ru-RU" dirty="0"/>
              <a:t> России.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651A07A7-85AC-4681-B46A-0ED1C5DA62B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76000" y="1179000"/>
            <a:ext cx="2835000" cy="1898008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C8AD551-AA27-4C6A-A13B-9138F1B6F137}"/>
              </a:ext>
            </a:extLst>
          </p:cNvPr>
          <p:cNvSpPr txBox="1"/>
          <p:nvPr/>
        </p:nvSpPr>
        <p:spPr>
          <a:xfrm>
            <a:off x="291000" y="109005"/>
            <a:ext cx="10215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Подготовлены единые государственные учебники по истории,</a:t>
            </a:r>
          </a:p>
          <a:p>
            <a:pPr algn="ctr"/>
            <a:r>
              <a:rPr lang="ru-RU" sz="2800" b="1" dirty="0">
                <a:solidFill>
                  <a:srgbClr val="0070C0"/>
                </a:solidFill>
              </a:rPr>
              <a:t> которые будут переданы школам к 01.09.2025 года  </a:t>
            </a:r>
          </a:p>
        </p:txBody>
      </p:sp>
    </p:spTree>
    <p:extLst>
      <p:ext uri="{BB962C8B-B14F-4D97-AF65-F5344CB8AC3E}">
        <p14:creationId xmlns:p14="http://schemas.microsoft.com/office/powerpoint/2010/main" val="41629186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F26B064D-3470-4657-9BD9-20F448EB6B56}"/>
              </a:ext>
            </a:extLst>
          </p:cNvPr>
          <p:cNvSpPr txBox="1"/>
          <p:nvPr/>
        </p:nvSpPr>
        <p:spPr>
          <a:xfrm>
            <a:off x="606000" y="889843"/>
            <a:ext cx="10395000" cy="50783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b="0" i="0" dirty="0">
                <a:solidFill>
                  <a:srgbClr val="000000"/>
                </a:solidFill>
                <a:effectLst/>
                <a:latin typeface="Manrope"/>
              </a:rPr>
              <a:t>Министерство просвещения Российской Федерации, Российское военно-историческое общество в 2024 году инициировали разработку регионами учебников истории региона («История нашего края»).</a:t>
            </a: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Учебники разработаны 32 регионами пилотными регионами Российской Федерации на основе единых подходов. </a:t>
            </a:r>
          </a:p>
          <a:p>
            <a:endParaRPr lang="ru-RU" dirty="0">
              <a:solidFill>
                <a:srgbClr val="000000"/>
              </a:solidFill>
              <a:latin typeface="Manrope"/>
            </a:endParaRP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Создана единая  матрица учебников по региональной истории. </a:t>
            </a:r>
          </a:p>
          <a:p>
            <a:endParaRPr lang="ru-RU" dirty="0">
              <a:solidFill>
                <a:srgbClr val="000000"/>
              </a:solidFill>
              <a:latin typeface="Manrope"/>
            </a:endParaRP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Новосибирская область в число пилотных регионов не вошла.  Учебник по региональной истории будет разрабатываться в 2025-2026 уч. году.</a:t>
            </a: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Создана рабочая группа Минобразования НСО по разработке методических рекомендаций для реализации курса «Истории нашего края» с 01.09.2025 г. </a:t>
            </a:r>
          </a:p>
          <a:p>
            <a:endParaRPr lang="ru-RU" dirty="0">
              <a:solidFill>
                <a:srgbClr val="000000"/>
              </a:solidFill>
              <a:latin typeface="Manrope"/>
            </a:endParaRP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В основу реализации курса региональной истории в 2025-2026 учебном году будет положено пособие </a:t>
            </a: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 </a:t>
            </a:r>
          </a:p>
          <a:p>
            <a:r>
              <a:rPr lang="ru-RU" b="1" dirty="0">
                <a:solidFill>
                  <a:srgbClr val="000000"/>
                </a:solidFill>
                <a:latin typeface="Manrope"/>
              </a:rPr>
              <a:t>История Новосибирской области: учебное пособие / [С.Н. Андреенков, В.А. Зверев, К.Е. Зверева и др.]; науч. ред.: В.И. </a:t>
            </a:r>
            <a:r>
              <a:rPr lang="ru-RU" b="1" dirty="0" err="1">
                <a:solidFill>
                  <a:srgbClr val="000000"/>
                </a:solidFill>
                <a:latin typeface="Manrope"/>
              </a:rPr>
              <a:t>Молодин</a:t>
            </a:r>
            <a:r>
              <a:rPr lang="ru-RU" b="1" dirty="0">
                <a:solidFill>
                  <a:srgbClr val="000000"/>
                </a:solidFill>
                <a:latin typeface="Manrope"/>
              </a:rPr>
              <a:t>; </a:t>
            </a: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Правительство </a:t>
            </a:r>
            <a:r>
              <a:rPr lang="ru-RU" dirty="0" err="1">
                <a:solidFill>
                  <a:srgbClr val="000000"/>
                </a:solidFill>
                <a:latin typeface="Manrope"/>
              </a:rPr>
              <a:t>Новосиб</a:t>
            </a:r>
            <a:r>
              <a:rPr lang="ru-RU" dirty="0">
                <a:solidFill>
                  <a:srgbClr val="000000"/>
                </a:solidFill>
                <a:latin typeface="Manrope"/>
              </a:rPr>
              <a:t>. обл. и др. – М., </a:t>
            </a:r>
          </a:p>
          <a:p>
            <a:r>
              <a:rPr lang="ru-RU" dirty="0">
                <a:solidFill>
                  <a:srgbClr val="000000"/>
                </a:solidFill>
                <a:latin typeface="Manrope"/>
              </a:rPr>
              <a:t>Новосибирск: Интеграция: образование и наука, : ГАУГН-пресс, 2017.</a:t>
            </a:r>
            <a:endParaRPr lang="ru-RU" dirty="0"/>
          </a:p>
        </p:txBody>
      </p:sp>
      <p:pic>
        <p:nvPicPr>
          <p:cNvPr id="3074" name="Picture 2">
            <a:extLst>
              <a:ext uri="{FF2B5EF4-FFF2-40B4-BE49-F238E27FC236}">
                <a16:creationId xmlns:a16="http://schemas.microsoft.com/office/drawing/2014/main" id="{5804EF4C-4F96-40B4-9DCF-E24281B6CD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73300" y="5654262"/>
            <a:ext cx="2627700" cy="114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7986F7A-EB22-4C0B-AF9E-3CC4E871D36C}"/>
              </a:ext>
            </a:extLst>
          </p:cNvPr>
          <p:cNvSpPr txBox="1"/>
          <p:nvPr/>
        </p:nvSpPr>
        <p:spPr>
          <a:xfrm>
            <a:off x="291000" y="109005"/>
            <a:ext cx="10215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0070C0"/>
                </a:solidFill>
              </a:rPr>
              <a:t>Учебник для курса «История нашего края»</a:t>
            </a:r>
          </a:p>
        </p:txBody>
      </p:sp>
    </p:spTree>
    <p:extLst>
      <p:ext uri="{BB962C8B-B14F-4D97-AF65-F5344CB8AC3E}">
        <p14:creationId xmlns:p14="http://schemas.microsoft.com/office/powerpoint/2010/main" val="326419978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EA971DA9-0F3B-49FA-8C17-4941CCE2D21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8192" t="10837" r="55586" b="7895"/>
          <a:stretch/>
        </p:blipFill>
        <p:spPr>
          <a:xfrm>
            <a:off x="1243244" y="819000"/>
            <a:ext cx="8955000" cy="565098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F7DA1640-65AC-4AA7-A9F2-875B460E574A}"/>
              </a:ext>
            </a:extLst>
          </p:cNvPr>
          <p:cNvSpPr txBox="1"/>
          <p:nvPr/>
        </p:nvSpPr>
        <p:spPr>
          <a:xfrm>
            <a:off x="7131000" y="5229000"/>
            <a:ext cx="609460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000" b="1" dirty="0">
                <a:solidFill>
                  <a:srgbClr val="C00000"/>
                </a:solidFill>
              </a:rPr>
              <a:t>https://edsoo.ru/metod_seminar_ismo/</a:t>
            </a:r>
            <a:endParaRPr lang="ru-RU" sz="2000" b="1" dirty="0">
              <a:solidFill>
                <a:srgbClr val="C00000"/>
              </a:solidFill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AE1044C-0B4C-409B-A5A7-D735CA3C64E9}"/>
              </a:ext>
            </a:extLst>
          </p:cNvPr>
          <p:cNvSpPr txBox="1"/>
          <p:nvPr/>
        </p:nvSpPr>
        <p:spPr>
          <a:xfrm>
            <a:off x="1731000" y="112184"/>
            <a:ext cx="8550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>
                <a:solidFill>
                  <a:srgbClr val="C00000"/>
                </a:solidFill>
              </a:rPr>
              <a:t>Информационно-методическая поддержка педагогов</a:t>
            </a:r>
          </a:p>
        </p:txBody>
      </p:sp>
    </p:spTree>
    <p:extLst>
      <p:ext uri="{BB962C8B-B14F-4D97-AF65-F5344CB8AC3E}">
        <p14:creationId xmlns:p14="http://schemas.microsoft.com/office/powerpoint/2010/main" val="326492927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31A2C17B-C43C-45EA-8E45-7A860FAAECD3}"/>
              </a:ext>
            </a:extLst>
          </p:cNvPr>
          <p:cNvSpPr txBox="1"/>
          <p:nvPr/>
        </p:nvSpPr>
        <p:spPr>
          <a:xfrm>
            <a:off x="2136000" y="2507159"/>
            <a:ext cx="8322852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b="1" dirty="0">
                <a:solidFill>
                  <a:srgbClr val="002060"/>
                </a:solidFill>
              </a:rPr>
              <a:t>Благодарю за внимание!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E7080D31-5D97-4AB7-B6D8-C79FFAF5DEC5}"/>
              </a:ext>
            </a:extLst>
          </p:cNvPr>
          <p:cNvSpPr txBox="1"/>
          <p:nvPr/>
        </p:nvSpPr>
        <p:spPr>
          <a:xfrm>
            <a:off x="818882" y="5515112"/>
            <a:ext cx="1131708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000" b="1" dirty="0">
                <a:solidFill>
                  <a:srgbClr val="002060"/>
                </a:solidFill>
              </a:rPr>
              <a:t>Контактная информация:</a:t>
            </a:r>
          </a:p>
          <a:p>
            <a:pPr algn="ctr"/>
            <a:r>
              <a:rPr lang="ru-RU" sz="2000" dirty="0">
                <a:solidFill>
                  <a:srgbClr val="002060"/>
                </a:solidFill>
              </a:rPr>
              <a:t>р. т.: </a:t>
            </a:r>
            <a:r>
              <a:rPr lang="ru-RU" sz="2000" b="1" u="sng" dirty="0">
                <a:solidFill>
                  <a:srgbClr val="C00000"/>
                </a:solidFill>
              </a:rPr>
              <a:t>229-10-19, </a:t>
            </a:r>
            <a:r>
              <a:rPr lang="ru-RU" sz="2000" b="1" dirty="0">
                <a:solidFill>
                  <a:srgbClr val="002060"/>
                </a:solidFill>
              </a:rPr>
              <a:t>эл. почта: </a:t>
            </a:r>
            <a:r>
              <a:rPr lang="en-US" sz="2000" dirty="0">
                <a:hlinkClick r:id="rId2"/>
              </a:rPr>
              <a:t>ISuvorova@admnsk.ru</a:t>
            </a:r>
            <a:endParaRPr lang="ru-RU" sz="2000" dirty="0"/>
          </a:p>
          <a:p>
            <a:pPr algn="ctr"/>
            <a:endParaRPr lang="ru-RU" sz="2000" dirty="0"/>
          </a:p>
        </p:txBody>
      </p:sp>
      <p:sp>
        <p:nvSpPr>
          <p:cNvPr id="2" name="AutoShape 2" descr="Фон для презентации осень">
            <a:extLst>
              <a:ext uri="{FF2B5EF4-FFF2-40B4-BE49-F238E27FC236}">
                <a16:creationId xmlns:a16="http://schemas.microsoft.com/office/drawing/2014/main" id="{2B3E0D72-D219-4720-A2CB-FC84106968B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74916680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3182</TotalTime>
  <Words>2494</Words>
  <Application>Microsoft Office PowerPoint</Application>
  <PresentationFormat>Широкоэкранный</PresentationFormat>
  <Paragraphs>182</Paragraphs>
  <Slides>25</Slides>
  <Notes>0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9</vt:i4>
      </vt:variant>
      <vt:variant>
        <vt:lpstr>Тема</vt:lpstr>
      </vt:variant>
      <vt:variant>
        <vt:i4>2</vt:i4>
      </vt:variant>
      <vt:variant>
        <vt:lpstr>Внедренные серверы OLE</vt:lpstr>
      </vt:variant>
      <vt:variant>
        <vt:i4>1</vt:i4>
      </vt:variant>
      <vt:variant>
        <vt:lpstr>Заголовки слайдов</vt:lpstr>
      </vt:variant>
      <vt:variant>
        <vt:i4>25</vt:i4>
      </vt:variant>
    </vt:vector>
  </HeadingPairs>
  <TitlesOfParts>
    <vt:vector size="37" baseType="lpstr">
      <vt:lpstr>Arial</vt:lpstr>
      <vt:lpstr>Arial Narrow</vt:lpstr>
      <vt:lpstr>Calibri</vt:lpstr>
      <vt:lpstr>Calibri Light</vt:lpstr>
      <vt:lpstr>Manrope</vt:lpstr>
      <vt:lpstr>Myriad Pro</vt:lpstr>
      <vt:lpstr>Roboto</vt:lpstr>
      <vt:lpstr>Tahoma</vt:lpstr>
      <vt:lpstr>Times New Roman</vt:lpstr>
      <vt:lpstr>Тема Office</vt:lpstr>
      <vt:lpstr>1_Тема Office</vt:lpstr>
      <vt:lpstr>Adobe Acrobat Document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User</dc:creator>
  <cp:lastModifiedBy>Irija</cp:lastModifiedBy>
  <cp:revision>313</cp:revision>
  <cp:lastPrinted>2024-09-12T05:32:50Z</cp:lastPrinted>
  <dcterms:created xsi:type="dcterms:W3CDTF">2022-02-08T09:10:55Z</dcterms:created>
  <dcterms:modified xsi:type="dcterms:W3CDTF">2025-04-03T23:21:23Z</dcterms:modified>
</cp:coreProperties>
</file>