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9" r:id="rId3"/>
    <p:sldId id="262" r:id="rId4"/>
    <p:sldId id="263" r:id="rId5"/>
    <p:sldId id="278" r:id="rId6"/>
    <p:sldId id="279" r:id="rId7"/>
    <p:sldId id="277" r:id="rId8"/>
    <p:sldId id="264" r:id="rId9"/>
    <p:sldId id="265" r:id="rId10"/>
    <p:sldId id="275" r:id="rId11"/>
    <p:sldId id="266" r:id="rId12"/>
    <p:sldId id="270" r:id="rId13"/>
    <p:sldId id="276" r:id="rId14"/>
    <p:sldId id="271" r:id="rId15"/>
    <p:sldId id="274" r:id="rId16"/>
    <p:sldId id="273" r:id="rId17"/>
    <p:sldId id="269" r:id="rId18"/>
    <p:sldId id="267" r:id="rId19"/>
    <p:sldId id="268" r:id="rId20"/>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42C9A"/>
    <a:srgbClr val="A59E3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40" autoAdjust="0"/>
    <p:restoredTop sz="94660"/>
  </p:normalViewPr>
  <p:slideViewPr>
    <p:cSldViewPr snapToGrid="0">
      <p:cViewPr varScale="1">
        <p:scale>
          <a:sx n="108" d="100"/>
          <a:sy n="108" d="100"/>
        </p:scale>
        <p:origin x="666" y="12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p>
            <a:fld id="{C27EB031-92B2-43BF-90DD-8B12E23F4B17}" type="datetimeFigureOut">
              <a:rPr lang="ru-RU" smtClean="0"/>
              <a:t>02.04.2025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983DDEA-A006-4CD5-8B1C-6BC5ADB14854}" type="slidenum">
              <a:rPr lang="ru-RU" smtClean="0"/>
              <a:t>‹#›</a:t>
            </a:fld>
            <a:endParaRPr lang="ru-RU"/>
          </a:p>
        </p:txBody>
      </p:sp>
    </p:spTree>
    <p:extLst>
      <p:ext uri="{BB962C8B-B14F-4D97-AF65-F5344CB8AC3E}">
        <p14:creationId xmlns:p14="http://schemas.microsoft.com/office/powerpoint/2010/main" val="17002705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C27EB031-92B2-43BF-90DD-8B12E23F4B17}" type="datetimeFigureOut">
              <a:rPr lang="ru-RU" smtClean="0"/>
              <a:t>02.04.2025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983DDEA-A006-4CD5-8B1C-6BC5ADB14854}" type="slidenum">
              <a:rPr lang="ru-RU" smtClean="0"/>
              <a:t>‹#›</a:t>
            </a:fld>
            <a:endParaRPr lang="ru-RU"/>
          </a:p>
        </p:txBody>
      </p:sp>
    </p:spTree>
    <p:extLst>
      <p:ext uri="{BB962C8B-B14F-4D97-AF65-F5344CB8AC3E}">
        <p14:creationId xmlns:p14="http://schemas.microsoft.com/office/powerpoint/2010/main" val="38231854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C27EB031-92B2-43BF-90DD-8B12E23F4B17}" type="datetimeFigureOut">
              <a:rPr lang="ru-RU" smtClean="0"/>
              <a:t>02.04.2025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983DDEA-A006-4CD5-8B1C-6BC5ADB14854}" type="slidenum">
              <a:rPr lang="ru-RU" smtClean="0"/>
              <a:t>‹#›</a:t>
            </a:fld>
            <a:endParaRPr lang="ru-RU"/>
          </a:p>
        </p:txBody>
      </p:sp>
    </p:spTree>
    <p:extLst>
      <p:ext uri="{BB962C8B-B14F-4D97-AF65-F5344CB8AC3E}">
        <p14:creationId xmlns:p14="http://schemas.microsoft.com/office/powerpoint/2010/main" val="33646983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C27EB031-92B2-43BF-90DD-8B12E23F4B17}" type="datetimeFigureOut">
              <a:rPr lang="ru-RU" smtClean="0"/>
              <a:t>02.04.2025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983DDEA-A006-4CD5-8B1C-6BC5ADB14854}" type="slidenum">
              <a:rPr lang="ru-RU" smtClean="0"/>
              <a:t>‹#›</a:t>
            </a:fld>
            <a:endParaRPr lang="ru-RU"/>
          </a:p>
        </p:txBody>
      </p:sp>
    </p:spTree>
    <p:extLst>
      <p:ext uri="{BB962C8B-B14F-4D97-AF65-F5344CB8AC3E}">
        <p14:creationId xmlns:p14="http://schemas.microsoft.com/office/powerpoint/2010/main" val="2416360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C27EB031-92B2-43BF-90DD-8B12E23F4B17}" type="datetimeFigureOut">
              <a:rPr lang="ru-RU" smtClean="0"/>
              <a:t>02.04.2025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983DDEA-A006-4CD5-8B1C-6BC5ADB14854}" type="slidenum">
              <a:rPr lang="ru-RU" smtClean="0"/>
              <a:t>‹#›</a:t>
            </a:fld>
            <a:endParaRPr lang="ru-RU"/>
          </a:p>
        </p:txBody>
      </p:sp>
    </p:spTree>
    <p:extLst>
      <p:ext uri="{BB962C8B-B14F-4D97-AF65-F5344CB8AC3E}">
        <p14:creationId xmlns:p14="http://schemas.microsoft.com/office/powerpoint/2010/main" val="18571626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C27EB031-92B2-43BF-90DD-8B12E23F4B17}" type="datetimeFigureOut">
              <a:rPr lang="ru-RU" smtClean="0"/>
              <a:t>02.04.2025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983DDEA-A006-4CD5-8B1C-6BC5ADB14854}" type="slidenum">
              <a:rPr lang="ru-RU" smtClean="0"/>
              <a:t>‹#›</a:t>
            </a:fld>
            <a:endParaRPr lang="ru-RU"/>
          </a:p>
        </p:txBody>
      </p:sp>
    </p:spTree>
    <p:extLst>
      <p:ext uri="{BB962C8B-B14F-4D97-AF65-F5344CB8AC3E}">
        <p14:creationId xmlns:p14="http://schemas.microsoft.com/office/powerpoint/2010/main" val="38776520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C27EB031-92B2-43BF-90DD-8B12E23F4B17}" type="datetimeFigureOut">
              <a:rPr lang="ru-RU" smtClean="0"/>
              <a:t>02.04.2025</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983DDEA-A006-4CD5-8B1C-6BC5ADB14854}" type="slidenum">
              <a:rPr lang="ru-RU" smtClean="0"/>
              <a:t>‹#›</a:t>
            </a:fld>
            <a:endParaRPr lang="ru-RU"/>
          </a:p>
        </p:txBody>
      </p:sp>
    </p:spTree>
    <p:extLst>
      <p:ext uri="{BB962C8B-B14F-4D97-AF65-F5344CB8AC3E}">
        <p14:creationId xmlns:p14="http://schemas.microsoft.com/office/powerpoint/2010/main" val="28169654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C27EB031-92B2-43BF-90DD-8B12E23F4B17}" type="datetimeFigureOut">
              <a:rPr lang="ru-RU" smtClean="0"/>
              <a:t>02.04.2025</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983DDEA-A006-4CD5-8B1C-6BC5ADB14854}" type="slidenum">
              <a:rPr lang="ru-RU" smtClean="0"/>
              <a:t>‹#›</a:t>
            </a:fld>
            <a:endParaRPr lang="ru-RU"/>
          </a:p>
        </p:txBody>
      </p:sp>
    </p:spTree>
    <p:extLst>
      <p:ext uri="{BB962C8B-B14F-4D97-AF65-F5344CB8AC3E}">
        <p14:creationId xmlns:p14="http://schemas.microsoft.com/office/powerpoint/2010/main" val="3727566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C27EB031-92B2-43BF-90DD-8B12E23F4B17}" type="datetimeFigureOut">
              <a:rPr lang="ru-RU" smtClean="0"/>
              <a:t>02.04.2025</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983DDEA-A006-4CD5-8B1C-6BC5ADB14854}" type="slidenum">
              <a:rPr lang="ru-RU" smtClean="0"/>
              <a:t>‹#›</a:t>
            </a:fld>
            <a:endParaRPr lang="ru-RU"/>
          </a:p>
        </p:txBody>
      </p:sp>
    </p:spTree>
    <p:extLst>
      <p:ext uri="{BB962C8B-B14F-4D97-AF65-F5344CB8AC3E}">
        <p14:creationId xmlns:p14="http://schemas.microsoft.com/office/powerpoint/2010/main" val="8362256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C27EB031-92B2-43BF-90DD-8B12E23F4B17}" type="datetimeFigureOut">
              <a:rPr lang="ru-RU" smtClean="0"/>
              <a:t>02.04.2025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983DDEA-A006-4CD5-8B1C-6BC5ADB14854}" type="slidenum">
              <a:rPr lang="ru-RU" smtClean="0"/>
              <a:t>‹#›</a:t>
            </a:fld>
            <a:endParaRPr lang="ru-RU"/>
          </a:p>
        </p:txBody>
      </p:sp>
    </p:spTree>
    <p:extLst>
      <p:ext uri="{BB962C8B-B14F-4D97-AF65-F5344CB8AC3E}">
        <p14:creationId xmlns:p14="http://schemas.microsoft.com/office/powerpoint/2010/main" val="951069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C27EB031-92B2-43BF-90DD-8B12E23F4B17}" type="datetimeFigureOut">
              <a:rPr lang="ru-RU" smtClean="0"/>
              <a:t>02.04.2025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983DDEA-A006-4CD5-8B1C-6BC5ADB14854}" type="slidenum">
              <a:rPr lang="ru-RU" smtClean="0"/>
              <a:t>‹#›</a:t>
            </a:fld>
            <a:endParaRPr lang="ru-RU"/>
          </a:p>
        </p:txBody>
      </p:sp>
    </p:spTree>
    <p:extLst>
      <p:ext uri="{BB962C8B-B14F-4D97-AF65-F5344CB8AC3E}">
        <p14:creationId xmlns:p14="http://schemas.microsoft.com/office/powerpoint/2010/main" val="37882228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7EB031-92B2-43BF-90DD-8B12E23F4B17}" type="datetimeFigureOut">
              <a:rPr lang="ru-RU" smtClean="0"/>
              <a:t>02.04.2025</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83DDEA-A006-4CD5-8B1C-6BC5ADB14854}" type="slidenum">
              <a:rPr lang="ru-RU" smtClean="0"/>
              <a:t>‹#›</a:t>
            </a:fld>
            <a:endParaRPr lang="ru-RU"/>
          </a:p>
        </p:txBody>
      </p:sp>
    </p:spTree>
    <p:extLst>
      <p:ext uri="{BB962C8B-B14F-4D97-AF65-F5344CB8AC3E}">
        <p14:creationId xmlns:p14="http://schemas.microsoft.com/office/powerpoint/2010/main" val="30671909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tiff"/><Relationship Id="rId16"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33.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4.png"/><Relationship Id="rId2" Type="http://schemas.openxmlformats.org/officeDocument/2006/relationships/image" Target="../media/image1.tiff"/><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23.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13.png"/></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34.png"/><Relationship Id="rId2" Type="http://schemas.openxmlformats.org/officeDocument/2006/relationships/image" Target="../media/image1.tiff"/><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23.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13.png"/></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tiff"/><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23.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13.png"/></Relationships>
</file>

<file path=ppt/slides/_rels/slide1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35.png"/><Relationship Id="rId2" Type="http://schemas.openxmlformats.org/officeDocument/2006/relationships/image" Target="../media/image1.tiff"/><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23.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13.png"/></Relationships>
</file>

<file path=ppt/slides/_rels/slide1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3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4.png"/><Relationship Id="rId2" Type="http://schemas.openxmlformats.org/officeDocument/2006/relationships/image" Target="../media/image1.tiff"/><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23.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13.png"/></Relationships>
</file>

<file path=ppt/slides/_rels/slide1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37.png"/><Relationship Id="rId2" Type="http://schemas.openxmlformats.org/officeDocument/2006/relationships/image" Target="../media/image1.tiff"/><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23.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13.png"/></Relationships>
</file>

<file path=ppt/slides/_rels/slide1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38.png"/><Relationship Id="rId2" Type="http://schemas.openxmlformats.org/officeDocument/2006/relationships/image" Target="../media/image1.tiff"/><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23.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13.png"/></Relationships>
</file>

<file path=ppt/slides/_rels/slide1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39.emf"/><Relationship Id="rId2" Type="http://schemas.openxmlformats.org/officeDocument/2006/relationships/image" Target="../media/image1.tiff"/><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23.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13.png"/></Relationships>
</file>

<file path=ppt/slides/_rels/slide1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40.emf"/><Relationship Id="rId2" Type="http://schemas.openxmlformats.org/officeDocument/2006/relationships/image" Target="../media/image1.tiff"/><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23.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13.png"/></Relationships>
</file>

<file path=ppt/slides/_rels/slide1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41.emf"/><Relationship Id="rId2" Type="http://schemas.openxmlformats.org/officeDocument/2006/relationships/image" Target="../media/image1.tiff"/><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23.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13.png"/></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5.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4.png"/><Relationship Id="rId2" Type="http://schemas.openxmlformats.org/officeDocument/2006/relationships/image" Target="../media/image1.tiff"/><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23.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13.png"/></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4.png"/><Relationship Id="rId2" Type="http://schemas.openxmlformats.org/officeDocument/2006/relationships/image" Target="../media/image1.tiff"/><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23.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7.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4.png"/><Relationship Id="rId2" Type="http://schemas.openxmlformats.org/officeDocument/2006/relationships/image" Target="../media/image1.tiff"/><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23.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30.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4.png"/><Relationship Id="rId2" Type="http://schemas.openxmlformats.org/officeDocument/2006/relationships/image" Target="../media/image1.tiff"/><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23.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31.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4.png"/><Relationship Id="rId2" Type="http://schemas.openxmlformats.org/officeDocument/2006/relationships/image" Target="../media/image1.tiff"/><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23.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32.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4.png"/><Relationship Id="rId2" Type="http://schemas.openxmlformats.org/officeDocument/2006/relationships/image" Target="../media/image1.tiff"/><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23.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3" name="Picture 9" descr="\\172.16.15.171\обмен\Пресс-центр\Полина\папка\фон легкий.ti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5433" t="27508" r="16881" b="15423"/>
          <a:stretch/>
        </p:blipFill>
        <p:spPr bwMode="auto">
          <a:xfrm>
            <a:off x="8409" y="-55079"/>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User\Desktop\Кубы png\св гол.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2088"/>
          <a:stretch/>
        </p:blipFill>
        <p:spPr bwMode="auto">
          <a:xfrm>
            <a:off x="899593" y="-20769"/>
            <a:ext cx="1931740" cy="712646"/>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ctrTitle"/>
          </p:nvPr>
        </p:nvSpPr>
        <p:spPr>
          <a:xfrm>
            <a:off x="3590411" y="-104861"/>
            <a:ext cx="5647945" cy="809006"/>
          </a:xfrm>
        </p:spPr>
        <p:txBody>
          <a:bodyPr>
            <a:noAutofit/>
          </a:bodyPr>
          <a:lstStyle/>
          <a:p>
            <a:endParaRPr lang="ru-RU" sz="1600" dirty="0">
              <a:solidFill>
                <a:schemeClr val="bg1"/>
              </a:solidFill>
              <a:latin typeface="Arial" panose="020B0604020202020204" pitchFamily="34" charset="0"/>
              <a:cs typeface="Arial" panose="020B0604020202020204" pitchFamily="34" charset="0"/>
            </a:endParaRPr>
          </a:p>
        </p:txBody>
      </p:sp>
      <p:sp>
        <p:nvSpPr>
          <p:cNvPr id="3" name="Подзаголовок 2"/>
          <p:cNvSpPr>
            <a:spLocks noGrp="1"/>
          </p:cNvSpPr>
          <p:nvPr>
            <p:ph type="subTitle" idx="1"/>
          </p:nvPr>
        </p:nvSpPr>
        <p:spPr>
          <a:xfrm>
            <a:off x="1492473" y="700241"/>
            <a:ext cx="9031033" cy="617421"/>
          </a:xfrm>
        </p:spPr>
        <p:txBody>
          <a:bodyPr>
            <a:noAutofit/>
          </a:bodyPr>
          <a:lstStyle/>
          <a:p>
            <a:endParaRPr lang="ru-RU" sz="1800" b="1" dirty="0">
              <a:solidFill>
                <a:srgbClr val="D7B56D"/>
              </a:solidFill>
              <a:latin typeface="Arial" panose="020B0604020202020204" pitchFamily="34" charset="0"/>
              <a:cs typeface="Arial" panose="020B0604020202020204" pitchFamily="34" charset="0"/>
            </a:endParaRPr>
          </a:p>
        </p:txBody>
      </p:sp>
      <p:pic>
        <p:nvPicPr>
          <p:cNvPr id="1026" name="Picture 2" descr="C:\Users\User\Desktop\Кубы png\беж.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1040" b="11266"/>
          <a:stretch/>
        </p:blipFill>
        <p:spPr bwMode="auto">
          <a:xfrm>
            <a:off x="-19188" y="5315162"/>
            <a:ext cx="1360901" cy="155679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User\Desktop\Кубы png\гол.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8860" y="3503966"/>
            <a:ext cx="1763456" cy="155817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User\Desktop\Кубы png\жел.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80713" y="5148410"/>
            <a:ext cx="1065089" cy="1030017"/>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User\Desktop\Кубы png\Зел.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82462" y="1925100"/>
            <a:ext cx="772195" cy="79968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User\Desktop\Кубы png\ор.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6515" t="13490"/>
          <a:stretch/>
        </p:blipFill>
        <p:spPr bwMode="auto">
          <a:xfrm>
            <a:off x="8409" y="13954"/>
            <a:ext cx="1475656" cy="145710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User\Desktop\Кубы png\свзел.pn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r="45665"/>
          <a:stretch/>
        </p:blipFill>
        <p:spPr bwMode="auto">
          <a:xfrm>
            <a:off x="11787270" y="3810711"/>
            <a:ext cx="379829" cy="72078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Users\User\Desktop\Кубы png\сер.pn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r="73239"/>
          <a:stretch/>
        </p:blipFill>
        <p:spPr bwMode="auto">
          <a:xfrm>
            <a:off x="11652449" y="1559998"/>
            <a:ext cx="539552" cy="1813923"/>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C:\Users\User\Desktop\Кубы png\син.pn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45185"/>
          <a:stretch/>
        </p:blipFill>
        <p:spPr bwMode="auto">
          <a:xfrm>
            <a:off x="1" y="1559998"/>
            <a:ext cx="899592" cy="163604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Users\User\Desktop\Кубы png\сир.pn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r="35913" b="30163"/>
          <a:stretch/>
        </p:blipFill>
        <p:spPr bwMode="auto">
          <a:xfrm>
            <a:off x="10568194" y="5304161"/>
            <a:ext cx="1619672" cy="1556565"/>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C:\Users\User\Desktop\Кубы png\сргол.png"/>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b="31750"/>
          <a:stretch/>
        </p:blipFill>
        <p:spPr bwMode="auto">
          <a:xfrm>
            <a:off x="4334938" y="6018887"/>
            <a:ext cx="1362596" cy="83911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Users\User\Desktop\Кубы png\тор.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413260" y="4843543"/>
            <a:ext cx="654744" cy="609733"/>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15" descr="C:\Users\User\Desktop\Кубы png\тсер.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157495" y="4663236"/>
            <a:ext cx="525462" cy="603249"/>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C:\Users\User\Desktop\Кубы png\фиол.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348045" y="5343384"/>
            <a:ext cx="1808163" cy="1411812"/>
          </a:xfrm>
          <a:prstGeom prst="rect">
            <a:avLst/>
          </a:prstGeom>
          <a:noFill/>
          <a:extLst>
            <a:ext uri="{909E8E84-426E-40DD-AFC4-6F175D3DCCD1}">
              <a14:hiddenFill xmlns:a14="http://schemas.microsoft.com/office/drawing/2010/main">
                <a:solidFill>
                  <a:srgbClr val="FFFFFF"/>
                </a:solidFill>
              </a14:hiddenFill>
            </a:ext>
          </a:extLst>
        </p:spPr>
      </p:pic>
      <p:sp>
        <p:nvSpPr>
          <p:cNvPr id="21" name="Заголовок 1"/>
          <p:cNvSpPr txBox="1">
            <a:spLocks/>
          </p:cNvSpPr>
          <p:nvPr/>
        </p:nvSpPr>
        <p:spPr>
          <a:xfrm>
            <a:off x="2889904" y="6309321"/>
            <a:ext cx="6662481" cy="44587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1800" dirty="0">
                <a:solidFill>
                  <a:schemeClr val="bg1"/>
                </a:solidFill>
                <a:latin typeface="Arial" panose="020B0604020202020204" pitchFamily="34" charset="0"/>
                <a:cs typeface="Arial" panose="020B0604020202020204" pitchFamily="34" charset="0"/>
              </a:rPr>
              <a:t>Новосибирск, 2025</a:t>
            </a:r>
          </a:p>
        </p:txBody>
      </p:sp>
      <p:sp>
        <p:nvSpPr>
          <p:cNvPr id="4" name="TextBox 3"/>
          <p:cNvSpPr txBox="1"/>
          <p:nvPr/>
        </p:nvSpPr>
        <p:spPr>
          <a:xfrm>
            <a:off x="1857223" y="1647563"/>
            <a:ext cx="9030229" cy="1077218"/>
          </a:xfrm>
          <a:prstGeom prst="rect">
            <a:avLst/>
          </a:prstGeom>
          <a:noFill/>
        </p:spPr>
        <p:txBody>
          <a:bodyPr wrap="none" rtlCol="0">
            <a:spAutoFit/>
          </a:bodyPr>
          <a:lstStyle/>
          <a:p>
            <a:pPr algn="ctr"/>
            <a:r>
              <a:rPr lang="ru-RU" sz="3200" dirty="0">
                <a:solidFill>
                  <a:schemeClr val="bg1"/>
                </a:solidFill>
                <a:latin typeface="Times New Roman" panose="02020603050405020304" pitchFamily="18" charset="0"/>
                <a:cs typeface="Times New Roman" panose="02020603050405020304" pitchFamily="18" charset="0"/>
              </a:rPr>
              <a:t>КАРТОГРАФИЧЕСКИЕ УМЕНИЯ УЧАЩИХСЯ: </a:t>
            </a:r>
          </a:p>
          <a:p>
            <a:pPr algn="ctr"/>
            <a:r>
              <a:rPr lang="ru-RU" sz="3200" dirty="0">
                <a:solidFill>
                  <a:schemeClr val="bg1"/>
                </a:solidFill>
                <a:latin typeface="Times New Roman" panose="02020603050405020304" pitchFamily="18" charset="0"/>
                <a:cs typeface="Times New Roman" panose="02020603050405020304" pitchFamily="18" charset="0"/>
              </a:rPr>
              <a:t>ПУТИ И СРЕДСТВА ФОРМИРОВАНИЯ</a:t>
            </a:r>
          </a:p>
        </p:txBody>
      </p:sp>
      <p:sp>
        <p:nvSpPr>
          <p:cNvPr id="5" name="TextBox 4">
            <a:extLst>
              <a:ext uri="{FF2B5EF4-FFF2-40B4-BE49-F238E27FC236}">
                <a16:creationId xmlns:a16="http://schemas.microsoft.com/office/drawing/2014/main" id="{FBC8556C-6BB7-CF90-F2DC-E548B8C34EC6}"/>
              </a:ext>
            </a:extLst>
          </p:cNvPr>
          <p:cNvSpPr txBox="1"/>
          <p:nvPr/>
        </p:nvSpPr>
        <p:spPr>
          <a:xfrm>
            <a:off x="7306400" y="3867329"/>
            <a:ext cx="4071630" cy="83099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ru-RU" sz="1600" i="1" dirty="0">
                <a:solidFill>
                  <a:prstClr val="white"/>
                </a:solidFill>
                <a:latin typeface="Times New Roman" panose="02020603050405020304" pitchFamily="18" charset="0"/>
                <a:cs typeface="Times New Roman" panose="02020603050405020304" pitchFamily="18" charset="0"/>
              </a:rPr>
              <a:t>Учитель истории,</a:t>
            </a:r>
          </a:p>
          <a:p>
            <a:pPr marL="0" marR="0" lvl="0" indent="0" algn="r" defTabSz="914400" rtl="0" eaLnBrk="1" fontAlgn="auto" latinLnBrk="0" hangingPunct="1">
              <a:lnSpc>
                <a:spcPct val="100000"/>
              </a:lnSpc>
              <a:spcBef>
                <a:spcPts val="0"/>
              </a:spcBef>
              <a:spcAft>
                <a:spcPts val="0"/>
              </a:spcAft>
              <a:buClrTx/>
              <a:buSzTx/>
              <a:buFontTx/>
              <a:buNone/>
              <a:tabLst/>
              <a:defRPr/>
            </a:pPr>
            <a:r>
              <a:rPr lang="ru-RU" sz="1600" i="1" dirty="0">
                <a:solidFill>
                  <a:prstClr val="white"/>
                </a:solidFill>
                <a:latin typeface="Times New Roman" panose="02020603050405020304" pitchFamily="18" charset="0"/>
                <a:cs typeface="Times New Roman" panose="02020603050405020304" pitchFamily="18" charset="0"/>
              </a:rPr>
              <a:t> обществознания Чеснок Е.А, </a:t>
            </a:r>
          </a:p>
          <a:p>
            <a:pPr marL="0" marR="0" lvl="0" indent="0" algn="r" defTabSz="914400" rtl="0" eaLnBrk="1" fontAlgn="auto" latinLnBrk="0" hangingPunct="1">
              <a:lnSpc>
                <a:spcPct val="100000"/>
              </a:lnSpc>
              <a:spcBef>
                <a:spcPts val="0"/>
              </a:spcBef>
              <a:spcAft>
                <a:spcPts val="0"/>
              </a:spcAft>
              <a:buClrTx/>
              <a:buSzTx/>
              <a:buFontTx/>
              <a:buNone/>
              <a:tabLst/>
              <a:defRPr/>
            </a:pPr>
            <a:r>
              <a:rPr lang="ru-RU" sz="1600" i="1" dirty="0">
                <a:solidFill>
                  <a:prstClr val="white"/>
                </a:solidFill>
                <a:latin typeface="Times New Roman" panose="02020603050405020304" pitchFamily="18" charset="0"/>
                <a:cs typeface="Times New Roman" panose="02020603050405020304" pitchFamily="18" charset="0"/>
              </a:rPr>
              <a:t>МБОУ СОШ №49.</a:t>
            </a:r>
            <a:endParaRPr kumimoji="0" lang="ru-RU" sz="16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7396426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Группа 3"/>
          <p:cNvGrpSpPr/>
          <p:nvPr/>
        </p:nvGrpSpPr>
        <p:grpSpPr>
          <a:xfrm>
            <a:off x="0" y="-1"/>
            <a:ext cx="1213503" cy="6858001"/>
            <a:chOff x="0" y="-1"/>
            <a:chExt cx="1213503" cy="6858001"/>
          </a:xfrm>
        </p:grpSpPr>
        <p:pic>
          <p:nvPicPr>
            <p:cNvPr id="5" name="Picture 9" descr="\\172.16.15.171\обмен\Пресс-центр\Полина\папка\фон легкий.ti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5433" t="27508" r="66911" b="15423"/>
            <a:stretch/>
          </p:blipFill>
          <p:spPr bwMode="auto">
            <a:xfrm>
              <a:off x="0" y="0"/>
              <a:ext cx="121350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User\Desktop\Кубы png\беж.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5577"/>
            <a:stretch/>
          </p:blipFill>
          <p:spPr bwMode="auto">
            <a:xfrm>
              <a:off x="0" y="4718146"/>
              <a:ext cx="451713" cy="116657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User\Desktop\Кубы png\гол.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1346" y="5085184"/>
              <a:ext cx="996103" cy="8801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Users\User\Desktop\Кубы png\жел.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4123"/>
            <a:stretch/>
          </p:blipFill>
          <p:spPr bwMode="auto">
            <a:xfrm>
              <a:off x="0" y="2674422"/>
              <a:ext cx="482581" cy="130079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C:\Users\User\Desktop\Кубы png\Зел.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5234" y="2276872"/>
              <a:ext cx="513456" cy="53173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Users\User\Desktop\Кубы png\ор.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42406" t="15737"/>
            <a:stretch/>
          </p:blipFill>
          <p:spPr bwMode="auto">
            <a:xfrm>
              <a:off x="0" y="-1"/>
              <a:ext cx="676918" cy="94371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1" descr="C:\Users\User\Desktop\Кубы png\син.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57733"/>
            <a:stretch/>
          </p:blipFill>
          <p:spPr bwMode="auto">
            <a:xfrm>
              <a:off x="0" y="1323856"/>
              <a:ext cx="461238" cy="108785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4" descr="C:\Users\User\Desktop\Кубы png\тор.pn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6251"/>
            <a:stretch/>
          </p:blipFill>
          <p:spPr bwMode="auto">
            <a:xfrm>
              <a:off x="0" y="3997430"/>
              <a:ext cx="613816" cy="60973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6" descr="C:\Users\User\Desktop\Кубы png\фиол.pn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45321" b="25642"/>
            <a:stretch/>
          </p:blipFill>
          <p:spPr bwMode="auto">
            <a:xfrm>
              <a:off x="0" y="5456819"/>
              <a:ext cx="988690" cy="140118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7" descr="C:\Users\User\Desktop\Кубы png\св гол.pn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64773"/>
            <a:stretch/>
          </p:blipFill>
          <p:spPr bwMode="auto">
            <a:xfrm>
              <a:off x="305775" y="0"/>
              <a:ext cx="852373" cy="292181"/>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17" descr="C:\Users\User\Полина Штофф\От Лены с любовью\файлы ДЛЯ РЕДАКЦИИ\Логотипы НГПУ\Логотип НГПУ для рассылки\Логотип НГПУ в PNG без фона.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76918" y="260648"/>
            <a:ext cx="1123949" cy="840929"/>
          </a:xfrm>
          <a:prstGeom prst="rect">
            <a:avLst/>
          </a:prstGeom>
          <a:noFill/>
          <a:extLst>
            <a:ext uri="{909E8E84-426E-40DD-AFC4-6F175D3DCCD1}">
              <a14:hiddenFill xmlns:a14="http://schemas.microsoft.com/office/drawing/2010/main">
                <a:solidFill>
                  <a:srgbClr val="FFFFFF"/>
                </a:solidFill>
              </a14:hiddenFill>
            </a:ext>
          </a:extLst>
        </p:spPr>
      </p:pic>
      <p:sp>
        <p:nvSpPr>
          <p:cNvPr id="2" name="Объект 1"/>
          <p:cNvSpPr>
            <a:spLocks noGrp="1"/>
          </p:cNvSpPr>
          <p:nvPr>
            <p:ph idx="1"/>
          </p:nvPr>
        </p:nvSpPr>
        <p:spPr>
          <a:xfrm>
            <a:off x="1089050" y="471854"/>
            <a:ext cx="10875422" cy="5705109"/>
          </a:xfrm>
        </p:spPr>
        <p:txBody>
          <a:bodyPr/>
          <a:lstStyle/>
          <a:p>
            <a:pPr marL="0" indent="0">
              <a:buNone/>
            </a:pPr>
            <a:endParaRPr lang="ru-RU" dirty="0"/>
          </a:p>
          <a:p>
            <a:pPr marL="0" indent="0" algn="ctr">
              <a:buNone/>
            </a:pPr>
            <a:r>
              <a:rPr lang="ru-RU" b="1" dirty="0">
                <a:solidFill>
                  <a:schemeClr val="accent1">
                    <a:lumMod val="75000"/>
                  </a:schemeClr>
                </a:solidFill>
                <a:latin typeface="Times New Roman" panose="02020603050405020304" pitchFamily="18" charset="0"/>
                <a:cs typeface="Times New Roman" panose="02020603050405020304" pitchFamily="18" charset="0"/>
              </a:rPr>
              <a:t>Общие (основные карты) </a:t>
            </a:r>
            <a:r>
              <a:rPr lang="ru-RU" dirty="0">
                <a:solidFill>
                  <a:schemeClr val="accent1">
                    <a:lumMod val="75000"/>
                  </a:schemeClr>
                </a:solidFill>
                <a:latin typeface="Times New Roman" panose="02020603050405020304" pitchFamily="18" charset="0"/>
                <a:cs typeface="Times New Roman" panose="02020603050405020304" pitchFamily="18" charset="0"/>
              </a:rPr>
              <a:t>– отражают исторические события </a:t>
            </a:r>
          </a:p>
          <a:p>
            <a:pPr marL="0" indent="0" algn="ctr">
              <a:buNone/>
            </a:pPr>
            <a:r>
              <a:rPr lang="ru-RU" dirty="0">
                <a:solidFill>
                  <a:schemeClr val="accent1">
                    <a:lumMod val="75000"/>
                  </a:schemeClr>
                </a:solidFill>
                <a:latin typeface="Times New Roman" panose="02020603050405020304" pitchFamily="18" charset="0"/>
                <a:cs typeface="Times New Roman" panose="02020603050405020304" pitchFamily="18" charset="0"/>
              </a:rPr>
              <a:t>в стране или группе стран, их положение, состояние в определенный</a:t>
            </a:r>
          </a:p>
          <a:p>
            <a:pPr marL="0" indent="0" algn="ctr">
              <a:buNone/>
            </a:pPr>
            <a:r>
              <a:rPr lang="ru-RU" dirty="0">
                <a:solidFill>
                  <a:schemeClr val="accent1">
                    <a:lumMod val="75000"/>
                  </a:schemeClr>
                </a:solidFill>
                <a:latin typeface="Times New Roman" panose="02020603050405020304" pitchFamily="18" charset="0"/>
                <a:cs typeface="Times New Roman" panose="02020603050405020304" pitchFamily="18" charset="0"/>
              </a:rPr>
              <a:t> момент исторического развития </a:t>
            </a:r>
          </a:p>
          <a:p>
            <a:pPr marL="0" indent="0">
              <a:buNone/>
            </a:pPr>
            <a:endParaRPr lang="ru-RU" dirty="0"/>
          </a:p>
        </p:txBody>
      </p:sp>
      <p:pic>
        <p:nvPicPr>
          <p:cNvPr id="4098"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171678" y="2464239"/>
            <a:ext cx="7620000" cy="428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25994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Группа 3"/>
          <p:cNvGrpSpPr/>
          <p:nvPr/>
        </p:nvGrpSpPr>
        <p:grpSpPr>
          <a:xfrm>
            <a:off x="0" y="-1"/>
            <a:ext cx="1213503" cy="6858001"/>
            <a:chOff x="0" y="-1"/>
            <a:chExt cx="1213503" cy="6858001"/>
          </a:xfrm>
        </p:grpSpPr>
        <p:pic>
          <p:nvPicPr>
            <p:cNvPr id="5" name="Picture 9" descr="\\172.16.15.171\обмен\Пресс-центр\Полина\папка\фон легкий.ti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5433" t="27508" r="66911" b="15423"/>
            <a:stretch/>
          </p:blipFill>
          <p:spPr bwMode="auto">
            <a:xfrm>
              <a:off x="0" y="0"/>
              <a:ext cx="121350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User\Desktop\Кубы png\беж.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5577"/>
            <a:stretch/>
          </p:blipFill>
          <p:spPr bwMode="auto">
            <a:xfrm>
              <a:off x="0" y="4718146"/>
              <a:ext cx="451713" cy="116657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User\Desktop\Кубы png\гол.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1346" y="5085184"/>
              <a:ext cx="996103" cy="8801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Users\User\Desktop\Кубы png\жел.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4123"/>
            <a:stretch/>
          </p:blipFill>
          <p:spPr bwMode="auto">
            <a:xfrm>
              <a:off x="0" y="2674422"/>
              <a:ext cx="482581" cy="130079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C:\Users\User\Desktop\Кубы png\Зел.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5234" y="2276872"/>
              <a:ext cx="513456" cy="53173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Users\User\Desktop\Кубы png\ор.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42406" t="15737"/>
            <a:stretch/>
          </p:blipFill>
          <p:spPr bwMode="auto">
            <a:xfrm>
              <a:off x="0" y="-1"/>
              <a:ext cx="676918" cy="94371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1" descr="C:\Users\User\Desktop\Кубы png\син.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57733"/>
            <a:stretch/>
          </p:blipFill>
          <p:spPr bwMode="auto">
            <a:xfrm>
              <a:off x="0" y="1323856"/>
              <a:ext cx="461238" cy="108785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4" descr="C:\Users\User\Desktop\Кубы png\тор.pn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6251"/>
            <a:stretch/>
          </p:blipFill>
          <p:spPr bwMode="auto">
            <a:xfrm>
              <a:off x="0" y="3997430"/>
              <a:ext cx="613816" cy="60973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6" descr="C:\Users\User\Desktop\Кубы png\фиол.pn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45321" b="25642"/>
            <a:stretch/>
          </p:blipFill>
          <p:spPr bwMode="auto">
            <a:xfrm>
              <a:off x="0" y="5456819"/>
              <a:ext cx="988690" cy="140118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7" descr="C:\Users\User\Desktop\Кубы png\св гол.pn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64773"/>
            <a:stretch/>
          </p:blipFill>
          <p:spPr bwMode="auto">
            <a:xfrm>
              <a:off x="305775" y="0"/>
              <a:ext cx="852373" cy="292181"/>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Объект 1"/>
          <p:cNvSpPr>
            <a:spLocks noGrp="1"/>
          </p:cNvSpPr>
          <p:nvPr>
            <p:ph idx="1"/>
          </p:nvPr>
        </p:nvSpPr>
        <p:spPr>
          <a:xfrm>
            <a:off x="731961" y="487620"/>
            <a:ext cx="11232511" cy="5705109"/>
          </a:xfrm>
        </p:spPr>
        <p:txBody>
          <a:bodyPr/>
          <a:lstStyle/>
          <a:p>
            <a:pPr indent="0" algn="ctr">
              <a:spcAft>
                <a:spcPts val="0"/>
              </a:spcAft>
              <a:buNone/>
            </a:pPr>
            <a:r>
              <a:rPr lang="ru-RU" sz="3200" b="1" dirty="0"/>
              <a:t>     </a:t>
            </a:r>
            <a:endParaRPr lang="ru-RU" sz="2400" dirty="0">
              <a:ea typeface="Calibri"/>
              <a:cs typeface="Times New Roman"/>
            </a:endParaRPr>
          </a:p>
          <a:p>
            <a:pPr marL="0" indent="0" algn="ctr">
              <a:buNone/>
            </a:pPr>
            <a:endParaRPr lang="ru-RU" sz="3200" b="1" dirty="0"/>
          </a:p>
          <a:p>
            <a:pPr marL="0" indent="0" algn="ctr">
              <a:buNone/>
            </a:pPr>
            <a:endParaRPr lang="ru-RU" sz="3200" b="1" dirty="0"/>
          </a:p>
          <a:p>
            <a:pPr marL="0" indent="0" algn="ctr">
              <a:buNone/>
            </a:pPr>
            <a:endParaRPr lang="ru-RU" sz="3200" b="1" dirty="0"/>
          </a:p>
        </p:txBody>
      </p:sp>
      <p:sp>
        <p:nvSpPr>
          <p:cNvPr id="3" name="Прямоугольник 2"/>
          <p:cNvSpPr/>
          <p:nvPr/>
        </p:nvSpPr>
        <p:spPr>
          <a:xfrm>
            <a:off x="5615836" y="1101577"/>
            <a:ext cx="6096000" cy="5509200"/>
          </a:xfrm>
          <a:prstGeom prst="rect">
            <a:avLst/>
          </a:prstGeom>
        </p:spPr>
        <p:txBody>
          <a:bodyPr>
            <a:spAutoFit/>
          </a:bodyPr>
          <a:lstStyle/>
          <a:p>
            <a:r>
              <a:rPr lang="ru-RU" sz="3200" dirty="0">
                <a:solidFill>
                  <a:schemeClr val="accent1">
                    <a:lumMod val="75000"/>
                  </a:schemeClr>
                </a:solidFill>
              </a:rPr>
              <a:t>Е.Е. Вяземский  отмечает,  </a:t>
            </a:r>
            <a:r>
              <a:rPr lang="ru-RU" sz="3200" i="1" dirty="0">
                <a:solidFill>
                  <a:schemeClr val="accent1">
                    <a:lumMod val="75000"/>
                  </a:schemeClr>
                </a:solidFill>
              </a:rPr>
              <a:t>что каждый  тип  исторической  карты  сочетается  с адекватным  ему  приёмом  изложения  учебного  материала: тематические — с  образным повествованием; общие и обзорные — с аналитическим  описанием, обобщающей  характеристикой </a:t>
            </a:r>
            <a:r>
              <a:rPr lang="ru-RU" sz="3200" dirty="0">
                <a:solidFill>
                  <a:schemeClr val="accent1">
                    <a:lumMod val="75000"/>
                  </a:schemeClr>
                </a:solidFill>
              </a:rPr>
              <a:t>. </a:t>
            </a:r>
          </a:p>
        </p:txBody>
      </p:sp>
      <p:pic>
        <p:nvPicPr>
          <p:cNvPr id="1026"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76918" y="1202499"/>
            <a:ext cx="4747364" cy="4254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39217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Группа 3"/>
          <p:cNvGrpSpPr/>
          <p:nvPr/>
        </p:nvGrpSpPr>
        <p:grpSpPr>
          <a:xfrm>
            <a:off x="0" y="-1"/>
            <a:ext cx="1213503" cy="6858001"/>
            <a:chOff x="0" y="-1"/>
            <a:chExt cx="1213503" cy="6858001"/>
          </a:xfrm>
        </p:grpSpPr>
        <p:pic>
          <p:nvPicPr>
            <p:cNvPr id="5" name="Picture 9" descr="\\172.16.15.171\обмен\Пресс-центр\Полина\папка\фон легкий.ti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5433" t="27508" r="66911" b="15423"/>
            <a:stretch/>
          </p:blipFill>
          <p:spPr bwMode="auto">
            <a:xfrm>
              <a:off x="0" y="0"/>
              <a:ext cx="121350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User\Desktop\Кубы png\беж.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5577"/>
            <a:stretch/>
          </p:blipFill>
          <p:spPr bwMode="auto">
            <a:xfrm>
              <a:off x="0" y="4718146"/>
              <a:ext cx="451713" cy="116657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User\Desktop\Кубы png\гол.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1346" y="5085184"/>
              <a:ext cx="996103" cy="8801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Users\User\Desktop\Кубы png\жел.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4123"/>
            <a:stretch/>
          </p:blipFill>
          <p:spPr bwMode="auto">
            <a:xfrm>
              <a:off x="0" y="2674422"/>
              <a:ext cx="482581" cy="130079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C:\Users\User\Desktop\Кубы png\Зел.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5234" y="2276872"/>
              <a:ext cx="513456" cy="53173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Users\User\Desktop\Кубы png\ор.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42406" t="15737"/>
            <a:stretch/>
          </p:blipFill>
          <p:spPr bwMode="auto">
            <a:xfrm>
              <a:off x="0" y="-1"/>
              <a:ext cx="676918" cy="94371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1" descr="C:\Users\User\Desktop\Кубы png\син.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57733"/>
            <a:stretch/>
          </p:blipFill>
          <p:spPr bwMode="auto">
            <a:xfrm>
              <a:off x="0" y="1323856"/>
              <a:ext cx="461238" cy="108785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4" descr="C:\Users\User\Desktop\Кубы png\тор.pn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6251"/>
            <a:stretch/>
          </p:blipFill>
          <p:spPr bwMode="auto">
            <a:xfrm>
              <a:off x="0" y="3997430"/>
              <a:ext cx="613816" cy="60973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6" descr="C:\Users\User\Desktop\Кубы png\фиол.pn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45321" b="25642"/>
            <a:stretch/>
          </p:blipFill>
          <p:spPr bwMode="auto">
            <a:xfrm>
              <a:off x="0" y="5456819"/>
              <a:ext cx="988690" cy="140118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7" descr="C:\Users\User\Desktop\Кубы png\св гол.pn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64773"/>
            <a:stretch/>
          </p:blipFill>
          <p:spPr bwMode="auto">
            <a:xfrm>
              <a:off x="305775" y="0"/>
              <a:ext cx="852373" cy="292181"/>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Объект 1"/>
          <p:cNvSpPr>
            <a:spLocks noGrp="1"/>
          </p:cNvSpPr>
          <p:nvPr>
            <p:ph idx="1"/>
          </p:nvPr>
        </p:nvSpPr>
        <p:spPr>
          <a:xfrm>
            <a:off x="731961" y="471854"/>
            <a:ext cx="11232511" cy="5705109"/>
          </a:xfrm>
        </p:spPr>
        <p:txBody>
          <a:bodyPr/>
          <a:lstStyle/>
          <a:p>
            <a:pPr indent="0" algn="ctr">
              <a:spcAft>
                <a:spcPts val="0"/>
              </a:spcAft>
              <a:buNone/>
            </a:pPr>
            <a:r>
              <a:rPr lang="ru-RU" sz="3200" b="1" dirty="0"/>
              <a:t>     </a:t>
            </a:r>
            <a:endParaRPr lang="ru-RU" sz="2400" dirty="0">
              <a:ea typeface="Calibri"/>
              <a:cs typeface="Times New Roman"/>
            </a:endParaRPr>
          </a:p>
          <a:p>
            <a:pPr marL="0" indent="0" algn="ctr">
              <a:buNone/>
            </a:pPr>
            <a:endParaRPr lang="ru-RU" sz="3200" b="1" dirty="0"/>
          </a:p>
          <a:p>
            <a:pPr marL="0" indent="0" algn="ctr">
              <a:buNone/>
            </a:pPr>
            <a:endParaRPr lang="ru-RU" sz="3200" b="1" dirty="0"/>
          </a:p>
          <a:p>
            <a:pPr marL="0" indent="0" algn="ctr">
              <a:buNone/>
            </a:pPr>
            <a:endParaRPr lang="ru-RU" sz="3200" b="1" dirty="0"/>
          </a:p>
        </p:txBody>
      </p:sp>
      <p:sp>
        <p:nvSpPr>
          <p:cNvPr id="16" name="Прямоугольник 15"/>
          <p:cNvSpPr/>
          <p:nvPr/>
        </p:nvSpPr>
        <p:spPr>
          <a:xfrm>
            <a:off x="1800867" y="351234"/>
            <a:ext cx="9995338" cy="6155531"/>
          </a:xfrm>
          <a:prstGeom prst="rect">
            <a:avLst/>
          </a:prstGeom>
        </p:spPr>
        <p:style>
          <a:lnRef idx="3">
            <a:schemeClr val="lt1"/>
          </a:lnRef>
          <a:fillRef idx="1">
            <a:schemeClr val="accent5"/>
          </a:fillRef>
          <a:effectRef idx="1">
            <a:schemeClr val="accent5"/>
          </a:effectRef>
          <a:fontRef idx="minor">
            <a:schemeClr val="lt1"/>
          </a:fontRef>
        </p:style>
        <p:txBody>
          <a:bodyPr wrap="square">
            <a:spAutoFit/>
          </a:bodyPr>
          <a:lstStyle/>
          <a:p>
            <a:pPr algn="ctr"/>
            <a:r>
              <a:rPr lang="ru-RU" b="1" dirty="0"/>
              <a:t>Памятка «Как работать с контурными картами»</a:t>
            </a:r>
            <a:endParaRPr lang="ru-RU" dirty="0"/>
          </a:p>
          <a:p>
            <a:r>
              <a:rPr lang="ru-RU" dirty="0"/>
              <a:t>1.Пишите разборчиво, небольшими по размеру буквами (можно печатными), чтобы они не занимали много места на карте. Кроме того, название реки не должно закрывать собой её течение или пересекать его. Названия городов следует располагать поблизости от условного знака, который обозначает город, - кружка.</a:t>
            </a:r>
          </a:p>
          <a:p>
            <a:r>
              <a:rPr lang="ru-RU" dirty="0"/>
              <a:t>2.Используемые вами условные знаки также должны быть не очень большими и располагаться в пределах той или иной страны, вблизи географических объектов (городов, рек, морей и т.д.), с которыми они связаны.</a:t>
            </a:r>
          </a:p>
          <a:p>
            <a:r>
              <a:rPr lang="ru-RU" dirty="0"/>
              <a:t>3.Закрашивайте указанную в задании территорию аккуратно цветными карандашами, а не красками или фломастерами. Закраска не должна быть слишком яркой, иначе не будут видны обозначенные вами объекты: города, реки, торговые пути, места сражений и т.д. Следите, чтобы карандаш не вылезал за закрашиваемый участок территории.</a:t>
            </a:r>
          </a:p>
          <a:p>
            <a:r>
              <a:rPr lang="ru-RU" dirty="0"/>
              <a:t>4.На каждой карте (даже если нет таких заданий) обязательно подписывайте основные географические объекты: названия океанов, морей, рек, полуостровов и островов и т.д., контуры которых даны на карте. Они не только помогут вам более наглядно представить тот или иной район земного шара, ту или иную страну, но и дадут ориентиры для выполнения конкретных заданий.</a:t>
            </a:r>
          </a:p>
          <a:p>
            <a:r>
              <a:rPr lang="ru-RU" dirty="0"/>
              <a:t>5.В ходе работы с каждой контурной картой необходимо составить её «легенду» (на специально отведённом на карте месте или на полях карты): 1) обозначить условные знаки, которые вы применяли при ответе на вопросы; 2) подписывать, что обозначает каждый из условных знаков. </a:t>
            </a:r>
          </a:p>
          <a:p>
            <a:r>
              <a:rPr lang="ru-RU" dirty="0"/>
              <a:t>После заполнения пятиклассниками первых контурных карт необходимо проверить их, разобрать ошибки и недочёты, отобрать лучшие работы и устроить выставку.</a:t>
            </a:r>
          </a:p>
          <a:p>
            <a:r>
              <a:rPr lang="ru-RU" sz="1600" b="1" dirty="0"/>
              <a:t> </a:t>
            </a:r>
            <a:endParaRPr lang="ru-RU" sz="1600" dirty="0"/>
          </a:p>
        </p:txBody>
      </p:sp>
    </p:spTree>
    <p:extLst>
      <p:ext uri="{BB962C8B-B14F-4D97-AF65-F5344CB8AC3E}">
        <p14:creationId xmlns:p14="http://schemas.microsoft.com/office/powerpoint/2010/main" val="17937723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Группа 3"/>
          <p:cNvGrpSpPr/>
          <p:nvPr/>
        </p:nvGrpSpPr>
        <p:grpSpPr>
          <a:xfrm>
            <a:off x="0" y="-1"/>
            <a:ext cx="1213503" cy="6858001"/>
            <a:chOff x="0" y="-1"/>
            <a:chExt cx="1213503" cy="6858001"/>
          </a:xfrm>
        </p:grpSpPr>
        <p:pic>
          <p:nvPicPr>
            <p:cNvPr id="5" name="Picture 9" descr="\\172.16.15.171\обмен\Пресс-центр\Полина\папка\фон легкий.ti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5433" t="27508" r="66911" b="15423"/>
            <a:stretch/>
          </p:blipFill>
          <p:spPr bwMode="auto">
            <a:xfrm>
              <a:off x="0" y="0"/>
              <a:ext cx="121350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User\Desktop\Кубы png\беж.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5577"/>
            <a:stretch/>
          </p:blipFill>
          <p:spPr bwMode="auto">
            <a:xfrm>
              <a:off x="0" y="4718146"/>
              <a:ext cx="451713" cy="116657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User\Desktop\Кубы png\гол.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1346" y="5085184"/>
              <a:ext cx="996103" cy="8801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Users\User\Desktop\Кубы png\жел.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4123"/>
            <a:stretch/>
          </p:blipFill>
          <p:spPr bwMode="auto">
            <a:xfrm>
              <a:off x="0" y="2674422"/>
              <a:ext cx="482581" cy="130079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C:\Users\User\Desktop\Кубы png\Зел.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5234" y="2276872"/>
              <a:ext cx="513456" cy="53173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Users\User\Desktop\Кубы png\ор.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42406" t="15737"/>
            <a:stretch/>
          </p:blipFill>
          <p:spPr bwMode="auto">
            <a:xfrm>
              <a:off x="0" y="-1"/>
              <a:ext cx="676918" cy="94371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1" descr="C:\Users\User\Desktop\Кубы png\син.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57733"/>
            <a:stretch/>
          </p:blipFill>
          <p:spPr bwMode="auto">
            <a:xfrm>
              <a:off x="0" y="1323856"/>
              <a:ext cx="461238" cy="108785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4" descr="C:\Users\User\Desktop\Кубы png\тор.pn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6251"/>
            <a:stretch/>
          </p:blipFill>
          <p:spPr bwMode="auto">
            <a:xfrm>
              <a:off x="0" y="3997430"/>
              <a:ext cx="613816" cy="60973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6" descr="C:\Users\User\Desktop\Кубы png\фиол.pn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45321" b="25642"/>
            <a:stretch/>
          </p:blipFill>
          <p:spPr bwMode="auto">
            <a:xfrm>
              <a:off x="0" y="5456819"/>
              <a:ext cx="988690" cy="140118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7" descr="C:\Users\User\Desktop\Кубы png\св гол.pn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64773"/>
            <a:stretch/>
          </p:blipFill>
          <p:spPr bwMode="auto">
            <a:xfrm>
              <a:off x="305775" y="0"/>
              <a:ext cx="852373" cy="292181"/>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Объект 1"/>
          <p:cNvSpPr>
            <a:spLocks noGrp="1"/>
          </p:cNvSpPr>
          <p:nvPr>
            <p:ph idx="1"/>
          </p:nvPr>
        </p:nvSpPr>
        <p:spPr>
          <a:xfrm>
            <a:off x="731961" y="471854"/>
            <a:ext cx="11232511" cy="5705109"/>
          </a:xfrm>
        </p:spPr>
        <p:txBody>
          <a:bodyPr/>
          <a:lstStyle/>
          <a:p>
            <a:pPr indent="0" algn="ctr">
              <a:spcAft>
                <a:spcPts val="0"/>
              </a:spcAft>
              <a:buNone/>
            </a:pPr>
            <a:r>
              <a:rPr lang="ru-RU" sz="3200" b="1" dirty="0"/>
              <a:t>     </a:t>
            </a:r>
            <a:endParaRPr lang="ru-RU" sz="2400" dirty="0">
              <a:ea typeface="Calibri"/>
              <a:cs typeface="Times New Roman"/>
            </a:endParaRPr>
          </a:p>
          <a:p>
            <a:pPr marL="0" indent="0" algn="ctr">
              <a:buNone/>
            </a:pPr>
            <a:endParaRPr lang="ru-RU" sz="3200" b="1" dirty="0"/>
          </a:p>
          <a:p>
            <a:pPr marL="0" indent="0" algn="ctr">
              <a:buNone/>
            </a:pPr>
            <a:endParaRPr lang="ru-RU" sz="3200" b="1" dirty="0"/>
          </a:p>
          <a:p>
            <a:pPr marL="0" indent="0" algn="ctr">
              <a:buNone/>
            </a:pPr>
            <a:endParaRPr lang="ru-RU" sz="3200" b="1" dirty="0"/>
          </a:p>
        </p:txBody>
      </p:sp>
      <p:sp>
        <p:nvSpPr>
          <p:cNvPr id="3" name="Прямоугольник 2"/>
          <p:cNvSpPr/>
          <p:nvPr/>
        </p:nvSpPr>
        <p:spPr>
          <a:xfrm>
            <a:off x="1408386" y="1101577"/>
            <a:ext cx="5749159" cy="4893647"/>
          </a:xfrm>
          <a:prstGeom prst="rect">
            <a:avLst/>
          </a:prstGeom>
        </p:spPr>
        <p:txBody>
          <a:bodyPr wrap="square">
            <a:spAutoFit/>
          </a:bodyPr>
          <a:lstStyle/>
          <a:p>
            <a:pPr marL="45720" indent="0">
              <a:buNone/>
            </a:pPr>
            <a:r>
              <a:rPr lang="ru-RU" sz="2400" dirty="0">
                <a:solidFill>
                  <a:schemeClr val="accent1">
                    <a:lumMod val="75000"/>
                  </a:schemeClr>
                </a:solidFill>
              </a:rPr>
              <a:t>Творческие образные задания:</a:t>
            </a:r>
          </a:p>
          <a:p>
            <a:pPr marL="45720" indent="0">
              <a:buNone/>
            </a:pPr>
            <a:r>
              <a:rPr lang="ru-RU" dirty="0">
                <a:solidFill>
                  <a:schemeClr val="accent1">
                    <a:lumMod val="75000"/>
                  </a:schemeClr>
                </a:solidFill>
              </a:rPr>
              <a:t>1) Проложите по карте путь юного первопроходца, который путешествовал вместе с Афанасием Никитиным . Расскажите, каких хищных животных и необычные природные явления увидел он на своём пути? Какие племена ему встретились? Чем они занимались?</a:t>
            </a:r>
          </a:p>
          <a:p>
            <a:pPr marL="45720" indent="0">
              <a:buNone/>
            </a:pPr>
            <a:r>
              <a:rPr lang="ru-RU" dirty="0">
                <a:solidFill>
                  <a:schemeClr val="accent1">
                    <a:lumMod val="75000"/>
                  </a:schemeClr>
                </a:solidFill>
              </a:rPr>
              <a:t>2) По контурной карте проведите путь ахейцев к Трое из всех городов-полисов, принявших участие в Троянской войне. При выборе маршрута сверяйтесь с поэмой Гомера “Илиада”.</a:t>
            </a:r>
          </a:p>
          <a:p>
            <a:pPr marL="45720" indent="0">
              <a:buNone/>
            </a:pPr>
            <a:r>
              <a:rPr lang="ru-RU" dirty="0">
                <a:solidFill>
                  <a:schemeClr val="accent1">
                    <a:lumMod val="75000"/>
                  </a:schemeClr>
                </a:solidFill>
              </a:rPr>
              <a:t>3) Информацию картосхемы «Битва при Каннах» разделите на несколько самостоятельных картографических сюжетов: начало битвы, кульминация боя, конец сражения.</a:t>
            </a:r>
          </a:p>
          <a:p>
            <a:pPr marL="45720" indent="0">
              <a:buNone/>
            </a:pPr>
            <a:r>
              <a:rPr lang="ru-RU" dirty="0">
                <a:solidFill>
                  <a:schemeClr val="accent1">
                    <a:lumMod val="75000"/>
                  </a:schemeClr>
                </a:solidFill>
              </a:rPr>
              <a:t>4) Придумайте условный знак для обозначения городов и территорий, которые завоевал Святослав</a:t>
            </a:r>
          </a:p>
        </p:txBody>
      </p:sp>
      <p:pic>
        <p:nvPicPr>
          <p:cNvPr id="7170"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454900" y="943710"/>
            <a:ext cx="4591050" cy="5346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Прямоугольник 16"/>
          <p:cNvSpPr/>
          <p:nvPr/>
        </p:nvSpPr>
        <p:spPr>
          <a:xfrm>
            <a:off x="1800867" y="393928"/>
            <a:ext cx="6535828" cy="461665"/>
          </a:xfrm>
          <a:prstGeom prst="rect">
            <a:avLst/>
          </a:prstGeom>
        </p:spPr>
        <p:txBody>
          <a:bodyPr wrap="square">
            <a:spAutoFit/>
          </a:bodyPr>
          <a:lstStyle/>
          <a:p>
            <a:r>
              <a:rPr lang="ru-RU" sz="2400" b="1" dirty="0">
                <a:solidFill>
                  <a:schemeClr val="accent1">
                    <a:lumMod val="75000"/>
                  </a:schemeClr>
                </a:solidFill>
              </a:rPr>
              <a:t>Методы, способы и приемы работы с картой</a:t>
            </a:r>
          </a:p>
        </p:txBody>
      </p:sp>
    </p:spTree>
    <p:extLst>
      <p:ext uri="{BB962C8B-B14F-4D97-AF65-F5344CB8AC3E}">
        <p14:creationId xmlns:p14="http://schemas.microsoft.com/office/powerpoint/2010/main" val="25962122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Группа 3"/>
          <p:cNvGrpSpPr/>
          <p:nvPr/>
        </p:nvGrpSpPr>
        <p:grpSpPr>
          <a:xfrm>
            <a:off x="0" y="-1"/>
            <a:ext cx="1213503" cy="6858001"/>
            <a:chOff x="0" y="-1"/>
            <a:chExt cx="1213503" cy="6858001"/>
          </a:xfrm>
        </p:grpSpPr>
        <p:pic>
          <p:nvPicPr>
            <p:cNvPr id="5" name="Picture 9" descr="\\172.16.15.171\обмен\Пресс-центр\Полина\папка\фон легкий.ti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5433" t="27508" r="66911" b="15423"/>
            <a:stretch/>
          </p:blipFill>
          <p:spPr bwMode="auto">
            <a:xfrm>
              <a:off x="0" y="0"/>
              <a:ext cx="121350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User\Desktop\Кубы png\беж.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5577"/>
            <a:stretch/>
          </p:blipFill>
          <p:spPr bwMode="auto">
            <a:xfrm>
              <a:off x="0" y="4718146"/>
              <a:ext cx="451713" cy="116657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User\Desktop\Кубы png\гол.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1346" y="5085184"/>
              <a:ext cx="996103" cy="8801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Users\User\Desktop\Кубы png\жел.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4123"/>
            <a:stretch/>
          </p:blipFill>
          <p:spPr bwMode="auto">
            <a:xfrm>
              <a:off x="0" y="2674422"/>
              <a:ext cx="482581" cy="130079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C:\Users\User\Desktop\Кубы png\Зел.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5234" y="2276872"/>
              <a:ext cx="513456" cy="53173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Users\User\Desktop\Кубы png\ор.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42406" t="15737"/>
            <a:stretch/>
          </p:blipFill>
          <p:spPr bwMode="auto">
            <a:xfrm>
              <a:off x="0" y="-1"/>
              <a:ext cx="676918" cy="94371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1" descr="C:\Users\User\Desktop\Кубы png\син.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57733"/>
            <a:stretch/>
          </p:blipFill>
          <p:spPr bwMode="auto">
            <a:xfrm>
              <a:off x="0" y="1323856"/>
              <a:ext cx="461238" cy="108785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4" descr="C:\Users\User\Desktop\Кубы png\тор.pn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6251"/>
            <a:stretch/>
          </p:blipFill>
          <p:spPr bwMode="auto">
            <a:xfrm>
              <a:off x="0" y="3997430"/>
              <a:ext cx="613816" cy="60973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6" descr="C:\Users\User\Desktop\Кубы png\фиол.pn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45321" b="25642"/>
            <a:stretch/>
          </p:blipFill>
          <p:spPr bwMode="auto">
            <a:xfrm>
              <a:off x="0" y="5456819"/>
              <a:ext cx="988690" cy="140118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7" descr="C:\Users\User\Desktop\Кубы png\св гол.pn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64773"/>
            <a:stretch/>
          </p:blipFill>
          <p:spPr bwMode="auto">
            <a:xfrm>
              <a:off x="305775" y="0"/>
              <a:ext cx="852373" cy="292181"/>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17" descr="C:\Users\User\Полина Штофф\От Лены с любовью\файлы ДЛЯ РЕДАКЦИИ\Логотипы НГПУ\Логотип НГПУ для рассылки\Логотип НГПУ в PNG без фона.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76918" y="260648"/>
            <a:ext cx="1123949" cy="840929"/>
          </a:xfrm>
          <a:prstGeom prst="rect">
            <a:avLst/>
          </a:prstGeom>
          <a:noFill/>
          <a:extLst>
            <a:ext uri="{909E8E84-426E-40DD-AFC4-6F175D3DCCD1}">
              <a14:hiddenFill xmlns:a14="http://schemas.microsoft.com/office/drawing/2010/main">
                <a:solidFill>
                  <a:srgbClr val="FFFFFF"/>
                </a:solidFill>
              </a14:hiddenFill>
            </a:ext>
          </a:extLst>
        </p:spPr>
      </p:pic>
      <p:sp>
        <p:nvSpPr>
          <p:cNvPr id="2" name="Объект 1"/>
          <p:cNvSpPr>
            <a:spLocks noGrp="1"/>
          </p:cNvSpPr>
          <p:nvPr>
            <p:ph idx="1"/>
          </p:nvPr>
        </p:nvSpPr>
        <p:spPr>
          <a:xfrm>
            <a:off x="731962" y="123204"/>
            <a:ext cx="11232511" cy="5705109"/>
          </a:xfrm>
        </p:spPr>
        <p:txBody>
          <a:bodyPr/>
          <a:lstStyle/>
          <a:p>
            <a:pPr indent="0" algn="ctr">
              <a:spcAft>
                <a:spcPts val="0"/>
              </a:spcAft>
              <a:buNone/>
            </a:pPr>
            <a:r>
              <a:rPr lang="ru-RU" sz="3200" b="1" dirty="0"/>
              <a:t>     </a:t>
            </a:r>
            <a:endParaRPr lang="ru-RU" sz="2400" dirty="0">
              <a:ea typeface="Calibri"/>
              <a:cs typeface="Times New Roman"/>
            </a:endParaRPr>
          </a:p>
          <a:p>
            <a:pPr marL="0" indent="0" algn="ctr">
              <a:buNone/>
            </a:pPr>
            <a:endParaRPr lang="ru-RU" sz="3200" b="1" dirty="0"/>
          </a:p>
          <a:p>
            <a:pPr marL="0" indent="0" algn="ctr">
              <a:buNone/>
            </a:pPr>
            <a:endParaRPr lang="ru-RU" sz="3200" b="1" dirty="0"/>
          </a:p>
          <a:p>
            <a:pPr marL="0" indent="0" algn="ctr">
              <a:buNone/>
            </a:pPr>
            <a:endParaRPr lang="ru-RU" sz="3200" b="1" dirty="0"/>
          </a:p>
        </p:txBody>
      </p:sp>
      <p:sp>
        <p:nvSpPr>
          <p:cNvPr id="3" name="Прямоугольник 2"/>
          <p:cNvSpPr/>
          <p:nvPr/>
        </p:nvSpPr>
        <p:spPr>
          <a:xfrm>
            <a:off x="1800867" y="558445"/>
            <a:ext cx="10391134" cy="369332"/>
          </a:xfrm>
          <a:prstGeom prst="rect">
            <a:avLst/>
          </a:prstGeom>
        </p:spPr>
        <p:txBody>
          <a:bodyPr wrap="square">
            <a:spAutoFit/>
          </a:bodyPr>
          <a:lstStyle/>
          <a:p>
            <a:pPr algn="ctr"/>
            <a:r>
              <a:rPr lang="ru-RU" dirty="0"/>
              <a:t> </a:t>
            </a:r>
            <a:endParaRPr lang="ru-RU" sz="2800" dirty="0">
              <a:latin typeface="Times New Roman" panose="02020603050405020304" pitchFamily="18" charset="0"/>
              <a:cs typeface="Times New Roman" panose="02020603050405020304" pitchFamily="18" charset="0"/>
            </a:endParaRPr>
          </a:p>
        </p:txBody>
      </p:sp>
      <p:sp>
        <p:nvSpPr>
          <p:cNvPr id="17" name="Прямоугольник 16"/>
          <p:cNvSpPr/>
          <p:nvPr/>
        </p:nvSpPr>
        <p:spPr>
          <a:xfrm>
            <a:off x="1471448" y="943710"/>
            <a:ext cx="5764924" cy="6001643"/>
          </a:xfrm>
          <a:prstGeom prst="rect">
            <a:avLst/>
          </a:prstGeom>
        </p:spPr>
        <p:txBody>
          <a:bodyPr wrap="square">
            <a:spAutoFit/>
          </a:bodyPr>
          <a:lstStyle/>
          <a:p>
            <a:r>
              <a:rPr lang="ru-RU" sz="2400" dirty="0">
                <a:solidFill>
                  <a:schemeClr val="accent1">
                    <a:lumMod val="75000"/>
                  </a:schemeClr>
                </a:solidFill>
              </a:rPr>
              <a:t>Задания на анализ содержания исторической карты с привлечением знаний из других источников:</a:t>
            </a:r>
          </a:p>
          <a:p>
            <a:r>
              <a:rPr lang="ru-RU" sz="2400" dirty="0">
                <a:solidFill>
                  <a:schemeClr val="accent1">
                    <a:lumMod val="75000"/>
                  </a:schemeClr>
                </a:solidFill>
              </a:rPr>
              <a:t>1) По карте «…» проследите, как изменялась площадь Московского княжества в 13-16 веках. С чем это было связано?</a:t>
            </a:r>
          </a:p>
          <a:p>
            <a:r>
              <a:rPr lang="ru-RU" sz="2400" dirty="0">
                <a:solidFill>
                  <a:schemeClr val="accent1">
                    <a:lumMod val="75000"/>
                  </a:schemeClr>
                </a:solidFill>
              </a:rPr>
              <a:t>2) Опишите на основании карты Новгородской земли. Чем эта территория была удобна для поселения людей? Как были связаны природные условия и занятия проживающего там населения?</a:t>
            </a:r>
          </a:p>
          <a:p>
            <a:r>
              <a:rPr lang="ru-RU" sz="2400" dirty="0">
                <a:solidFill>
                  <a:schemeClr val="accent1">
                    <a:lumMod val="75000"/>
                  </a:schemeClr>
                </a:solidFill>
              </a:rPr>
              <a:t>3) Составьте на основе текста учебника и карты таблицу о завоеваниях Чингисхана . Покажите завоеванные территории на карте</a:t>
            </a:r>
          </a:p>
        </p:txBody>
      </p:sp>
      <p:pic>
        <p:nvPicPr>
          <p:cNvPr id="3075"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996434" y="1479241"/>
            <a:ext cx="4899901" cy="39775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382047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Группа 3"/>
          <p:cNvGrpSpPr/>
          <p:nvPr/>
        </p:nvGrpSpPr>
        <p:grpSpPr>
          <a:xfrm>
            <a:off x="0" y="-1"/>
            <a:ext cx="1213503" cy="6858001"/>
            <a:chOff x="0" y="-1"/>
            <a:chExt cx="1213503" cy="6858001"/>
          </a:xfrm>
        </p:grpSpPr>
        <p:pic>
          <p:nvPicPr>
            <p:cNvPr id="5" name="Picture 9" descr="\\172.16.15.171\обмен\Пресс-центр\Полина\папка\фон легкий.ti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5433" t="27508" r="66911" b="15423"/>
            <a:stretch/>
          </p:blipFill>
          <p:spPr bwMode="auto">
            <a:xfrm>
              <a:off x="0" y="0"/>
              <a:ext cx="121350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User\Desktop\Кубы png\беж.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5577"/>
            <a:stretch/>
          </p:blipFill>
          <p:spPr bwMode="auto">
            <a:xfrm>
              <a:off x="0" y="4718146"/>
              <a:ext cx="451713" cy="116657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User\Desktop\Кубы png\гол.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1346" y="5085184"/>
              <a:ext cx="996103" cy="8801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Users\User\Desktop\Кубы png\жел.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4123"/>
            <a:stretch/>
          </p:blipFill>
          <p:spPr bwMode="auto">
            <a:xfrm>
              <a:off x="0" y="2674422"/>
              <a:ext cx="482581" cy="130079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C:\Users\User\Desktop\Кубы png\Зел.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5234" y="2276872"/>
              <a:ext cx="513456" cy="53173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Users\User\Desktop\Кубы png\ор.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42406" t="15737"/>
            <a:stretch/>
          </p:blipFill>
          <p:spPr bwMode="auto">
            <a:xfrm>
              <a:off x="0" y="-1"/>
              <a:ext cx="676918" cy="94371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1" descr="C:\Users\User\Desktop\Кубы png\син.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57733"/>
            <a:stretch/>
          </p:blipFill>
          <p:spPr bwMode="auto">
            <a:xfrm>
              <a:off x="0" y="1323856"/>
              <a:ext cx="461238" cy="108785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4" descr="C:\Users\User\Desktop\Кубы png\тор.pn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6251"/>
            <a:stretch/>
          </p:blipFill>
          <p:spPr bwMode="auto">
            <a:xfrm>
              <a:off x="0" y="3997430"/>
              <a:ext cx="613816" cy="60973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6" descr="C:\Users\User\Desktop\Кубы png\фиол.pn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45321" b="25642"/>
            <a:stretch/>
          </p:blipFill>
          <p:spPr bwMode="auto">
            <a:xfrm>
              <a:off x="0" y="5456819"/>
              <a:ext cx="988690" cy="140118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7" descr="C:\Users\User\Desktop\Кубы png\св гол.pn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64773"/>
            <a:stretch/>
          </p:blipFill>
          <p:spPr bwMode="auto">
            <a:xfrm>
              <a:off x="305775" y="0"/>
              <a:ext cx="852373" cy="292181"/>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Объект 1"/>
          <p:cNvSpPr>
            <a:spLocks noGrp="1"/>
          </p:cNvSpPr>
          <p:nvPr>
            <p:ph idx="1"/>
          </p:nvPr>
        </p:nvSpPr>
        <p:spPr>
          <a:xfrm>
            <a:off x="1697257" y="695766"/>
            <a:ext cx="5132811" cy="5705109"/>
          </a:xfrm>
        </p:spPr>
        <p:txBody>
          <a:bodyPr>
            <a:normAutofit fontScale="92500"/>
          </a:bodyPr>
          <a:lstStyle/>
          <a:p>
            <a:pPr marL="45720" indent="0">
              <a:buNone/>
            </a:pPr>
            <a:r>
              <a:rPr lang="ru-RU" sz="3200" dirty="0">
                <a:solidFill>
                  <a:schemeClr val="accent1">
                    <a:lumMod val="75000"/>
                  </a:schemeClr>
                </a:solidFill>
              </a:rPr>
              <a:t>Проблемные задачи на картографическом материале:</a:t>
            </a:r>
          </a:p>
          <a:p>
            <a:pPr marL="45720" indent="0">
              <a:buNone/>
            </a:pPr>
            <a:r>
              <a:rPr lang="ru-RU" sz="2400" dirty="0">
                <a:solidFill>
                  <a:schemeClr val="accent1">
                    <a:lumMod val="75000"/>
                  </a:schemeClr>
                </a:solidFill>
              </a:rPr>
              <a:t>1) Покажите на карте путь </a:t>
            </a:r>
            <a:r>
              <a:rPr lang="ru-RU" sz="2400" dirty="0" err="1">
                <a:solidFill>
                  <a:schemeClr val="accent1">
                    <a:lumMod val="75000"/>
                  </a:schemeClr>
                </a:solidFill>
              </a:rPr>
              <a:t>Ф.Магеллана</a:t>
            </a:r>
            <a:r>
              <a:rPr lang="ru-RU" sz="2400" dirty="0">
                <a:solidFill>
                  <a:schemeClr val="accent1">
                    <a:lumMod val="75000"/>
                  </a:schemeClr>
                </a:solidFill>
              </a:rPr>
              <a:t>. Подумайте, какие народы встретились на пути морехода.</a:t>
            </a:r>
          </a:p>
          <a:p>
            <a:pPr marL="45720" indent="0">
              <a:buNone/>
            </a:pPr>
            <a:r>
              <a:rPr lang="ru-RU" sz="2400" dirty="0">
                <a:solidFill>
                  <a:schemeClr val="accent1">
                    <a:lumMod val="75000"/>
                  </a:schemeClr>
                </a:solidFill>
              </a:rPr>
              <a:t>2) Объясните, как человек разумный смог освоить Землю, «не замочив ног».</a:t>
            </a:r>
          </a:p>
          <a:p>
            <a:pPr marL="45720" indent="0">
              <a:buNone/>
            </a:pPr>
            <a:r>
              <a:rPr lang="ru-RU" sz="2400" dirty="0">
                <a:solidFill>
                  <a:schemeClr val="accent1">
                    <a:lumMod val="75000"/>
                  </a:schemeClr>
                </a:solidFill>
              </a:rPr>
              <a:t>3) Определите, в каких районах Земли (и покажите их на карте) в качестве денег 10-4 тыс. лет назад могли использоваться: морские раковины, перья экзотических птиц, мешочки с какао-бобами, шкурки пушных зверьков, бруски железа и т.п.</a:t>
            </a:r>
          </a:p>
          <a:p>
            <a:pPr marL="0" indent="0" algn="ctr">
              <a:buNone/>
            </a:pPr>
            <a:endParaRPr lang="ru-RU" sz="3200" b="1" dirty="0"/>
          </a:p>
        </p:txBody>
      </p:sp>
      <p:pic>
        <p:nvPicPr>
          <p:cNvPr id="16" name="Рисунок 15"/>
          <p:cNvPicPr>
            <a:picLocks noChangeAspect="1"/>
          </p:cNvPicPr>
          <p:nvPr/>
        </p:nvPicPr>
        <p:blipFill rotWithShape="1">
          <a:blip r:embed="rId12"/>
          <a:srcRect l="21985"/>
          <a:stretch/>
        </p:blipFill>
        <p:spPr>
          <a:xfrm>
            <a:off x="6863138" y="1037690"/>
            <a:ext cx="4990911" cy="4798031"/>
          </a:xfrm>
          <a:prstGeom prst="rect">
            <a:avLst/>
          </a:prstGeom>
        </p:spPr>
      </p:pic>
    </p:spTree>
    <p:extLst>
      <p:ext uri="{BB962C8B-B14F-4D97-AF65-F5344CB8AC3E}">
        <p14:creationId xmlns:p14="http://schemas.microsoft.com/office/powerpoint/2010/main" val="26826988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Группа 3"/>
          <p:cNvGrpSpPr/>
          <p:nvPr/>
        </p:nvGrpSpPr>
        <p:grpSpPr>
          <a:xfrm>
            <a:off x="0" y="-1"/>
            <a:ext cx="1213503" cy="6858001"/>
            <a:chOff x="0" y="-1"/>
            <a:chExt cx="1213503" cy="6858001"/>
          </a:xfrm>
        </p:grpSpPr>
        <p:pic>
          <p:nvPicPr>
            <p:cNvPr id="5" name="Picture 9" descr="\\172.16.15.171\обмен\Пресс-центр\Полина\папка\фон легкий.ti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5433" t="27508" r="66911" b="15423"/>
            <a:stretch/>
          </p:blipFill>
          <p:spPr bwMode="auto">
            <a:xfrm>
              <a:off x="0" y="0"/>
              <a:ext cx="121350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User\Desktop\Кубы png\беж.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5577"/>
            <a:stretch/>
          </p:blipFill>
          <p:spPr bwMode="auto">
            <a:xfrm>
              <a:off x="0" y="4718146"/>
              <a:ext cx="451713" cy="116657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User\Desktop\Кубы png\гол.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1346" y="5085184"/>
              <a:ext cx="996103" cy="8801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Users\User\Desktop\Кубы png\жел.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4123"/>
            <a:stretch/>
          </p:blipFill>
          <p:spPr bwMode="auto">
            <a:xfrm>
              <a:off x="0" y="2674422"/>
              <a:ext cx="482581" cy="130079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C:\Users\User\Desktop\Кубы png\Зел.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5234" y="2276872"/>
              <a:ext cx="513456" cy="53173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Users\User\Desktop\Кубы png\ор.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42406" t="15737"/>
            <a:stretch/>
          </p:blipFill>
          <p:spPr bwMode="auto">
            <a:xfrm>
              <a:off x="0" y="-1"/>
              <a:ext cx="676918" cy="94371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1" descr="C:\Users\User\Desktop\Кубы png\син.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57733"/>
            <a:stretch/>
          </p:blipFill>
          <p:spPr bwMode="auto">
            <a:xfrm>
              <a:off x="0" y="1323856"/>
              <a:ext cx="461238" cy="108785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4" descr="C:\Users\User\Desktop\Кубы png\тор.pn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6251"/>
            <a:stretch/>
          </p:blipFill>
          <p:spPr bwMode="auto">
            <a:xfrm>
              <a:off x="0" y="3997430"/>
              <a:ext cx="613816" cy="60973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6" descr="C:\Users\User\Desktop\Кубы png\фиол.pn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45321" b="25642"/>
            <a:stretch/>
          </p:blipFill>
          <p:spPr bwMode="auto">
            <a:xfrm>
              <a:off x="0" y="5456819"/>
              <a:ext cx="988690" cy="140118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7" descr="C:\Users\User\Desktop\Кубы png\св гол.pn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64773"/>
            <a:stretch/>
          </p:blipFill>
          <p:spPr bwMode="auto">
            <a:xfrm>
              <a:off x="305775" y="0"/>
              <a:ext cx="852373" cy="292181"/>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Объект 1"/>
          <p:cNvSpPr>
            <a:spLocks noGrp="1"/>
          </p:cNvSpPr>
          <p:nvPr>
            <p:ph idx="1"/>
          </p:nvPr>
        </p:nvSpPr>
        <p:spPr>
          <a:xfrm>
            <a:off x="5912069" y="471854"/>
            <a:ext cx="6052403" cy="5705109"/>
          </a:xfrm>
        </p:spPr>
        <p:txBody>
          <a:bodyPr/>
          <a:lstStyle/>
          <a:p>
            <a:pPr lvl="0" indent="0" algn="r">
              <a:buNone/>
            </a:pPr>
            <a:r>
              <a:rPr lang="ru-RU" sz="2400" u="sng" dirty="0">
                <a:solidFill>
                  <a:srgbClr val="1CADE4"/>
                </a:solidFill>
              </a:rPr>
              <a:t>Дети с большим удовольствием участвуют в выполнении заданий игрового или соревновательного характера. Для этого подойдут следующие игры</a:t>
            </a:r>
            <a:r>
              <a:rPr lang="ru-RU" sz="3200" u="sng" dirty="0">
                <a:solidFill>
                  <a:srgbClr val="1CADE4"/>
                </a:solidFill>
              </a:rPr>
              <a:t>:</a:t>
            </a:r>
          </a:p>
          <a:p>
            <a:pPr indent="0" algn="ctr">
              <a:spcAft>
                <a:spcPts val="0"/>
              </a:spcAft>
              <a:buNone/>
            </a:pPr>
            <a:r>
              <a:rPr lang="ru-RU" sz="3200" b="1" dirty="0"/>
              <a:t>     </a:t>
            </a:r>
            <a:endParaRPr lang="ru-RU" sz="2400" dirty="0">
              <a:ea typeface="Calibri"/>
              <a:cs typeface="Times New Roman"/>
            </a:endParaRPr>
          </a:p>
          <a:p>
            <a:pPr marL="0" indent="0" algn="ctr">
              <a:buNone/>
            </a:pPr>
            <a:endParaRPr lang="ru-RU" sz="3200" b="1" dirty="0"/>
          </a:p>
          <a:p>
            <a:pPr marL="0" indent="0" algn="ctr">
              <a:buNone/>
            </a:pPr>
            <a:endParaRPr lang="ru-RU" sz="3200" b="1" dirty="0"/>
          </a:p>
          <a:p>
            <a:pPr marL="0" indent="0" algn="ctr">
              <a:buNone/>
            </a:pPr>
            <a:endParaRPr lang="ru-RU" sz="3200" b="1" dirty="0"/>
          </a:p>
        </p:txBody>
      </p:sp>
      <p:sp>
        <p:nvSpPr>
          <p:cNvPr id="3" name="Прямоугольник 2"/>
          <p:cNvSpPr/>
          <p:nvPr/>
        </p:nvSpPr>
        <p:spPr>
          <a:xfrm>
            <a:off x="1386342" y="292181"/>
            <a:ext cx="10591606" cy="369332"/>
          </a:xfrm>
          <a:prstGeom prst="rect">
            <a:avLst/>
          </a:prstGeom>
        </p:spPr>
        <p:txBody>
          <a:bodyPr wrap="square">
            <a:spAutoFit/>
          </a:bodyPr>
          <a:lstStyle/>
          <a:p>
            <a:pPr algn="ctr"/>
            <a:r>
              <a:rPr lang="ru-RU" dirty="0"/>
              <a:t> </a:t>
            </a:r>
          </a:p>
        </p:txBody>
      </p:sp>
      <p:sp>
        <p:nvSpPr>
          <p:cNvPr id="17" name="Прямоугольник 16"/>
          <p:cNvSpPr/>
          <p:nvPr/>
        </p:nvSpPr>
        <p:spPr>
          <a:xfrm>
            <a:off x="3948768" y="809189"/>
            <a:ext cx="184731" cy="369332"/>
          </a:xfrm>
          <a:prstGeom prst="rect">
            <a:avLst/>
          </a:prstGeom>
        </p:spPr>
        <p:txBody>
          <a:bodyPr wrap="none">
            <a:spAutoFit/>
          </a:bodyPr>
          <a:lstStyle/>
          <a:p>
            <a:endParaRPr lang="ru-RU" dirty="0"/>
          </a:p>
        </p:txBody>
      </p:sp>
      <p:pic>
        <p:nvPicPr>
          <p:cNvPr id="6146"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682145" y="2157762"/>
            <a:ext cx="5295803"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Прямоугольник 17"/>
          <p:cNvSpPr/>
          <p:nvPr/>
        </p:nvSpPr>
        <p:spPr>
          <a:xfrm>
            <a:off x="1646490" y="854348"/>
            <a:ext cx="4604555" cy="6001643"/>
          </a:xfrm>
          <a:prstGeom prst="rect">
            <a:avLst/>
          </a:prstGeom>
        </p:spPr>
        <p:txBody>
          <a:bodyPr wrap="square">
            <a:spAutoFit/>
          </a:bodyPr>
          <a:lstStyle/>
          <a:p>
            <a:r>
              <a:rPr lang="ru-RU" sz="2400" dirty="0">
                <a:solidFill>
                  <a:schemeClr val="accent1">
                    <a:lumMod val="75000"/>
                  </a:schemeClr>
                </a:solidFill>
              </a:rPr>
              <a:t>1.По названиям продуктов и предметов быта отыщите их родину (финики, персики, чай, шелк и т.д.)</a:t>
            </a:r>
          </a:p>
          <a:p>
            <a:r>
              <a:rPr lang="ru-RU" sz="2400" dirty="0">
                <a:solidFill>
                  <a:schemeClr val="accent1">
                    <a:lumMod val="75000"/>
                  </a:schemeClr>
                </a:solidFill>
              </a:rPr>
              <a:t>2.Игра «Кто быстрее соберет карту?» – из квадратов собрать цельную картину и назвать территорию, которая получилась. Можно предложить рассказать или отметить на контурной карте крупные города, занятия населения и т.д.</a:t>
            </a:r>
          </a:p>
          <a:p>
            <a:r>
              <a:rPr lang="ru-RU" sz="2400" dirty="0">
                <a:solidFill>
                  <a:schemeClr val="accent1">
                    <a:lumMod val="75000"/>
                  </a:schemeClr>
                </a:solidFill>
              </a:rPr>
              <a:t>3. «Экскурсовод» – составить маршрут путешествия и рассказать о достопримечательностях.</a:t>
            </a:r>
          </a:p>
        </p:txBody>
      </p:sp>
    </p:spTree>
    <p:extLst>
      <p:ext uri="{BB962C8B-B14F-4D97-AF65-F5344CB8AC3E}">
        <p14:creationId xmlns:p14="http://schemas.microsoft.com/office/powerpoint/2010/main" val="36392886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Группа 3"/>
          <p:cNvGrpSpPr/>
          <p:nvPr/>
        </p:nvGrpSpPr>
        <p:grpSpPr>
          <a:xfrm>
            <a:off x="0" y="-1"/>
            <a:ext cx="1213503" cy="6858001"/>
            <a:chOff x="0" y="-1"/>
            <a:chExt cx="1213503" cy="6858001"/>
          </a:xfrm>
        </p:grpSpPr>
        <p:pic>
          <p:nvPicPr>
            <p:cNvPr id="5" name="Picture 9" descr="\\172.16.15.171\обмен\Пресс-центр\Полина\папка\фон легкий.ti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5433" t="27508" r="66911" b="15423"/>
            <a:stretch/>
          </p:blipFill>
          <p:spPr bwMode="auto">
            <a:xfrm>
              <a:off x="0" y="0"/>
              <a:ext cx="121350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User\Desktop\Кубы png\беж.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5577"/>
            <a:stretch/>
          </p:blipFill>
          <p:spPr bwMode="auto">
            <a:xfrm>
              <a:off x="0" y="4718146"/>
              <a:ext cx="451713" cy="116657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User\Desktop\Кубы png\гол.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1346" y="5085184"/>
              <a:ext cx="996103" cy="8801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Users\User\Desktop\Кубы png\жел.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4123"/>
            <a:stretch/>
          </p:blipFill>
          <p:spPr bwMode="auto">
            <a:xfrm>
              <a:off x="0" y="2674422"/>
              <a:ext cx="482581" cy="130079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C:\Users\User\Desktop\Кубы png\Зел.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5234" y="2276872"/>
              <a:ext cx="513456" cy="53173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Users\User\Desktop\Кубы png\ор.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42406" t="15737"/>
            <a:stretch/>
          </p:blipFill>
          <p:spPr bwMode="auto">
            <a:xfrm>
              <a:off x="0" y="-1"/>
              <a:ext cx="676918" cy="94371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1" descr="C:\Users\User\Desktop\Кубы png\син.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57733"/>
            <a:stretch/>
          </p:blipFill>
          <p:spPr bwMode="auto">
            <a:xfrm>
              <a:off x="0" y="1323856"/>
              <a:ext cx="461238" cy="108785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4" descr="C:\Users\User\Desktop\Кубы png\тор.pn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6251"/>
            <a:stretch/>
          </p:blipFill>
          <p:spPr bwMode="auto">
            <a:xfrm>
              <a:off x="0" y="3997430"/>
              <a:ext cx="613816" cy="60973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6" descr="C:\Users\User\Desktop\Кубы png\фиол.pn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45321" b="25642"/>
            <a:stretch/>
          </p:blipFill>
          <p:spPr bwMode="auto">
            <a:xfrm>
              <a:off x="0" y="5456819"/>
              <a:ext cx="988690" cy="140118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7" descr="C:\Users\User\Desktop\Кубы png\св гол.pn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64773"/>
            <a:stretch/>
          </p:blipFill>
          <p:spPr bwMode="auto">
            <a:xfrm>
              <a:off x="305775" y="0"/>
              <a:ext cx="852373" cy="292181"/>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Объект 1"/>
          <p:cNvSpPr>
            <a:spLocks noGrp="1"/>
          </p:cNvSpPr>
          <p:nvPr>
            <p:ph idx="1"/>
          </p:nvPr>
        </p:nvSpPr>
        <p:spPr>
          <a:xfrm>
            <a:off x="731961" y="471854"/>
            <a:ext cx="11232511" cy="5705109"/>
          </a:xfrm>
        </p:spPr>
        <p:txBody>
          <a:bodyPr/>
          <a:lstStyle/>
          <a:p>
            <a:pPr indent="0" algn="ctr">
              <a:spcAft>
                <a:spcPts val="0"/>
              </a:spcAft>
              <a:buNone/>
            </a:pPr>
            <a:r>
              <a:rPr lang="ru-RU" sz="3200" b="1" dirty="0"/>
              <a:t>     </a:t>
            </a:r>
            <a:endParaRPr lang="ru-RU" sz="2400" dirty="0">
              <a:ea typeface="Calibri"/>
              <a:cs typeface="Times New Roman"/>
            </a:endParaRPr>
          </a:p>
          <a:p>
            <a:pPr marL="0" indent="0" algn="ctr">
              <a:buNone/>
            </a:pPr>
            <a:endParaRPr lang="ru-RU" sz="3200" b="1" dirty="0"/>
          </a:p>
          <a:p>
            <a:pPr marL="0" indent="0" algn="ctr">
              <a:buNone/>
            </a:pPr>
            <a:endParaRPr lang="ru-RU" sz="3200" b="1" dirty="0"/>
          </a:p>
          <a:p>
            <a:pPr marL="0" indent="0" algn="ctr">
              <a:buNone/>
            </a:pPr>
            <a:endParaRPr lang="ru-RU" sz="3200" b="1" dirty="0"/>
          </a:p>
        </p:txBody>
      </p:sp>
      <p:pic>
        <p:nvPicPr>
          <p:cNvPr id="7172" name="Picture 4"/>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318196" y="292181"/>
            <a:ext cx="7469747" cy="5873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90726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Группа 3"/>
          <p:cNvGrpSpPr/>
          <p:nvPr/>
        </p:nvGrpSpPr>
        <p:grpSpPr>
          <a:xfrm>
            <a:off x="0" y="-1"/>
            <a:ext cx="1213503" cy="6858001"/>
            <a:chOff x="0" y="-1"/>
            <a:chExt cx="1213503" cy="6858001"/>
          </a:xfrm>
        </p:grpSpPr>
        <p:pic>
          <p:nvPicPr>
            <p:cNvPr id="5" name="Picture 9" descr="\\172.16.15.171\обмен\Пресс-центр\Полина\папка\фон легкий.ti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5433" t="27508" r="66911" b="15423"/>
            <a:stretch/>
          </p:blipFill>
          <p:spPr bwMode="auto">
            <a:xfrm>
              <a:off x="0" y="0"/>
              <a:ext cx="121350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User\Desktop\Кубы png\беж.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5577"/>
            <a:stretch/>
          </p:blipFill>
          <p:spPr bwMode="auto">
            <a:xfrm>
              <a:off x="0" y="4718146"/>
              <a:ext cx="451713" cy="116657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User\Desktop\Кубы png\гол.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1346" y="5085184"/>
              <a:ext cx="996103" cy="8801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Users\User\Desktop\Кубы png\жел.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4123"/>
            <a:stretch/>
          </p:blipFill>
          <p:spPr bwMode="auto">
            <a:xfrm>
              <a:off x="0" y="2674422"/>
              <a:ext cx="482581" cy="130079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C:\Users\User\Desktop\Кубы png\Зел.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5234" y="2276872"/>
              <a:ext cx="513456" cy="53173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Users\User\Desktop\Кубы png\ор.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42406" t="15737"/>
            <a:stretch/>
          </p:blipFill>
          <p:spPr bwMode="auto">
            <a:xfrm>
              <a:off x="0" y="-1"/>
              <a:ext cx="676918" cy="94371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1" descr="C:\Users\User\Desktop\Кубы png\син.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57733"/>
            <a:stretch/>
          </p:blipFill>
          <p:spPr bwMode="auto">
            <a:xfrm>
              <a:off x="0" y="1323856"/>
              <a:ext cx="461238" cy="108785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4" descr="C:\Users\User\Desktop\Кубы png\тор.pn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6251"/>
            <a:stretch/>
          </p:blipFill>
          <p:spPr bwMode="auto">
            <a:xfrm>
              <a:off x="0" y="3997430"/>
              <a:ext cx="613816" cy="60973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6" descr="C:\Users\User\Desktop\Кубы png\фиол.pn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45321" b="25642"/>
            <a:stretch/>
          </p:blipFill>
          <p:spPr bwMode="auto">
            <a:xfrm>
              <a:off x="0" y="5456819"/>
              <a:ext cx="988690" cy="140118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7" descr="C:\Users\User\Desktop\Кубы png\св гол.pn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64773"/>
            <a:stretch/>
          </p:blipFill>
          <p:spPr bwMode="auto">
            <a:xfrm>
              <a:off x="305775" y="0"/>
              <a:ext cx="852373" cy="292181"/>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Объект 1"/>
          <p:cNvSpPr>
            <a:spLocks noGrp="1"/>
          </p:cNvSpPr>
          <p:nvPr>
            <p:ph idx="1"/>
          </p:nvPr>
        </p:nvSpPr>
        <p:spPr>
          <a:xfrm>
            <a:off x="731961" y="471854"/>
            <a:ext cx="11232511" cy="5705109"/>
          </a:xfrm>
        </p:spPr>
        <p:txBody>
          <a:bodyPr/>
          <a:lstStyle/>
          <a:p>
            <a:pPr indent="0" algn="ctr">
              <a:spcAft>
                <a:spcPts val="0"/>
              </a:spcAft>
              <a:buNone/>
            </a:pPr>
            <a:r>
              <a:rPr lang="ru-RU" sz="3200" b="1" dirty="0"/>
              <a:t>     </a:t>
            </a:r>
            <a:endParaRPr lang="ru-RU" sz="2400" dirty="0">
              <a:ea typeface="Calibri"/>
              <a:cs typeface="Times New Roman"/>
            </a:endParaRPr>
          </a:p>
          <a:p>
            <a:pPr marL="0" indent="0" algn="ctr">
              <a:buNone/>
            </a:pPr>
            <a:endParaRPr lang="ru-RU" sz="3200" b="1" dirty="0"/>
          </a:p>
          <a:p>
            <a:pPr marL="0" indent="0" algn="ctr">
              <a:buNone/>
            </a:pPr>
            <a:endParaRPr lang="ru-RU" sz="3200" b="1" dirty="0"/>
          </a:p>
          <a:p>
            <a:pPr marL="0" indent="0" algn="ctr">
              <a:buNone/>
            </a:pPr>
            <a:endParaRPr lang="ru-RU" sz="3200" b="1" dirty="0"/>
          </a:p>
        </p:txBody>
      </p:sp>
      <p:pic>
        <p:nvPicPr>
          <p:cNvPr id="9218" name="Picture 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717442" y="276225"/>
            <a:ext cx="7933385" cy="6465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961757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Группа 3"/>
          <p:cNvGrpSpPr/>
          <p:nvPr/>
        </p:nvGrpSpPr>
        <p:grpSpPr>
          <a:xfrm>
            <a:off x="0" y="-1"/>
            <a:ext cx="1213503" cy="6858001"/>
            <a:chOff x="0" y="-1"/>
            <a:chExt cx="1213503" cy="6858001"/>
          </a:xfrm>
        </p:grpSpPr>
        <p:pic>
          <p:nvPicPr>
            <p:cNvPr id="5" name="Picture 9" descr="\\172.16.15.171\обмен\Пресс-центр\Полина\папка\фон легкий.ti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5433" t="27508" r="66911" b="15423"/>
            <a:stretch/>
          </p:blipFill>
          <p:spPr bwMode="auto">
            <a:xfrm>
              <a:off x="0" y="0"/>
              <a:ext cx="121350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User\Desktop\Кубы png\беж.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5577"/>
            <a:stretch/>
          </p:blipFill>
          <p:spPr bwMode="auto">
            <a:xfrm>
              <a:off x="0" y="4718146"/>
              <a:ext cx="451713" cy="116657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User\Desktop\Кубы png\гол.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1346" y="5085184"/>
              <a:ext cx="996103" cy="8801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Users\User\Desktop\Кубы png\жел.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4123"/>
            <a:stretch/>
          </p:blipFill>
          <p:spPr bwMode="auto">
            <a:xfrm>
              <a:off x="0" y="2674422"/>
              <a:ext cx="482581" cy="130079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C:\Users\User\Desktop\Кубы png\Зел.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5234" y="2276872"/>
              <a:ext cx="513456" cy="53173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Users\User\Desktop\Кубы png\ор.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42406" t="15737"/>
            <a:stretch/>
          </p:blipFill>
          <p:spPr bwMode="auto">
            <a:xfrm>
              <a:off x="0" y="-1"/>
              <a:ext cx="676918" cy="94371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1" descr="C:\Users\User\Desktop\Кубы png\син.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57733"/>
            <a:stretch/>
          </p:blipFill>
          <p:spPr bwMode="auto">
            <a:xfrm>
              <a:off x="0" y="1323856"/>
              <a:ext cx="461238" cy="108785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4" descr="C:\Users\User\Desktop\Кубы png\тор.pn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6251"/>
            <a:stretch/>
          </p:blipFill>
          <p:spPr bwMode="auto">
            <a:xfrm>
              <a:off x="0" y="3997430"/>
              <a:ext cx="613816" cy="60973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6" descr="C:\Users\User\Desktop\Кубы png\фиол.pn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45321" b="25642"/>
            <a:stretch/>
          </p:blipFill>
          <p:spPr bwMode="auto">
            <a:xfrm>
              <a:off x="0" y="5456819"/>
              <a:ext cx="988690" cy="140118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7" descr="C:\Users\User\Desktop\Кубы png\св гол.pn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64773"/>
            <a:stretch/>
          </p:blipFill>
          <p:spPr bwMode="auto">
            <a:xfrm>
              <a:off x="305775" y="0"/>
              <a:ext cx="852373" cy="292181"/>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Объект 1"/>
          <p:cNvSpPr>
            <a:spLocks noGrp="1"/>
          </p:cNvSpPr>
          <p:nvPr>
            <p:ph idx="1"/>
          </p:nvPr>
        </p:nvSpPr>
        <p:spPr>
          <a:xfrm>
            <a:off x="731961" y="471854"/>
            <a:ext cx="11232511" cy="5705109"/>
          </a:xfrm>
        </p:spPr>
        <p:txBody>
          <a:bodyPr/>
          <a:lstStyle/>
          <a:p>
            <a:pPr indent="0" algn="ctr">
              <a:spcAft>
                <a:spcPts val="0"/>
              </a:spcAft>
              <a:buNone/>
            </a:pPr>
            <a:r>
              <a:rPr lang="ru-RU" sz="3200" b="1" dirty="0"/>
              <a:t>     </a:t>
            </a:r>
            <a:endParaRPr lang="ru-RU" sz="2400" dirty="0">
              <a:ea typeface="Calibri"/>
              <a:cs typeface="Times New Roman"/>
            </a:endParaRPr>
          </a:p>
          <a:p>
            <a:pPr marL="0" indent="0" algn="ctr">
              <a:buNone/>
            </a:pPr>
            <a:endParaRPr lang="ru-RU" sz="3200" b="1" dirty="0"/>
          </a:p>
          <a:p>
            <a:pPr marL="0" indent="0" algn="ctr">
              <a:buNone/>
            </a:pPr>
            <a:endParaRPr lang="ru-RU" sz="3200" b="1" dirty="0"/>
          </a:p>
          <a:p>
            <a:pPr marL="0" indent="0" algn="ctr">
              <a:buNone/>
            </a:pPr>
            <a:endParaRPr lang="ru-RU" sz="3200" b="1" dirty="0"/>
          </a:p>
        </p:txBody>
      </p:sp>
      <p:pic>
        <p:nvPicPr>
          <p:cNvPr id="11266" name="Picture 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800866" y="146090"/>
            <a:ext cx="8231775" cy="651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162282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859887" y="365125"/>
            <a:ext cx="5493913" cy="5404610"/>
          </a:xfrm>
        </p:spPr>
        <p:txBody>
          <a:bodyPr>
            <a:normAutofit/>
          </a:bodyPr>
          <a:lstStyle/>
          <a:p>
            <a:r>
              <a:rPr lang="ru-RU" sz="2000" i="1" dirty="0">
                <a:solidFill>
                  <a:schemeClr val="accent1">
                    <a:lumMod val="75000"/>
                  </a:schemeClr>
                </a:solidFill>
                <a:latin typeface="Times New Roman" panose="02020603050405020304" pitchFamily="18" charset="0"/>
                <a:cs typeface="Times New Roman" panose="02020603050405020304" pitchFamily="18" charset="0"/>
              </a:rPr>
              <a:t>Согласно Федеральному образовательному стандарту основного общего образования (утвержден Приказом Министерства просвещения Российской Федерации</a:t>
            </a:r>
            <a:br>
              <a:rPr lang="ru-RU" sz="2000" i="1" dirty="0">
                <a:solidFill>
                  <a:schemeClr val="accent1">
                    <a:lumMod val="75000"/>
                  </a:schemeClr>
                </a:solidFill>
                <a:latin typeface="Times New Roman" panose="02020603050405020304" pitchFamily="18" charset="0"/>
                <a:cs typeface="Times New Roman" panose="02020603050405020304" pitchFamily="18" charset="0"/>
              </a:rPr>
            </a:br>
            <a:r>
              <a:rPr lang="ru-RU" sz="2000" i="1" dirty="0">
                <a:solidFill>
                  <a:schemeClr val="accent1">
                    <a:lumMod val="75000"/>
                  </a:schemeClr>
                </a:solidFill>
                <a:latin typeface="Times New Roman" panose="02020603050405020304" pitchFamily="18" charset="0"/>
                <a:cs typeface="Times New Roman" panose="02020603050405020304" pitchFamily="18" charset="0"/>
              </a:rPr>
              <a:t> № 287 от 31 мая 2021 г.) </a:t>
            </a:r>
            <a:br>
              <a:rPr lang="ru-RU" sz="2000" i="1" dirty="0">
                <a:solidFill>
                  <a:schemeClr val="accent1">
                    <a:lumMod val="75000"/>
                  </a:schemeClr>
                </a:solidFill>
                <a:latin typeface="Times New Roman" panose="02020603050405020304" pitchFamily="18" charset="0"/>
                <a:cs typeface="Times New Roman" panose="02020603050405020304" pitchFamily="18" charset="0"/>
              </a:rPr>
            </a:br>
            <a:r>
              <a:rPr lang="ru-RU" sz="2000" i="1" dirty="0">
                <a:solidFill>
                  <a:schemeClr val="accent1">
                    <a:lumMod val="75000"/>
                  </a:schemeClr>
                </a:solidFill>
                <a:latin typeface="Times New Roman" panose="02020603050405020304" pitchFamily="18" charset="0"/>
                <a:cs typeface="Times New Roman" panose="02020603050405020304" pitchFamily="18" charset="0"/>
              </a:rPr>
              <a:t>предметные результаты по учебному предмету «История» :</a:t>
            </a:r>
            <a:br>
              <a:rPr lang="ru-RU" sz="2000" i="1" dirty="0">
                <a:solidFill>
                  <a:schemeClr val="accent1">
                    <a:lumMod val="75000"/>
                  </a:schemeClr>
                </a:solidFill>
                <a:latin typeface="Times New Roman" panose="02020603050405020304" pitchFamily="18" charset="0"/>
                <a:cs typeface="Times New Roman" panose="02020603050405020304" pitchFamily="18" charset="0"/>
              </a:rPr>
            </a:br>
            <a:r>
              <a:rPr lang="ru-RU" sz="2000" dirty="0">
                <a:solidFill>
                  <a:schemeClr val="accent1">
                    <a:lumMod val="75000"/>
                  </a:schemeClr>
                </a:solidFill>
                <a:latin typeface="Times New Roman" panose="02020603050405020304" pitchFamily="18" charset="0"/>
                <a:cs typeface="Times New Roman" panose="02020603050405020304" pitchFamily="18" charset="0"/>
              </a:rPr>
              <a:t>- обучающиеся должны уметь читать и анализировать историческую карту/схему;</a:t>
            </a:r>
            <a:br>
              <a:rPr lang="ru-RU" sz="2000" dirty="0">
                <a:solidFill>
                  <a:schemeClr val="accent1">
                    <a:lumMod val="75000"/>
                  </a:schemeClr>
                </a:solidFill>
                <a:latin typeface="Times New Roman" panose="02020603050405020304" pitchFamily="18" charset="0"/>
                <a:cs typeface="Times New Roman" panose="02020603050405020304" pitchFamily="18" charset="0"/>
              </a:rPr>
            </a:br>
            <a:r>
              <a:rPr lang="ru-RU" sz="2000" dirty="0">
                <a:solidFill>
                  <a:schemeClr val="accent1">
                    <a:lumMod val="75000"/>
                  </a:schemeClr>
                </a:solidFill>
                <a:latin typeface="Times New Roman" panose="02020603050405020304" pitchFamily="18" charset="0"/>
                <a:cs typeface="Times New Roman" panose="02020603050405020304" pitchFamily="18" charset="0"/>
              </a:rPr>
              <a:t>- характеризовать на основе анализа исторической карты/схемы исторические события, явления, процессы;</a:t>
            </a:r>
            <a:br>
              <a:rPr lang="ru-RU" sz="2000" dirty="0">
                <a:solidFill>
                  <a:schemeClr val="accent1">
                    <a:lumMod val="75000"/>
                  </a:schemeClr>
                </a:solidFill>
                <a:latin typeface="Times New Roman" panose="02020603050405020304" pitchFamily="18" charset="0"/>
                <a:cs typeface="Times New Roman" panose="02020603050405020304" pitchFamily="18" charset="0"/>
              </a:rPr>
            </a:br>
            <a:r>
              <a:rPr lang="ru-RU" sz="2000" dirty="0">
                <a:solidFill>
                  <a:schemeClr val="accent1">
                    <a:lumMod val="75000"/>
                  </a:schemeClr>
                </a:solidFill>
                <a:latin typeface="Times New Roman" panose="02020603050405020304" pitchFamily="18" charset="0"/>
                <a:cs typeface="Times New Roman" panose="02020603050405020304" pitchFamily="18" charset="0"/>
              </a:rPr>
              <a:t>- сопоставлять информацию, представленную на исторической карте/схеме, с информацией из других источников</a:t>
            </a:r>
            <a:br>
              <a:rPr lang="ru-RU" sz="2000" dirty="0">
                <a:solidFill>
                  <a:schemeClr val="accent1">
                    <a:lumMod val="75000"/>
                  </a:schemeClr>
                </a:solidFill>
                <a:latin typeface="Times New Roman" panose="02020603050405020304" pitchFamily="18" charset="0"/>
                <a:cs typeface="Times New Roman" panose="02020603050405020304" pitchFamily="18" charset="0"/>
              </a:rPr>
            </a:br>
            <a:endParaRPr lang="ru-RU" sz="2000" dirty="0">
              <a:solidFill>
                <a:schemeClr val="accent1">
                  <a:lumMod val="75000"/>
                </a:schemeClr>
              </a:solidFill>
              <a:latin typeface="Times New Roman" panose="02020603050405020304" pitchFamily="18" charset="0"/>
              <a:cs typeface="Times New Roman" panose="02020603050405020304" pitchFamily="18" charset="0"/>
            </a:endParaRPr>
          </a:p>
        </p:txBody>
      </p:sp>
      <p:grpSp>
        <p:nvGrpSpPr>
          <p:cNvPr id="4" name="Группа 3"/>
          <p:cNvGrpSpPr/>
          <p:nvPr/>
        </p:nvGrpSpPr>
        <p:grpSpPr>
          <a:xfrm>
            <a:off x="0" y="-1"/>
            <a:ext cx="1213503" cy="6858001"/>
            <a:chOff x="0" y="-1"/>
            <a:chExt cx="1213503" cy="6858001"/>
          </a:xfrm>
        </p:grpSpPr>
        <p:pic>
          <p:nvPicPr>
            <p:cNvPr id="5" name="Picture 9" descr="\\172.16.15.171\обмен\Пресс-центр\Полина\папка\фон легкий.ti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5433" t="27508" r="66911" b="15423"/>
            <a:stretch/>
          </p:blipFill>
          <p:spPr bwMode="auto">
            <a:xfrm>
              <a:off x="0" y="0"/>
              <a:ext cx="121350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User\Desktop\Кубы png\беж.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5577"/>
            <a:stretch/>
          </p:blipFill>
          <p:spPr bwMode="auto">
            <a:xfrm>
              <a:off x="0" y="4718146"/>
              <a:ext cx="451713" cy="116657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User\Desktop\Кубы png\гол.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1346" y="5085184"/>
              <a:ext cx="996103" cy="8801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Users\User\Desktop\Кубы png\жел.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4123"/>
            <a:stretch/>
          </p:blipFill>
          <p:spPr bwMode="auto">
            <a:xfrm>
              <a:off x="0" y="2674422"/>
              <a:ext cx="482581" cy="130079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C:\Users\User\Desktop\Кубы png\Зел.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5234" y="2276872"/>
              <a:ext cx="513456" cy="53173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Users\User\Desktop\Кубы png\ор.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42406" t="15737"/>
            <a:stretch/>
          </p:blipFill>
          <p:spPr bwMode="auto">
            <a:xfrm>
              <a:off x="0" y="-1"/>
              <a:ext cx="676918" cy="94371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1" descr="C:\Users\User\Desktop\Кубы png\син.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57733"/>
            <a:stretch/>
          </p:blipFill>
          <p:spPr bwMode="auto">
            <a:xfrm>
              <a:off x="0" y="1323856"/>
              <a:ext cx="461238" cy="108785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4" descr="C:\Users\User\Desktop\Кубы png\тор.pn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6251"/>
            <a:stretch/>
          </p:blipFill>
          <p:spPr bwMode="auto">
            <a:xfrm>
              <a:off x="0" y="3997430"/>
              <a:ext cx="613816" cy="60973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6" descr="C:\Users\User\Desktop\Кубы png\фиол.pn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45321" b="25642"/>
            <a:stretch/>
          </p:blipFill>
          <p:spPr bwMode="auto">
            <a:xfrm>
              <a:off x="0" y="5456819"/>
              <a:ext cx="988690" cy="140118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7" descr="C:\Users\User\Desktop\Кубы png\св гол.pn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64773"/>
            <a:stretch/>
          </p:blipFill>
          <p:spPr bwMode="auto">
            <a:xfrm>
              <a:off x="305775" y="0"/>
              <a:ext cx="852373" cy="292181"/>
            </a:xfrm>
            <a:prstGeom prst="rect">
              <a:avLst/>
            </a:prstGeom>
            <a:noFill/>
            <a:extLst>
              <a:ext uri="{909E8E84-426E-40DD-AFC4-6F175D3DCCD1}">
                <a14:hiddenFill xmlns:a14="http://schemas.microsoft.com/office/drawing/2010/main">
                  <a:solidFill>
                    <a:srgbClr val="FFFFFF"/>
                  </a:solidFill>
                </a14:hiddenFill>
              </a:ext>
            </a:extLst>
          </p:spPr>
        </p:pic>
      </p:grpSp>
      <p:pic>
        <p:nvPicPr>
          <p:cNvPr id="17" name="Picture 17" descr="C:\Users\User\Полина Штофф\От Лены с любовью\файлы ДЛЯ РЕДАКЦИИ\Логотипы НГПУ\Логотип НГПУ для рассылки\Логотип НГПУ в PNG без фона.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76918" y="260648"/>
            <a:ext cx="1123949" cy="84092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p:cNvPicPr>
            <a:picLocks noGrp="1" noChangeAspect="1" noChangeArrowheads="1"/>
          </p:cNvPicPr>
          <p:nvPr>
            <p:ph idx="1"/>
          </p:nvPr>
        </p:nvPicPr>
        <p:blipFill>
          <a:blip r:embed="rId13">
            <a:extLst>
              <a:ext uri="{28A0092B-C50C-407E-A947-70E740481C1C}">
                <a14:useLocalDpi xmlns:a14="http://schemas.microsoft.com/office/drawing/2010/main" val="0"/>
              </a:ext>
            </a:extLst>
          </a:blip>
          <a:srcRect/>
          <a:stretch>
            <a:fillRect/>
          </a:stretch>
        </p:blipFill>
        <p:spPr bwMode="auto">
          <a:xfrm>
            <a:off x="151346" y="3236976"/>
            <a:ext cx="4273266" cy="3201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8104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5705341" y="681112"/>
            <a:ext cx="5648459" cy="5495851"/>
          </a:xfrm>
        </p:spPr>
        <p:txBody>
          <a:bodyPr>
            <a:normAutofit fontScale="92500" lnSpcReduction="20000"/>
          </a:bodyPr>
          <a:lstStyle/>
          <a:p>
            <a:pPr marL="0" indent="0" algn="ctr">
              <a:buNone/>
            </a:pPr>
            <a:r>
              <a:rPr lang="ru-RU" dirty="0">
                <a:latin typeface="Times New Roman" panose="02020603050405020304" pitchFamily="18" charset="0"/>
                <a:cs typeface="Times New Roman" panose="02020603050405020304" pitchFamily="18" charset="0"/>
              </a:rPr>
              <a:t>     </a:t>
            </a:r>
            <a:r>
              <a:rPr lang="ru-RU" dirty="0">
                <a:solidFill>
                  <a:schemeClr val="accent1">
                    <a:lumMod val="75000"/>
                  </a:schemeClr>
                </a:solidFill>
                <a:latin typeface="Times New Roman" panose="02020603050405020304" pitchFamily="18" charset="0"/>
                <a:cs typeface="Times New Roman" panose="02020603050405020304" pitchFamily="18" charset="0"/>
              </a:rPr>
              <a:t>Примерная рабочая программа основного общего образования по истории в предметных результатах выделяет раздел </a:t>
            </a:r>
          </a:p>
          <a:p>
            <a:pPr marL="0" indent="0">
              <a:buNone/>
            </a:pPr>
            <a:r>
              <a:rPr lang="ru-RU" i="1" dirty="0">
                <a:solidFill>
                  <a:schemeClr val="accent1">
                    <a:lumMod val="75000"/>
                  </a:schemeClr>
                </a:solidFill>
                <a:latin typeface="Times New Roman" panose="02020603050405020304" pitchFamily="18" charset="0"/>
                <a:cs typeface="Times New Roman" panose="02020603050405020304" pitchFamily="18" charset="0"/>
              </a:rPr>
              <a:t>«Работа с исторической картой</a:t>
            </a:r>
            <a:r>
              <a:rPr lang="ru-RU" dirty="0">
                <a:solidFill>
                  <a:schemeClr val="accent1">
                    <a:lumMod val="75000"/>
                  </a:schemeClr>
                </a:solidFill>
                <a:latin typeface="Times New Roman" panose="02020603050405020304" pitchFamily="18" charset="0"/>
                <a:cs typeface="Times New Roman" panose="02020603050405020304" pitchFamily="18" charset="0"/>
              </a:rPr>
              <a:t>»: где обучающиеся должны: </a:t>
            </a:r>
          </a:p>
          <a:p>
            <a:pPr marL="0" indent="0">
              <a:buNone/>
            </a:pPr>
            <a:r>
              <a:rPr lang="ru-RU" dirty="0">
                <a:solidFill>
                  <a:schemeClr val="accent1">
                    <a:lumMod val="75000"/>
                  </a:schemeClr>
                </a:solidFill>
                <a:latin typeface="Times New Roman" panose="02020603050405020304" pitchFamily="18" charset="0"/>
                <a:cs typeface="Times New Roman" panose="02020603050405020304" pitchFamily="18" charset="0"/>
              </a:rPr>
              <a:t>  - работать с исторической картой (размещенными в учебниках, атласах, на электронных носителях и т. д.):   </a:t>
            </a:r>
          </a:p>
          <a:p>
            <a:pPr marL="0" indent="0">
              <a:buNone/>
            </a:pPr>
            <a:r>
              <a:rPr lang="ru-RU" dirty="0">
                <a:solidFill>
                  <a:schemeClr val="accent1">
                    <a:lumMod val="75000"/>
                  </a:schemeClr>
                </a:solidFill>
                <a:latin typeface="Times New Roman" panose="02020603050405020304" pitchFamily="18" charset="0"/>
                <a:cs typeface="Times New Roman" panose="02020603050405020304" pitchFamily="18" charset="0"/>
              </a:rPr>
              <a:t>   - читать историческую карту с опорой на легенду; </a:t>
            </a:r>
          </a:p>
          <a:p>
            <a:pPr marL="0" indent="0">
              <a:buNone/>
            </a:pPr>
            <a:r>
              <a:rPr lang="ru-RU" dirty="0">
                <a:solidFill>
                  <a:schemeClr val="accent1">
                    <a:lumMod val="75000"/>
                  </a:schemeClr>
                </a:solidFill>
                <a:latin typeface="Times New Roman" panose="02020603050405020304" pitchFamily="18" charset="0"/>
                <a:cs typeface="Times New Roman" panose="02020603050405020304" pitchFamily="18" charset="0"/>
              </a:rPr>
              <a:t>    - находить и показывать на исторической карте территории государств, маршруты передвижений значительных групп людей, места значительных событий и др.</a:t>
            </a:r>
          </a:p>
          <a:p>
            <a:endParaRPr lang="ru-RU" dirty="0">
              <a:solidFill>
                <a:schemeClr val="accent1">
                  <a:lumMod val="75000"/>
                </a:schemeClr>
              </a:solidFill>
            </a:endParaRPr>
          </a:p>
        </p:txBody>
      </p:sp>
      <p:grpSp>
        <p:nvGrpSpPr>
          <p:cNvPr id="4" name="Группа 3"/>
          <p:cNvGrpSpPr/>
          <p:nvPr/>
        </p:nvGrpSpPr>
        <p:grpSpPr>
          <a:xfrm>
            <a:off x="0" y="-1"/>
            <a:ext cx="1213503" cy="6858001"/>
            <a:chOff x="0" y="-1"/>
            <a:chExt cx="1213503" cy="6858001"/>
          </a:xfrm>
        </p:grpSpPr>
        <p:pic>
          <p:nvPicPr>
            <p:cNvPr id="5" name="Picture 9" descr="\\172.16.15.171\обмен\Пресс-центр\Полина\папка\фон легкий.ti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5433" t="27508" r="66911" b="15423"/>
            <a:stretch/>
          </p:blipFill>
          <p:spPr bwMode="auto">
            <a:xfrm>
              <a:off x="0" y="0"/>
              <a:ext cx="121350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User\Desktop\Кубы png\беж.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5577"/>
            <a:stretch/>
          </p:blipFill>
          <p:spPr bwMode="auto">
            <a:xfrm>
              <a:off x="0" y="4718146"/>
              <a:ext cx="451713" cy="116657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User\Desktop\Кубы png\гол.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1346" y="5085184"/>
              <a:ext cx="996103" cy="8801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Users\User\Desktop\Кубы png\жел.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4123"/>
            <a:stretch/>
          </p:blipFill>
          <p:spPr bwMode="auto">
            <a:xfrm>
              <a:off x="0" y="2674422"/>
              <a:ext cx="482581" cy="130079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C:\Users\User\Desktop\Кубы png\Зел.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5234" y="2276872"/>
              <a:ext cx="513456" cy="53173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Users\User\Desktop\Кубы png\ор.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42406" t="15737"/>
            <a:stretch/>
          </p:blipFill>
          <p:spPr bwMode="auto">
            <a:xfrm>
              <a:off x="0" y="-1"/>
              <a:ext cx="676918" cy="94371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1" descr="C:\Users\User\Desktop\Кубы png\син.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57733"/>
            <a:stretch/>
          </p:blipFill>
          <p:spPr bwMode="auto">
            <a:xfrm>
              <a:off x="0" y="1323856"/>
              <a:ext cx="461238" cy="108785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4" descr="C:\Users\User\Desktop\Кубы png\тор.pn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6251"/>
            <a:stretch/>
          </p:blipFill>
          <p:spPr bwMode="auto">
            <a:xfrm>
              <a:off x="0" y="3997430"/>
              <a:ext cx="613816" cy="60973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6" descr="C:\Users\User\Desktop\Кубы png\фиол.pn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45321" b="25642"/>
            <a:stretch/>
          </p:blipFill>
          <p:spPr bwMode="auto">
            <a:xfrm>
              <a:off x="0" y="5456819"/>
              <a:ext cx="988690" cy="140118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7" descr="C:\Users\User\Desktop\Кубы png\св гол.pn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64773"/>
            <a:stretch/>
          </p:blipFill>
          <p:spPr bwMode="auto">
            <a:xfrm>
              <a:off x="305775" y="0"/>
              <a:ext cx="852373" cy="292181"/>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17" descr="C:\Users\User\Полина Штофф\От Лены с любовью\файлы ДЛЯ РЕДАКЦИИ\Логотипы НГПУ\Логотип НГПУ для рассылки\Логотип НГПУ в PNG без фона.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76918" y="260648"/>
            <a:ext cx="1123949" cy="840929"/>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rotWithShape="1">
          <a:blip r:embed="rId13">
            <a:extLst>
              <a:ext uri="{28A0092B-C50C-407E-A947-70E740481C1C}">
                <a14:useLocalDpi xmlns:a14="http://schemas.microsoft.com/office/drawing/2010/main" val="0"/>
              </a:ext>
            </a:extLst>
          </a:blip>
          <a:srcRect l="30487" t="17429" r="31503" b="4931"/>
          <a:stretch/>
        </p:blipFill>
        <p:spPr bwMode="auto">
          <a:xfrm>
            <a:off x="1213503" y="1157636"/>
            <a:ext cx="4170235" cy="5679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726338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Группа 3"/>
          <p:cNvGrpSpPr/>
          <p:nvPr/>
        </p:nvGrpSpPr>
        <p:grpSpPr>
          <a:xfrm>
            <a:off x="0" y="-1"/>
            <a:ext cx="1213503" cy="6858001"/>
            <a:chOff x="0" y="-1"/>
            <a:chExt cx="1213503" cy="6858001"/>
          </a:xfrm>
        </p:grpSpPr>
        <p:pic>
          <p:nvPicPr>
            <p:cNvPr id="5" name="Picture 9" descr="\\172.16.15.171\обмен\Пресс-центр\Полина\папка\фон легкий.ti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5433" t="27508" r="66911" b="15423"/>
            <a:stretch/>
          </p:blipFill>
          <p:spPr bwMode="auto">
            <a:xfrm>
              <a:off x="0" y="0"/>
              <a:ext cx="121350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User\Desktop\Кубы png\беж.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5577"/>
            <a:stretch/>
          </p:blipFill>
          <p:spPr bwMode="auto">
            <a:xfrm>
              <a:off x="0" y="4718146"/>
              <a:ext cx="451713" cy="116657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User\Desktop\Кубы png\гол.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1346" y="5085184"/>
              <a:ext cx="996103" cy="8801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Users\User\Desktop\Кубы png\жел.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4123"/>
            <a:stretch/>
          </p:blipFill>
          <p:spPr bwMode="auto">
            <a:xfrm>
              <a:off x="0" y="2674422"/>
              <a:ext cx="482581" cy="130079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C:\Users\User\Desktop\Кубы png\Зел.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5234" y="2276872"/>
              <a:ext cx="513456" cy="53173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Users\User\Desktop\Кубы png\ор.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42406" t="15737"/>
            <a:stretch/>
          </p:blipFill>
          <p:spPr bwMode="auto">
            <a:xfrm>
              <a:off x="0" y="-1"/>
              <a:ext cx="676918" cy="94371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1" descr="C:\Users\User\Desktop\Кубы png\син.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57733"/>
            <a:stretch/>
          </p:blipFill>
          <p:spPr bwMode="auto">
            <a:xfrm>
              <a:off x="0" y="1323856"/>
              <a:ext cx="461238" cy="108785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4" descr="C:\Users\User\Desktop\Кубы png\тор.pn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6251"/>
            <a:stretch/>
          </p:blipFill>
          <p:spPr bwMode="auto">
            <a:xfrm>
              <a:off x="0" y="3997430"/>
              <a:ext cx="613816" cy="60973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6" descr="C:\Users\User\Desktop\Кубы png\фиол.pn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45321" b="25642"/>
            <a:stretch/>
          </p:blipFill>
          <p:spPr bwMode="auto">
            <a:xfrm>
              <a:off x="0" y="5456819"/>
              <a:ext cx="988690" cy="140118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7" descr="C:\Users\User\Desktop\Кубы png\св гол.pn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64773"/>
            <a:stretch/>
          </p:blipFill>
          <p:spPr bwMode="auto">
            <a:xfrm>
              <a:off x="305775" y="0"/>
              <a:ext cx="852373" cy="292181"/>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17" descr="C:\Users\User\Полина Штофф\От Лены с любовью\файлы ДЛЯ РЕДАКЦИИ\Логотипы НГПУ\Логотип НГПУ для рассылки\Логотип НГПУ в PNG без фона.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76918" y="260648"/>
            <a:ext cx="1123949" cy="840929"/>
          </a:xfrm>
          <a:prstGeom prst="rect">
            <a:avLst/>
          </a:prstGeom>
          <a:noFill/>
          <a:extLst>
            <a:ext uri="{909E8E84-426E-40DD-AFC4-6F175D3DCCD1}">
              <a14:hiddenFill xmlns:a14="http://schemas.microsoft.com/office/drawing/2010/main">
                <a:solidFill>
                  <a:srgbClr val="FFFFFF"/>
                </a:solidFill>
              </a14:hiddenFill>
            </a:ext>
          </a:extLst>
        </p:spPr>
      </p:pic>
      <p:sp>
        <p:nvSpPr>
          <p:cNvPr id="2" name="Объект 1"/>
          <p:cNvSpPr>
            <a:spLocks noGrp="1"/>
          </p:cNvSpPr>
          <p:nvPr>
            <p:ph idx="1"/>
          </p:nvPr>
        </p:nvSpPr>
        <p:spPr>
          <a:xfrm>
            <a:off x="1089050" y="471854"/>
            <a:ext cx="10875422" cy="5705109"/>
          </a:xfrm>
        </p:spPr>
        <p:txBody>
          <a:bodyPr/>
          <a:lstStyle/>
          <a:p>
            <a:pPr marL="0" indent="0">
              <a:buNone/>
            </a:pPr>
            <a:endParaRPr lang="ru-RU" dirty="0"/>
          </a:p>
          <a:p>
            <a:pPr marL="0" indent="0">
              <a:buNone/>
            </a:pPr>
            <a:endParaRPr lang="ru-RU" dirty="0"/>
          </a:p>
        </p:txBody>
      </p:sp>
      <p:sp>
        <p:nvSpPr>
          <p:cNvPr id="3" name="Прямоугольник 2"/>
          <p:cNvSpPr/>
          <p:nvPr/>
        </p:nvSpPr>
        <p:spPr>
          <a:xfrm>
            <a:off x="1671146" y="172541"/>
            <a:ext cx="5076496" cy="424732"/>
          </a:xfrm>
          <a:prstGeom prst="rect">
            <a:avLst/>
          </a:prstGeom>
        </p:spPr>
        <p:txBody>
          <a:bodyPr wrap="square">
            <a:spAutoFit/>
          </a:bodyPr>
          <a:lstStyle/>
          <a:p>
            <a:pPr marL="45720" lvl="0" algn="ctr">
              <a:lnSpc>
                <a:spcPct val="90000"/>
              </a:lnSpc>
              <a:spcBef>
                <a:spcPts val="1400"/>
              </a:spcBef>
              <a:buClr>
                <a:srgbClr val="1CADE4"/>
              </a:buClr>
              <a:buSzPct val="80000"/>
            </a:pPr>
            <a:endParaRPr lang="ru-RU" sz="2400" dirty="0">
              <a:solidFill>
                <a:srgbClr val="1CADE4"/>
              </a:solidFill>
              <a:latin typeface="Corbel" panose="020B0503020204020204"/>
            </a:endParaRPr>
          </a:p>
        </p:txBody>
      </p:sp>
      <p:sp>
        <p:nvSpPr>
          <p:cNvPr id="16" name="Прямоугольник 15"/>
          <p:cNvSpPr/>
          <p:nvPr/>
        </p:nvSpPr>
        <p:spPr>
          <a:xfrm>
            <a:off x="1671145" y="893983"/>
            <a:ext cx="3736427" cy="5262979"/>
          </a:xfrm>
          <a:prstGeom prst="rect">
            <a:avLst/>
          </a:prstGeom>
        </p:spPr>
        <p:txBody>
          <a:bodyPr wrap="square">
            <a:spAutoFit/>
          </a:bodyPr>
          <a:lstStyle/>
          <a:p>
            <a:r>
              <a:rPr lang="ru-RU" sz="2800" dirty="0">
                <a:solidFill>
                  <a:schemeClr val="accent1">
                    <a:lumMod val="75000"/>
                  </a:schemeClr>
                </a:solidFill>
              </a:rPr>
              <a:t>Историческая карта – это наглядно-условно графическое пособие, служащее для локализации исторических событий в пространстве, созданию представлений о географической среде, в которой они развивались</a:t>
            </a:r>
          </a:p>
        </p:txBody>
      </p:sp>
      <p:pic>
        <p:nvPicPr>
          <p:cNvPr id="1026"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880593" y="943710"/>
            <a:ext cx="5554662" cy="5041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948666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lstStyle/>
          <a:p>
            <a:endParaRPr lang="ru-RU"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47295"/>
            <a:ext cx="12192000" cy="6879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43045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Объект 2"/>
          <p:cNvSpPr>
            <a:spLocks noGrp="1"/>
          </p:cNvSpPr>
          <p:nvPr>
            <p:ph idx="1"/>
          </p:nvPr>
        </p:nvSpPr>
        <p:spPr/>
        <p:txBody>
          <a:bodyPr/>
          <a:lstStyle/>
          <a:p>
            <a:endParaRPr lang="ru-RU"/>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062"/>
            <a:ext cx="12192000" cy="679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383179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Группа 3"/>
          <p:cNvGrpSpPr/>
          <p:nvPr/>
        </p:nvGrpSpPr>
        <p:grpSpPr>
          <a:xfrm>
            <a:off x="0" y="-1"/>
            <a:ext cx="1213503" cy="6858001"/>
            <a:chOff x="0" y="-1"/>
            <a:chExt cx="1213503" cy="6858001"/>
          </a:xfrm>
        </p:grpSpPr>
        <p:pic>
          <p:nvPicPr>
            <p:cNvPr id="5" name="Picture 9" descr="\\172.16.15.171\обмен\Пресс-центр\Полина\папка\фон легкий.ti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5433" t="27508" r="66911" b="15423"/>
            <a:stretch/>
          </p:blipFill>
          <p:spPr bwMode="auto">
            <a:xfrm>
              <a:off x="0" y="0"/>
              <a:ext cx="121350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User\Desktop\Кубы png\беж.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5577"/>
            <a:stretch/>
          </p:blipFill>
          <p:spPr bwMode="auto">
            <a:xfrm>
              <a:off x="0" y="4718146"/>
              <a:ext cx="451713" cy="116657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User\Desktop\Кубы png\гол.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1346" y="5085184"/>
              <a:ext cx="996103" cy="8801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Users\User\Desktop\Кубы png\жел.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4123"/>
            <a:stretch/>
          </p:blipFill>
          <p:spPr bwMode="auto">
            <a:xfrm>
              <a:off x="0" y="2674422"/>
              <a:ext cx="482581" cy="130079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C:\Users\User\Desktop\Кубы png\Зел.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5234" y="2276872"/>
              <a:ext cx="513456" cy="53173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Users\User\Desktop\Кубы png\ор.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42406" t="15737"/>
            <a:stretch/>
          </p:blipFill>
          <p:spPr bwMode="auto">
            <a:xfrm>
              <a:off x="0" y="-1"/>
              <a:ext cx="676918" cy="94371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1" descr="C:\Users\User\Desktop\Кубы png\син.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57733"/>
            <a:stretch/>
          </p:blipFill>
          <p:spPr bwMode="auto">
            <a:xfrm>
              <a:off x="0" y="1323856"/>
              <a:ext cx="461238" cy="108785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4" descr="C:\Users\User\Desktop\Кубы png\тор.pn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6251"/>
            <a:stretch/>
          </p:blipFill>
          <p:spPr bwMode="auto">
            <a:xfrm>
              <a:off x="0" y="3997430"/>
              <a:ext cx="613816" cy="60973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6" descr="C:\Users\User\Desktop\Кубы png\фиол.pn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45321" b="25642"/>
            <a:stretch/>
          </p:blipFill>
          <p:spPr bwMode="auto">
            <a:xfrm>
              <a:off x="0" y="5456819"/>
              <a:ext cx="988690" cy="140118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7" descr="C:\Users\User\Desktop\Кубы png\св гол.pn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64773"/>
            <a:stretch/>
          </p:blipFill>
          <p:spPr bwMode="auto">
            <a:xfrm>
              <a:off x="305775" y="0"/>
              <a:ext cx="852373" cy="292181"/>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17" descr="C:\Users\User\Полина Штофф\От Лены с любовью\файлы ДЛЯ РЕДАКЦИИ\Логотипы НГПУ\Логотип НГПУ для рассылки\Логотип НГПУ в PNG без фона.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76918" y="260648"/>
            <a:ext cx="1123949" cy="840929"/>
          </a:xfrm>
          <a:prstGeom prst="rect">
            <a:avLst/>
          </a:prstGeom>
          <a:noFill/>
          <a:extLst>
            <a:ext uri="{909E8E84-426E-40DD-AFC4-6F175D3DCCD1}">
              <a14:hiddenFill xmlns:a14="http://schemas.microsoft.com/office/drawing/2010/main">
                <a:solidFill>
                  <a:srgbClr val="FFFFFF"/>
                </a:solidFill>
              </a14:hiddenFill>
            </a:ext>
          </a:extLst>
        </p:spPr>
      </p:pic>
      <p:sp>
        <p:nvSpPr>
          <p:cNvPr id="2" name="Объект 1"/>
          <p:cNvSpPr>
            <a:spLocks noGrp="1"/>
          </p:cNvSpPr>
          <p:nvPr>
            <p:ph idx="1"/>
          </p:nvPr>
        </p:nvSpPr>
        <p:spPr>
          <a:xfrm>
            <a:off x="1089050" y="471854"/>
            <a:ext cx="10875422" cy="5705109"/>
          </a:xfrm>
        </p:spPr>
        <p:txBody>
          <a:bodyPr/>
          <a:lstStyle/>
          <a:p>
            <a:pPr marL="0" indent="0">
              <a:buNone/>
            </a:pPr>
            <a:endParaRPr lang="ru-RU" dirty="0"/>
          </a:p>
          <a:p>
            <a:pPr marL="0" indent="0">
              <a:buNone/>
            </a:pPr>
            <a:endParaRPr lang="ru-RU" dirty="0"/>
          </a:p>
        </p:txBody>
      </p:sp>
      <p:sp>
        <p:nvSpPr>
          <p:cNvPr id="3" name="Прямоугольник 2"/>
          <p:cNvSpPr/>
          <p:nvPr/>
        </p:nvSpPr>
        <p:spPr>
          <a:xfrm>
            <a:off x="1671146" y="172541"/>
            <a:ext cx="5076496" cy="6499215"/>
          </a:xfrm>
          <a:prstGeom prst="rect">
            <a:avLst/>
          </a:prstGeom>
        </p:spPr>
        <p:txBody>
          <a:bodyPr wrap="square">
            <a:spAutoFit/>
          </a:bodyPr>
          <a:lstStyle/>
          <a:p>
            <a:pPr marL="45720" lvl="0" algn="ctr">
              <a:lnSpc>
                <a:spcPct val="90000"/>
              </a:lnSpc>
              <a:spcBef>
                <a:spcPts val="1400"/>
              </a:spcBef>
              <a:buClr>
                <a:srgbClr val="1CADE4"/>
              </a:buClr>
              <a:buSzPct val="80000"/>
            </a:pPr>
            <a:r>
              <a:rPr lang="ru-RU" sz="2800" dirty="0">
                <a:solidFill>
                  <a:srgbClr val="1CADE4"/>
                </a:solidFill>
                <a:latin typeface="Corbel" panose="020B0503020204020204"/>
              </a:rPr>
              <a:t>Исторические карты различаются:</a:t>
            </a:r>
          </a:p>
          <a:p>
            <a:pPr marL="45720" lvl="0">
              <a:lnSpc>
                <a:spcPct val="90000"/>
              </a:lnSpc>
              <a:spcBef>
                <a:spcPts val="1400"/>
              </a:spcBef>
              <a:buClr>
                <a:srgbClr val="1CADE4"/>
              </a:buClr>
              <a:buSzPct val="80000"/>
            </a:pPr>
            <a:r>
              <a:rPr lang="ru-RU" sz="2400" dirty="0">
                <a:solidFill>
                  <a:srgbClr val="7030A0"/>
                </a:solidFill>
                <a:latin typeface="Corbel" panose="020B0503020204020204"/>
              </a:rPr>
              <a:t>1. По охвату территории:</a:t>
            </a:r>
          </a:p>
          <a:p>
            <a:pPr marL="228600" lvl="0" indent="-182880">
              <a:lnSpc>
                <a:spcPct val="90000"/>
              </a:lnSpc>
              <a:spcBef>
                <a:spcPts val="1400"/>
              </a:spcBef>
              <a:buClr>
                <a:srgbClr val="1CADE4"/>
              </a:buClr>
              <a:buSzPct val="80000"/>
              <a:buFont typeface="Corbel" pitchFamily="34" charset="0"/>
              <a:buChar char="•"/>
            </a:pPr>
            <a:r>
              <a:rPr lang="ru-RU" sz="2400" dirty="0">
                <a:solidFill>
                  <a:srgbClr val="1CADE4"/>
                </a:solidFill>
                <a:latin typeface="Corbel" panose="020B0503020204020204"/>
              </a:rPr>
              <a:t>Мировые</a:t>
            </a:r>
          </a:p>
          <a:p>
            <a:pPr marL="228600" lvl="0" indent="-182880">
              <a:lnSpc>
                <a:spcPct val="90000"/>
              </a:lnSpc>
              <a:spcBef>
                <a:spcPts val="1400"/>
              </a:spcBef>
              <a:buClr>
                <a:srgbClr val="1CADE4"/>
              </a:buClr>
              <a:buSzPct val="80000"/>
              <a:buFont typeface="Corbel" pitchFamily="34" charset="0"/>
              <a:buChar char="•"/>
            </a:pPr>
            <a:r>
              <a:rPr lang="ru-RU" sz="2400" dirty="0">
                <a:solidFill>
                  <a:srgbClr val="1CADE4"/>
                </a:solidFill>
                <a:latin typeface="Corbel" panose="020B0503020204020204"/>
              </a:rPr>
              <a:t>Материковые</a:t>
            </a:r>
          </a:p>
          <a:p>
            <a:pPr marL="228600" lvl="0" indent="-182880">
              <a:lnSpc>
                <a:spcPct val="90000"/>
              </a:lnSpc>
              <a:spcBef>
                <a:spcPts val="1400"/>
              </a:spcBef>
              <a:buClr>
                <a:srgbClr val="1CADE4"/>
              </a:buClr>
              <a:buSzPct val="80000"/>
              <a:buFont typeface="Corbel" pitchFamily="34" charset="0"/>
              <a:buChar char="•"/>
            </a:pPr>
            <a:r>
              <a:rPr lang="ru-RU" sz="2400" dirty="0">
                <a:solidFill>
                  <a:srgbClr val="1CADE4"/>
                </a:solidFill>
                <a:latin typeface="Corbel" panose="020B0503020204020204"/>
              </a:rPr>
              <a:t>Карты государств </a:t>
            </a:r>
          </a:p>
          <a:p>
            <a:pPr marL="45720" lvl="0">
              <a:lnSpc>
                <a:spcPct val="90000"/>
              </a:lnSpc>
              <a:spcBef>
                <a:spcPts val="1400"/>
              </a:spcBef>
              <a:buClr>
                <a:srgbClr val="1CADE4"/>
              </a:buClr>
              <a:buSzPct val="80000"/>
            </a:pPr>
            <a:r>
              <a:rPr lang="ru-RU" sz="2400" dirty="0">
                <a:solidFill>
                  <a:srgbClr val="7030A0"/>
                </a:solidFill>
                <a:latin typeface="Corbel" panose="020B0503020204020204"/>
              </a:rPr>
              <a:t>2. По содержанию:</a:t>
            </a:r>
          </a:p>
          <a:p>
            <a:pPr marL="228600" lvl="0" indent="-182880">
              <a:lnSpc>
                <a:spcPct val="90000"/>
              </a:lnSpc>
              <a:spcBef>
                <a:spcPts val="1400"/>
              </a:spcBef>
              <a:buClr>
                <a:srgbClr val="1CADE4"/>
              </a:buClr>
              <a:buSzPct val="80000"/>
              <a:buFont typeface="Corbel" pitchFamily="34" charset="0"/>
              <a:buChar char="•"/>
            </a:pPr>
            <a:r>
              <a:rPr lang="ru-RU" sz="2400" dirty="0">
                <a:solidFill>
                  <a:srgbClr val="1CADE4"/>
                </a:solidFill>
                <a:latin typeface="Corbel" panose="020B0503020204020204"/>
              </a:rPr>
              <a:t>Обобщающие (общие и обзорные)</a:t>
            </a:r>
          </a:p>
          <a:p>
            <a:pPr marL="228600" lvl="0" indent="-182880">
              <a:lnSpc>
                <a:spcPct val="90000"/>
              </a:lnSpc>
              <a:spcBef>
                <a:spcPts val="1400"/>
              </a:spcBef>
              <a:buClr>
                <a:srgbClr val="1CADE4"/>
              </a:buClr>
              <a:buSzPct val="80000"/>
              <a:buFont typeface="Corbel" pitchFamily="34" charset="0"/>
              <a:buChar char="•"/>
            </a:pPr>
            <a:r>
              <a:rPr lang="ru-RU" sz="2400" dirty="0">
                <a:solidFill>
                  <a:srgbClr val="1CADE4"/>
                </a:solidFill>
                <a:latin typeface="Corbel" panose="020B0503020204020204"/>
              </a:rPr>
              <a:t>Тематические </a:t>
            </a:r>
          </a:p>
          <a:p>
            <a:pPr marL="45720" lvl="0">
              <a:lnSpc>
                <a:spcPct val="90000"/>
              </a:lnSpc>
              <a:spcBef>
                <a:spcPts val="1400"/>
              </a:spcBef>
              <a:buClr>
                <a:srgbClr val="1CADE4"/>
              </a:buClr>
              <a:buSzPct val="80000"/>
            </a:pPr>
            <a:r>
              <a:rPr lang="ru-RU" sz="2400" dirty="0">
                <a:solidFill>
                  <a:srgbClr val="7030A0"/>
                </a:solidFill>
                <a:latin typeface="Corbel" panose="020B0503020204020204"/>
              </a:rPr>
              <a:t>3. По своему масштабу:</a:t>
            </a:r>
          </a:p>
          <a:p>
            <a:pPr marL="228600" lvl="0" indent="-182880">
              <a:lnSpc>
                <a:spcPct val="90000"/>
              </a:lnSpc>
              <a:spcBef>
                <a:spcPts val="1400"/>
              </a:spcBef>
              <a:buClr>
                <a:srgbClr val="1CADE4"/>
              </a:buClr>
              <a:buSzPct val="80000"/>
              <a:buFont typeface="Corbel" pitchFamily="34" charset="0"/>
              <a:buChar char="•"/>
            </a:pPr>
            <a:r>
              <a:rPr lang="ru-RU" sz="2400" dirty="0">
                <a:solidFill>
                  <a:srgbClr val="1CADE4"/>
                </a:solidFill>
                <a:latin typeface="Corbel" panose="020B0503020204020204"/>
              </a:rPr>
              <a:t>Крупномасштабные</a:t>
            </a:r>
          </a:p>
          <a:p>
            <a:pPr marL="228600" lvl="0" indent="-182880">
              <a:lnSpc>
                <a:spcPct val="90000"/>
              </a:lnSpc>
              <a:spcBef>
                <a:spcPts val="1400"/>
              </a:spcBef>
              <a:buClr>
                <a:srgbClr val="1CADE4"/>
              </a:buClr>
              <a:buSzPct val="80000"/>
              <a:buFont typeface="Corbel" pitchFamily="34" charset="0"/>
              <a:buChar char="•"/>
            </a:pPr>
            <a:r>
              <a:rPr lang="ru-RU" sz="2400" dirty="0">
                <a:solidFill>
                  <a:srgbClr val="1CADE4"/>
                </a:solidFill>
                <a:latin typeface="Corbel" panose="020B0503020204020204"/>
              </a:rPr>
              <a:t>Среднемасштабные</a:t>
            </a:r>
          </a:p>
          <a:p>
            <a:pPr marL="228600" lvl="0" indent="-182880">
              <a:lnSpc>
                <a:spcPct val="90000"/>
              </a:lnSpc>
              <a:spcBef>
                <a:spcPts val="1400"/>
              </a:spcBef>
              <a:buClr>
                <a:srgbClr val="1CADE4"/>
              </a:buClr>
              <a:buSzPct val="80000"/>
              <a:buFont typeface="Corbel" pitchFamily="34" charset="0"/>
              <a:buChar char="•"/>
            </a:pPr>
            <a:r>
              <a:rPr lang="ru-RU" sz="2400" dirty="0">
                <a:solidFill>
                  <a:srgbClr val="1CADE4"/>
                </a:solidFill>
                <a:latin typeface="Corbel" panose="020B0503020204020204"/>
              </a:rPr>
              <a:t>Мелкомасштабные</a:t>
            </a:r>
          </a:p>
        </p:txBody>
      </p:sp>
      <p:pic>
        <p:nvPicPr>
          <p:cNvPr id="5122"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463861" y="712672"/>
            <a:ext cx="5570483" cy="5418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83428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Группа 3"/>
          <p:cNvGrpSpPr/>
          <p:nvPr/>
        </p:nvGrpSpPr>
        <p:grpSpPr>
          <a:xfrm>
            <a:off x="0" y="-1"/>
            <a:ext cx="1213503" cy="6858001"/>
            <a:chOff x="0" y="-1"/>
            <a:chExt cx="1213503" cy="6858001"/>
          </a:xfrm>
        </p:grpSpPr>
        <p:pic>
          <p:nvPicPr>
            <p:cNvPr id="5" name="Picture 9" descr="\\172.16.15.171\обмен\Пресс-центр\Полина\папка\фон легкий.ti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5433" t="27508" r="66911" b="15423"/>
            <a:stretch/>
          </p:blipFill>
          <p:spPr bwMode="auto">
            <a:xfrm>
              <a:off x="0" y="0"/>
              <a:ext cx="121350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User\Desktop\Кубы png\беж.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5577"/>
            <a:stretch/>
          </p:blipFill>
          <p:spPr bwMode="auto">
            <a:xfrm>
              <a:off x="0" y="4718146"/>
              <a:ext cx="451713" cy="116657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User\Desktop\Кубы png\гол.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1346" y="5085184"/>
              <a:ext cx="996103" cy="8801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Users\User\Desktop\Кубы png\жел.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4123"/>
            <a:stretch/>
          </p:blipFill>
          <p:spPr bwMode="auto">
            <a:xfrm>
              <a:off x="0" y="2674422"/>
              <a:ext cx="482581" cy="130079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C:\Users\User\Desktop\Кубы png\Зел.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5234" y="2276872"/>
              <a:ext cx="513456" cy="53173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Users\User\Desktop\Кубы png\ор.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42406" t="15737"/>
            <a:stretch/>
          </p:blipFill>
          <p:spPr bwMode="auto">
            <a:xfrm>
              <a:off x="0" y="-1"/>
              <a:ext cx="676918" cy="94371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1" descr="C:\Users\User\Desktop\Кубы png\син.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57733"/>
            <a:stretch/>
          </p:blipFill>
          <p:spPr bwMode="auto">
            <a:xfrm>
              <a:off x="0" y="1323856"/>
              <a:ext cx="461238" cy="108785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4" descr="C:\Users\User\Desktop\Кубы png\тор.pn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6251"/>
            <a:stretch/>
          </p:blipFill>
          <p:spPr bwMode="auto">
            <a:xfrm>
              <a:off x="0" y="3997430"/>
              <a:ext cx="613816" cy="60973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6" descr="C:\Users\User\Desktop\Кубы png\фиол.pn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45321" b="25642"/>
            <a:stretch/>
          </p:blipFill>
          <p:spPr bwMode="auto">
            <a:xfrm>
              <a:off x="0" y="5456819"/>
              <a:ext cx="988690" cy="140118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7" descr="C:\Users\User\Desktop\Кубы png\св гол.pn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64773"/>
            <a:stretch/>
          </p:blipFill>
          <p:spPr bwMode="auto">
            <a:xfrm>
              <a:off x="305775" y="0"/>
              <a:ext cx="852373" cy="292181"/>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17" descr="C:\Users\User\Полина Штофф\От Лены с любовью\файлы ДЛЯ РЕДАКЦИИ\Логотипы НГПУ\Логотип НГПУ для рассылки\Логотип НГПУ в PNG без фона.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76918" y="260648"/>
            <a:ext cx="1123949" cy="840929"/>
          </a:xfrm>
          <a:prstGeom prst="rect">
            <a:avLst/>
          </a:prstGeom>
          <a:noFill/>
          <a:extLst>
            <a:ext uri="{909E8E84-426E-40DD-AFC4-6F175D3DCCD1}">
              <a14:hiddenFill xmlns:a14="http://schemas.microsoft.com/office/drawing/2010/main">
                <a:solidFill>
                  <a:srgbClr val="FFFFFF"/>
                </a:solidFill>
              </a14:hiddenFill>
            </a:ext>
          </a:extLst>
        </p:spPr>
      </p:pic>
      <p:sp>
        <p:nvSpPr>
          <p:cNvPr id="2" name="Объект 1"/>
          <p:cNvSpPr>
            <a:spLocks noGrp="1"/>
          </p:cNvSpPr>
          <p:nvPr>
            <p:ph idx="1"/>
          </p:nvPr>
        </p:nvSpPr>
        <p:spPr>
          <a:xfrm>
            <a:off x="731961" y="471854"/>
            <a:ext cx="11232511" cy="5705109"/>
          </a:xfrm>
        </p:spPr>
        <p:txBody>
          <a:bodyPr/>
          <a:lstStyle/>
          <a:p>
            <a:pPr marL="0" indent="0" algn="ctr">
              <a:buNone/>
            </a:pPr>
            <a:r>
              <a:rPr lang="ru-RU" sz="3200" b="1" dirty="0">
                <a:solidFill>
                  <a:schemeClr val="accent1">
                    <a:lumMod val="75000"/>
                  </a:schemeClr>
                </a:solidFill>
                <a:latin typeface="Times New Roman" panose="02020603050405020304" pitchFamily="18" charset="0"/>
                <a:cs typeface="Times New Roman" panose="02020603050405020304" pitchFamily="18" charset="0"/>
              </a:rPr>
              <a:t>Обзорные карты предают динамику событий</a:t>
            </a:r>
          </a:p>
        </p:txBody>
      </p:sp>
      <p:pic>
        <p:nvPicPr>
          <p:cNvPr id="5122"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936384" y="1448691"/>
            <a:ext cx="7147774" cy="535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75615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Группа 3"/>
          <p:cNvGrpSpPr/>
          <p:nvPr/>
        </p:nvGrpSpPr>
        <p:grpSpPr>
          <a:xfrm>
            <a:off x="0" y="-1"/>
            <a:ext cx="1213503" cy="6858001"/>
            <a:chOff x="0" y="-1"/>
            <a:chExt cx="1213503" cy="6858001"/>
          </a:xfrm>
        </p:grpSpPr>
        <p:pic>
          <p:nvPicPr>
            <p:cNvPr id="5" name="Picture 9" descr="\\172.16.15.171\обмен\Пресс-центр\Полина\папка\фон легкий.ti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5433" t="27508" r="66911" b="15423"/>
            <a:stretch/>
          </p:blipFill>
          <p:spPr bwMode="auto">
            <a:xfrm>
              <a:off x="0" y="0"/>
              <a:ext cx="121350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User\Desktop\Кубы png\беж.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5577"/>
            <a:stretch/>
          </p:blipFill>
          <p:spPr bwMode="auto">
            <a:xfrm>
              <a:off x="0" y="4718146"/>
              <a:ext cx="451713" cy="116657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User\Desktop\Кубы png\гол.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1346" y="5085184"/>
              <a:ext cx="996103" cy="8801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Users\User\Desktop\Кубы png\жел.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4123"/>
            <a:stretch/>
          </p:blipFill>
          <p:spPr bwMode="auto">
            <a:xfrm>
              <a:off x="0" y="2674422"/>
              <a:ext cx="482581" cy="130079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C:\Users\User\Desktop\Кубы png\Зел.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5234" y="2276872"/>
              <a:ext cx="513456" cy="53173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Users\User\Desktop\Кубы png\ор.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42406" t="15737"/>
            <a:stretch/>
          </p:blipFill>
          <p:spPr bwMode="auto">
            <a:xfrm>
              <a:off x="0" y="-1"/>
              <a:ext cx="676918" cy="94371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1" descr="C:\Users\User\Desktop\Кубы png\син.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57733"/>
            <a:stretch/>
          </p:blipFill>
          <p:spPr bwMode="auto">
            <a:xfrm>
              <a:off x="0" y="1323856"/>
              <a:ext cx="461238" cy="108785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4" descr="C:\Users\User\Desktop\Кубы png\тор.pn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6251"/>
            <a:stretch/>
          </p:blipFill>
          <p:spPr bwMode="auto">
            <a:xfrm>
              <a:off x="0" y="3997430"/>
              <a:ext cx="613816" cy="60973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6" descr="C:\Users\User\Desktop\Кубы png\фиол.pn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45321" b="25642"/>
            <a:stretch/>
          </p:blipFill>
          <p:spPr bwMode="auto">
            <a:xfrm>
              <a:off x="0" y="5456819"/>
              <a:ext cx="988690" cy="140118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7" descr="C:\Users\User\Desktop\Кубы png\св гол.pn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64773"/>
            <a:stretch/>
          </p:blipFill>
          <p:spPr bwMode="auto">
            <a:xfrm>
              <a:off x="305775" y="0"/>
              <a:ext cx="852373" cy="292181"/>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17" descr="C:\Users\User\Полина Штофф\От Лены с любовью\файлы ДЛЯ РЕДАКЦИИ\Логотипы НГПУ\Логотип НГПУ для рассылки\Логотип НГПУ в PNG без фона.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76918" y="260648"/>
            <a:ext cx="1123949" cy="840929"/>
          </a:xfrm>
          <a:prstGeom prst="rect">
            <a:avLst/>
          </a:prstGeom>
          <a:noFill/>
          <a:extLst>
            <a:ext uri="{909E8E84-426E-40DD-AFC4-6F175D3DCCD1}">
              <a14:hiddenFill xmlns:a14="http://schemas.microsoft.com/office/drawing/2010/main">
                <a:solidFill>
                  <a:srgbClr val="FFFFFF"/>
                </a:solidFill>
              </a14:hiddenFill>
            </a:ext>
          </a:extLst>
        </p:spPr>
      </p:pic>
      <p:sp>
        <p:nvSpPr>
          <p:cNvPr id="2" name="Объект 1"/>
          <p:cNvSpPr>
            <a:spLocks noGrp="1"/>
          </p:cNvSpPr>
          <p:nvPr>
            <p:ph idx="1"/>
          </p:nvPr>
        </p:nvSpPr>
        <p:spPr>
          <a:xfrm>
            <a:off x="731961" y="471854"/>
            <a:ext cx="11232511" cy="5705109"/>
          </a:xfrm>
        </p:spPr>
        <p:txBody>
          <a:bodyPr/>
          <a:lstStyle/>
          <a:p>
            <a:pPr marL="0" indent="0" algn="ctr">
              <a:buNone/>
            </a:pPr>
            <a:r>
              <a:rPr lang="ru-RU" sz="3200" b="1" dirty="0">
                <a:solidFill>
                  <a:schemeClr val="accent1">
                    <a:lumMod val="75000"/>
                  </a:schemeClr>
                </a:solidFill>
                <a:latin typeface="Times New Roman" panose="02020603050405020304" pitchFamily="18" charset="0"/>
                <a:cs typeface="Times New Roman" panose="02020603050405020304" pitchFamily="18" charset="0"/>
              </a:rPr>
              <a:t>Схематическая – локальные планы, карты-схемы</a:t>
            </a:r>
          </a:p>
          <a:p>
            <a:pPr marL="0" indent="0" algn="ctr">
              <a:buNone/>
            </a:pPr>
            <a:endParaRPr lang="ru-RU" sz="3200" b="1" dirty="0"/>
          </a:p>
          <a:p>
            <a:pPr marL="0" indent="0" algn="ctr">
              <a:buNone/>
            </a:pPr>
            <a:endParaRPr lang="ru-RU" sz="3200" b="1" dirty="0"/>
          </a:p>
        </p:txBody>
      </p:sp>
      <p:pic>
        <p:nvPicPr>
          <p:cNvPr id="6146"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054350" y="1307288"/>
            <a:ext cx="6086475" cy="532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37302292"/>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294</TotalTime>
  <Words>1022</Words>
  <Application>Microsoft Office PowerPoint</Application>
  <PresentationFormat>Широкоэкранный</PresentationFormat>
  <Paragraphs>76</Paragraphs>
  <Slides>19</Slides>
  <Notes>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19</vt:i4>
      </vt:variant>
    </vt:vector>
  </HeadingPairs>
  <TitlesOfParts>
    <vt:vector size="25" baseType="lpstr">
      <vt:lpstr>Arial</vt:lpstr>
      <vt:lpstr>Calibri</vt:lpstr>
      <vt:lpstr>Calibri Light</vt:lpstr>
      <vt:lpstr>Corbel</vt:lpstr>
      <vt:lpstr>Times New Roman</vt:lpstr>
      <vt:lpstr>Тема Office</vt:lpstr>
      <vt:lpstr>Презентация PowerPoint</vt:lpstr>
      <vt:lpstr>Согласно Федеральному образовательному стандарту основного общего образования (утвержден Приказом Министерства просвещения Российской Федерации  № 287 от 31 мая 2021 г.)  предметные результаты по учебному предмету «История» : - обучающиеся должны уметь читать и анализировать историческую карту/схему; - характеризовать на основе анализа исторической карты/схемы исторические события, явления, процессы; - сопоставлять информацию, представленную на исторической карте/схеме, с информацией из других источников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Федеральное государственное бюджетное образовательное учреждение высшего образования</dc:title>
  <dc:creator>User</dc:creator>
  <cp:lastModifiedBy>Irija</cp:lastModifiedBy>
  <cp:revision>42</cp:revision>
  <dcterms:created xsi:type="dcterms:W3CDTF">2019-11-21T18:11:34Z</dcterms:created>
  <dcterms:modified xsi:type="dcterms:W3CDTF">2025-04-01T23:15:06Z</dcterms:modified>
</cp:coreProperties>
</file>