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5" r:id="rId2"/>
    <p:sldId id="344" r:id="rId3"/>
    <p:sldId id="322" r:id="rId4"/>
    <p:sldId id="323" r:id="rId5"/>
    <p:sldId id="258" r:id="rId6"/>
    <p:sldId id="326" r:id="rId7"/>
    <p:sldId id="337" r:id="rId8"/>
    <p:sldId id="324" r:id="rId9"/>
    <p:sldId id="343" r:id="rId10"/>
    <p:sldId id="260" r:id="rId11"/>
    <p:sldId id="338" r:id="rId12"/>
    <p:sldId id="339" r:id="rId13"/>
    <p:sldId id="340" r:id="rId14"/>
    <p:sldId id="341" r:id="rId15"/>
    <p:sldId id="342" r:id="rId16"/>
    <p:sldId id="261" r:id="rId17"/>
    <p:sldId id="262" r:id="rId18"/>
    <p:sldId id="264" r:id="rId19"/>
    <p:sldId id="345" r:id="rId20"/>
    <p:sldId id="332" r:id="rId21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7" autoAdjust="0"/>
    <p:restoredTop sz="92009" autoAdjust="0"/>
  </p:normalViewPr>
  <p:slideViewPr>
    <p:cSldViewPr snapToGrid="0">
      <p:cViewPr varScale="1">
        <p:scale>
          <a:sx n="105" d="100"/>
          <a:sy n="105" d="100"/>
        </p:scale>
        <p:origin x="165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3CE3C-9B27-464B-840B-D50E81BE6338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2EDE6-5D7A-46AB-9243-1F7BC561A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743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9D4FF-A654-4AB7-9AA0-154CDE257C6A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0FF2C-1EC1-4B91-B988-D38189AC59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73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0FF2C-1EC1-4B91-B988-D38189AC59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90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0FF2C-1EC1-4B91-B988-D38189AC59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152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0FF2C-1EC1-4B91-B988-D38189AC591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34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0FF2C-1EC1-4B91-B988-D38189AC591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51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0FF2C-1EC1-4B91-B988-D38189AC591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05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86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4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0FF2C-1EC1-4B91-B988-D38189AC59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44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0FF2C-1EC1-4B91-B988-D38189AC591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16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0FF2C-1EC1-4B91-B988-D38189AC59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7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0FF2C-1EC1-4B91-B988-D38189AC59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3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2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0FF2C-1EC1-4B91-B988-D38189AC59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8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0FF2C-1EC1-4B91-B988-D38189AC59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2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AEE8-71EE-48C6-8500-B97DDB8E8907}" type="datetimeFigureOut">
              <a:rPr lang="ru-RU" smtClean="0"/>
              <a:t>02.04.2025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F744-E0D2-46F7-BA21-129DA837574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62001" y="1595121"/>
            <a:ext cx="8820000" cy="458184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46167" y="180000"/>
            <a:ext cx="6051666" cy="1306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0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AEE8-71EE-48C6-8500-B97DDB8E890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F744-E0D2-46F7-BA21-129DA837574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2000" y="1990641"/>
            <a:ext cx="8820000" cy="2005461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ru-RU" sz="3600" b="1" kern="1200" baseline="0" dirty="0">
                <a:solidFill>
                  <a:srgbClr val="006B6B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Пример: ТЕМА ПРЕЗЕНТАЦИИ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546167" y="180001"/>
            <a:ext cx="6051666" cy="859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6B6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/>
              <a:t>Муниципальное бюджетное общеобразовательное учреждение города Новосибирска «Экономический лицей»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3028950" y="5881944"/>
            <a:ext cx="3086100" cy="32835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ru-RU" dirty="0"/>
              <a:t>Пример: Новосибирск, 2021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5" hasCustomPrompt="1"/>
          </p:nvPr>
        </p:nvSpPr>
        <p:spPr>
          <a:xfrm>
            <a:off x="162000" y="4142152"/>
            <a:ext cx="8820075" cy="1593740"/>
          </a:xfrm>
        </p:spPr>
        <p:txBody>
          <a:bodyPr>
            <a:noAutofit/>
          </a:bodyPr>
          <a:lstStyle>
            <a:lvl1pPr marL="0" indent="0" algn="r">
              <a:buNone/>
              <a:defRPr sz="1600"/>
            </a:lvl1pPr>
            <a:lvl2pPr marL="457200" indent="0" algn="r">
              <a:buNone/>
              <a:defRPr sz="2000"/>
            </a:lvl2pPr>
            <a:lvl3pPr marL="914400" indent="0" algn="r">
              <a:buNone/>
              <a:defRPr sz="2000"/>
            </a:lvl3pPr>
            <a:lvl4pPr marL="1371600" indent="0" algn="r">
              <a:buNone/>
              <a:defRPr sz="2000"/>
            </a:lvl4pPr>
            <a:lvl5pPr marL="1828800" indent="0" algn="r">
              <a:buNone/>
              <a:defRPr sz="2000"/>
            </a:lvl5pPr>
          </a:lstStyle>
          <a:p>
            <a:pPr lvl="0"/>
            <a:r>
              <a:rPr lang="ru-RU" dirty="0"/>
              <a:t>Пример: Подготовил: Иванов И.И.</a:t>
            </a:r>
          </a:p>
          <a:p>
            <a:pPr lvl="0"/>
            <a:r>
              <a:rPr lang="ru-RU" dirty="0"/>
              <a:t>Проверил: Петров П.П.</a:t>
            </a:r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6" hasCustomPrompt="1"/>
          </p:nvPr>
        </p:nvSpPr>
        <p:spPr>
          <a:xfrm>
            <a:off x="1546168" y="1039092"/>
            <a:ext cx="6051666" cy="447058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/>
            </a:lvl1pPr>
          </a:lstStyle>
          <a:p>
            <a:pPr lvl="0"/>
            <a:r>
              <a:rPr lang="ru-RU" dirty="0"/>
              <a:t>Пример (при необходимости): Кафедра иностранного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227896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AEE8-71EE-48C6-8500-B97DDB8E890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F744-E0D2-46F7-BA21-129DA837574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idx="13"/>
          </p:nvPr>
        </p:nvSpPr>
        <p:spPr>
          <a:xfrm>
            <a:off x="162000" y="1595121"/>
            <a:ext cx="4335149" cy="45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4"/>
          </p:nvPr>
        </p:nvSpPr>
        <p:spPr>
          <a:xfrm>
            <a:off x="4646851" y="1595120"/>
            <a:ext cx="4335149" cy="45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46167" y="180000"/>
            <a:ext cx="6051666" cy="1306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9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AEE8-71EE-48C6-8500-B97DDB8E890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F744-E0D2-46F7-BA21-129DA837574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46167" y="180000"/>
            <a:ext cx="6051666" cy="1306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7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AEE8-71EE-48C6-8500-B97DDB8E8907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F744-E0D2-46F7-BA21-129DA83757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став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5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10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640149"/>
            <a:ext cx="9144000" cy="1217851"/>
          </a:xfrm>
          <a:custGeom>
            <a:avLst/>
            <a:gdLst>
              <a:gd name="connsiteX0" fmla="*/ 0 w 12192000"/>
              <a:gd name="connsiteY0" fmla="*/ 0 h 1257300"/>
              <a:gd name="connsiteX1" fmla="*/ 12192000 w 12192000"/>
              <a:gd name="connsiteY1" fmla="*/ 0 h 1257300"/>
              <a:gd name="connsiteX2" fmla="*/ 12192000 w 12192000"/>
              <a:gd name="connsiteY2" fmla="*/ 1257300 h 1257300"/>
              <a:gd name="connsiteX3" fmla="*/ 0 w 12192000"/>
              <a:gd name="connsiteY3" fmla="*/ 1257300 h 1257300"/>
              <a:gd name="connsiteX4" fmla="*/ 0 w 12192000"/>
              <a:gd name="connsiteY4" fmla="*/ 0 h 1257300"/>
              <a:gd name="connsiteX0" fmla="*/ 0 w 12192000"/>
              <a:gd name="connsiteY0" fmla="*/ 637822 h 1895122"/>
              <a:gd name="connsiteX1" fmla="*/ 12192000 w 12192000"/>
              <a:gd name="connsiteY1" fmla="*/ 637822 h 1895122"/>
              <a:gd name="connsiteX2" fmla="*/ 12192000 w 12192000"/>
              <a:gd name="connsiteY2" fmla="*/ 1895122 h 1895122"/>
              <a:gd name="connsiteX3" fmla="*/ 0 w 12192000"/>
              <a:gd name="connsiteY3" fmla="*/ 1895122 h 1895122"/>
              <a:gd name="connsiteX4" fmla="*/ 0 w 12192000"/>
              <a:gd name="connsiteY4" fmla="*/ 637822 h 1895122"/>
              <a:gd name="connsiteX0" fmla="*/ 0 w 12192000"/>
              <a:gd name="connsiteY0" fmla="*/ 344374 h 1601674"/>
              <a:gd name="connsiteX1" fmla="*/ 12192000 w 12192000"/>
              <a:gd name="connsiteY1" fmla="*/ 344374 h 1601674"/>
              <a:gd name="connsiteX2" fmla="*/ 12192000 w 12192000"/>
              <a:gd name="connsiteY2" fmla="*/ 1601674 h 1601674"/>
              <a:gd name="connsiteX3" fmla="*/ 0 w 12192000"/>
              <a:gd name="connsiteY3" fmla="*/ 1601674 h 1601674"/>
              <a:gd name="connsiteX4" fmla="*/ 0 w 12192000"/>
              <a:gd name="connsiteY4" fmla="*/ 344374 h 1601674"/>
              <a:gd name="connsiteX0" fmla="*/ 0 w 12192000"/>
              <a:gd name="connsiteY0" fmla="*/ 320891 h 1578191"/>
              <a:gd name="connsiteX1" fmla="*/ 12192000 w 12192000"/>
              <a:gd name="connsiteY1" fmla="*/ 638391 h 1578191"/>
              <a:gd name="connsiteX2" fmla="*/ 12192000 w 12192000"/>
              <a:gd name="connsiteY2" fmla="*/ 1578191 h 1578191"/>
              <a:gd name="connsiteX3" fmla="*/ 0 w 12192000"/>
              <a:gd name="connsiteY3" fmla="*/ 1578191 h 1578191"/>
              <a:gd name="connsiteX4" fmla="*/ 0 w 12192000"/>
              <a:gd name="connsiteY4" fmla="*/ 320891 h 1578191"/>
              <a:gd name="connsiteX0" fmla="*/ 0 w 12192000"/>
              <a:gd name="connsiteY0" fmla="*/ 335894 h 1593194"/>
              <a:gd name="connsiteX1" fmla="*/ 12192000 w 12192000"/>
              <a:gd name="connsiteY1" fmla="*/ 653394 h 1593194"/>
              <a:gd name="connsiteX2" fmla="*/ 12192000 w 12192000"/>
              <a:gd name="connsiteY2" fmla="*/ 1593194 h 1593194"/>
              <a:gd name="connsiteX3" fmla="*/ 0 w 12192000"/>
              <a:gd name="connsiteY3" fmla="*/ 1593194 h 1593194"/>
              <a:gd name="connsiteX4" fmla="*/ 0 w 12192000"/>
              <a:gd name="connsiteY4" fmla="*/ 335894 h 1593194"/>
              <a:gd name="connsiteX0" fmla="*/ 0 w 12192000"/>
              <a:gd name="connsiteY0" fmla="*/ 364548 h 1621848"/>
              <a:gd name="connsiteX1" fmla="*/ 12192000 w 12192000"/>
              <a:gd name="connsiteY1" fmla="*/ 682048 h 1621848"/>
              <a:gd name="connsiteX2" fmla="*/ 12192000 w 12192000"/>
              <a:gd name="connsiteY2" fmla="*/ 1621848 h 1621848"/>
              <a:gd name="connsiteX3" fmla="*/ 0 w 12192000"/>
              <a:gd name="connsiteY3" fmla="*/ 1621848 h 1621848"/>
              <a:gd name="connsiteX4" fmla="*/ 0 w 12192000"/>
              <a:gd name="connsiteY4" fmla="*/ 364548 h 1621848"/>
              <a:gd name="connsiteX0" fmla="*/ 0 w 12192000"/>
              <a:gd name="connsiteY0" fmla="*/ 354888 h 1612188"/>
              <a:gd name="connsiteX1" fmla="*/ 12192000 w 12192000"/>
              <a:gd name="connsiteY1" fmla="*/ 672388 h 1612188"/>
              <a:gd name="connsiteX2" fmla="*/ 12192000 w 12192000"/>
              <a:gd name="connsiteY2" fmla="*/ 1612188 h 1612188"/>
              <a:gd name="connsiteX3" fmla="*/ 0 w 12192000"/>
              <a:gd name="connsiteY3" fmla="*/ 1612188 h 1612188"/>
              <a:gd name="connsiteX4" fmla="*/ 0 w 12192000"/>
              <a:gd name="connsiteY4" fmla="*/ 354888 h 16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612188">
                <a:moveTo>
                  <a:pt x="0" y="354888"/>
                </a:moveTo>
                <a:cubicBezTo>
                  <a:pt x="3454400" y="-1080212"/>
                  <a:pt x="8883650" y="2417126"/>
                  <a:pt x="12192000" y="672388"/>
                </a:cubicBezTo>
                <a:lnTo>
                  <a:pt x="12192000" y="1612188"/>
                </a:lnTo>
                <a:lnTo>
                  <a:pt x="0" y="1612188"/>
                </a:lnTo>
                <a:lnTo>
                  <a:pt x="0" y="354888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20000"/>
                </a:schemeClr>
              </a:gs>
              <a:gs pos="100000">
                <a:schemeClr val="accent3"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9" name="Прямоугольник 8"/>
          <p:cNvSpPr/>
          <p:nvPr/>
        </p:nvSpPr>
        <p:spPr>
          <a:xfrm>
            <a:off x="0" y="6169077"/>
            <a:ext cx="9144000" cy="688923"/>
          </a:xfrm>
          <a:custGeom>
            <a:avLst/>
            <a:gdLst>
              <a:gd name="connsiteX0" fmla="*/ 0 w 12192000"/>
              <a:gd name="connsiteY0" fmla="*/ 0 h 1257300"/>
              <a:gd name="connsiteX1" fmla="*/ 12192000 w 12192000"/>
              <a:gd name="connsiteY1" fmla="*/ 0 h 1257300"/>
              <a:gd name="connsiteX2" fmla="*/ 12192000 w 12192000"/>
              <a:gd name="connsiteY2" fmla="*/ 1257300 h 1257300"/>
              <a:gd name="connsiteX3" fmla="*/ 0 w 12192000"/>
              <a:gd name="connsiteY3" fmla="*/ 1257300 h 1257300"/>
              <a:gd name="connsiteX4" fmla="*/ 0 w 12192000"/>
              <a:gd name="connsiteY4" fmla="*/ 0 h 1257300"/>
              <a:gd name="connsiteX0" fmla="*/ 0 w 12192000"/>
              <a:gd name="connsiteY0" fmla="*/ 637822 h 1895122"/>
              <a:gd name="connsiteX1" fmla="*/ 12192000 w 12192000"/>
              <a:gd name="connsiteY1" fmla="*/ 637822 h 1895122"/>
              <a:gd name="connsiteX2" fmla="*/ 12192000 w 12192000"/>
              <a:gd name="connsiteY2" fmla="*/ 1895122 h 1895122"/>
              <a:gd name="connsiteX3" fmla="*/ 0 w 12192000"/>
              <a:gd name="connsiteY3" fmla="*/ 1895122 h 1895122"/>
              <a:gd name="connsiteX4" fmla="*/ 0 w 12192000"/>
              <a:gd name="connsiteY4" fmla="*/ 637822 h 1895122"/>
              <a:gd name="connsiteX0" fmla="*/ 0 w 12192000"/>
              <a:gd name="connsiteY0" fmla="*/ 344374 h 1601674"/>
              <a:gd name="connsiteX1" fmla="*/ 12192000 w 12192000"/>
              <a:gd name="connsiteY1" fmla="*/ 344374 h 1601674"/>
              <a:gd name="connsiteX2" fmla="*/ 12192000 w 12192000"/>
              <a:gd name="connsiteY2" fmla="*/ 1601674 h 1601674"/>
              <a:gd name="connsiteX3" fmla="*/ 0 w 12192000"/>
              <a:gd name="connsiteY3" fmla="*/ 1601674 h 1601674"/>
              <a:gd name="connsiteX4" fmla="*/ 0 w 12192000"/>
              <a:gd name="connsiteY4" fmla="*/ 344374 h 1601674"/>
              <a:gd name="connsiteX0" fmla="*/ 0 w 12192000"/>
              <a:gd name="connsiteY0" fmla="*/ 320891 h 1578191"/>
              <a:gd name="connsiteX1" fmla="*/ 12192000 w 12192000"/>
              <a:gd name="connsiteY1" fmla="*/ 638391 h 1578191"/>
              <a:gd name="connsiteX2" fmla="*/ 12192000 w 12192000"/>
              <a:gd name="connsiteY2" fmla="*/ 1578191 h 1578191"/>
              <a:gd name="connsiteX3" fmla="*/ 0 w 12192000"/>
              <a:gd name="connsiteY3" fmla="*/ 1578191 h 1578191"/>
              <a:gd name="connsiteX4" fmla="*/ 0 w 12192000"/>
              <a:gd name="connsiteY4" fmla="*/ 320891 h 1578191"/>
              <a:gd name="connsiteX0" fmla="*/ 0 w 12192000"/>
              <a:gd name="connsiteY0" fmla="*/ 335894 h 1593194"/>
              <a:gd name="connsiteX1" fmla="*/ 12192000 w 12192000"/>
              <a:gd name="connsiteY1" fmla="*/ 653394 h 1593194"/>
              <a:gd name="connsiteX2" fmla="*/ 12192000 w 12192000"/>
              <a:gd name="connsiteY2" fmla="*/ 1593194 h 1593194"/>
              <a:gd name="connsiteX3" fmla="*/ 0 w 12192000"/>
              <a:gd name="connsiteY3" fmla="*/ 1593194 h 1593194"/>
              <a:gd name="connsiteX4" fmla="*/ 0 w 12192000"/>
              <a:gd name="connsiteY4" fmla="*/ 335894 h 1593194"/>
              <a:gd name="connsiteX0" fmla="*/ 0 w 12192000"/>
              <a:gd name="connsiteY0" fmla="*/ 70076 h 1327376"/>
              <a:gd name="connsiteX1" fmla="*/ 12192000 w 12192000"/>
              <a:gd name="connsiteY1" fmla="*/ 387576 h 1327376"/>
              <a:gd name="connsiteX2" fmla="*/ 12192000 w 12192000"/>
              <a:gd name="connsiteY2" fmla="*/ 1327376 h 1327376"/>
              <a:gd name="connsiteX3" fmla="*/ 0 w 12192000"/>
              <a:gd name="connsiteY3" fmla="*/ 1327376 h 1327376"/>
              <a:gd name="connsiteX4" fmla="*/ 0 w 12192000"/>
              <a:gd name="connsiteY4" fmla="*/ 70076 h 1327376"/>
              <a:gd name="connsiteX0" fmla="*/ 0 w 12192000"/>
              <a:gd name="connsiteY0" fmla="*/ 80567 h 1337867"/>
              <a:gd name="connsiteX1" fmla="*/ 12192000 w 12192000"/>
              <a:gd name="connsiteY1" fmla="*/ 398067 h 1337867"/>
              <a:gd name="connsiteX2" fmla="*/ 12192000 w 12192000"/>
              <a:gd name="connsiteY2" fmla="*/ 1337867 h 1337867"/>
              <a:gd name="connsiteX3" fmla="*/ 0 w 12192000"/>
              <a:gd name="connsiteY3" fmla="*/ 1337867 h 1337867"/>
              <a:gd name="connsiteX4" fmla="*/ 0 w 12192000"/>
              <a:gd name="connsiteY4" fmla="*/ 80567 h 1337867"/>
              <a:gd name="connsiteX0" fmla="*/ 0 w 12192000"/>
              <a:gd name="connsiteY0" fmla="*/ 99398 h 1356698"/>
              <a:gd name="connsiteX1" fmla="*/ 12192000 w 12192000"/>
              <a:gd name="connsiteY1" fmla="*/ 416898 h 1356698"/>
              <a:gd name="connsiteX2" fmla="*/ 12192000 w 12192000"/>
              <a:gd name="connsiteY2" fmla="*/ 1356698 h 1356698"/>
              <a:gd name="connsiteX3" fmla="*/ 0 w 12192000"/>
              <a:gd name="connsiteY3" fmla="*/ 1356698 h 1356698"/>
              <a:gd name="connsiteX4" fmla="*/ 0 w 12192000"/>
              <a:gd name="connsiteY4" fmla="*/ 99398 h 1356698"/>
              <a:gd name="connsiteX0" fmla="*/ 0 w 12192000"/>
              <a:gd name="connsiteY0" fmla="*/ 220848 h 1478148"/>
              <a:gd name="connsiteX1" fmla="*/ 12192000 w 12192000"/>
              <a:gd name="connsiteY1" fmla="*/ 538348 h 1478148"/>
              <a:gd name="connsiteX2" fmla="*/ 12192000 w 12192000"/>
              <a:gd name="connsiteY2" fmla="*/ 1478148 h 1478148"/>
              <a:gd name="connsiteX3" fmla="*/ 0 w 12192000"/>
              <a:gd name="connsiteY3" fmla="*/ 1478148 h 1478148"/>
              <a:gd name="connsiteX4" fmla="*/ 0 w 12192000"/>
              <a:gd name="connsiteY4" fmla="*/ 220848 h 1478148"/>
              <a:gd name="connsiteX0" fmla="*/ 0 w 12192000"/>
              <a:gd name="connsiteY0" fmla="*/ 198949 h 1456249"/>
              <a:gd name="connsiteX1" fmla="*/ 12192000 w 12192000"/>
              <a:gd name="connsiteY1" fmla="*/ 516449 h 1456249"/>
              <a:gd name="connsiteX2" fmla="*/ 12192000 w 12192000"/>
              <a:gd name="connsiteY2" fmla="*/ 1456249 h 1456249"/>
              <a:gd name="connsiteX3" fmla="*/ 0 w 12192000"/>
              <a:gd name="connsiteY3" fmla="*/ 1456249 h 1456249"/>
              <a:gd name="connsiteX4" fmla="*/ 0 w 12192000"/>
              <a:gd name="connsiteY4" fmla="*/ 198949 h 1456249"/>
              <a:gd name="connsiteX0" fmla="*/ 0 w 12192000"/>
              <a:gd name="connsiteY0" fmla="*/ 203281 h 1460581"/>
              <a:gd name="connsiteX1" fmla="*/ 12192000 w 12192000"/>
              <a:gd name="connsiteY1" fmla="*/ 520781 h 1460581"/>
              <a:gd name="connsiteX2" fmla="*/ 12192000 w 12192000"/>
              <a:gd name="connsiteY2" fmla="*/ 1460581 h 1460581"/>
              <a:gd name="connsiteX3" fmla="*/ 0 w 12192000"/>
              <a:gd name="connsiteY3" fmla="*/ 1460581 h 1460581"/>
              <a:gd name="connsiteX4" fmla="*/ 0 w 12192000"/>
              <a:gd name="connsiteY4" fmla="*/ 203281 h 1460581"/>
              <a:gd name="connsiteX0" fmla="*/ 0 w 12192000"/>
              <a:gd name="connsiteY0" fmla="*/ 234979 h 1492279"/>
              <a:gd name="connsiteX1" fmla="*/ 12192000 w 12192000"/>
              <a:gd name="connsiteY1" fmla="*/ 552479 h 1492279"/>
              <a:gd name="connsiteX2" fmla="*/ 12192000 w 12192000"/>
              <a:gd name="connsiteY2" fmla="*/ 1492279 h 1492279"/>
              <a:gd name="connsiteX3" fmla="*/ 0 w 12192000"/>
              <a:gd name="connsiteY3" fmla="*/ 1492279 h 1492279"/>
              <a:gd name="connsiteX4" fmla="*/ 0 w 12192000"/>
              <a:gd name="connsiteY4" fmla="*/ 234979 h 1492279"/>
              <a:gd name="connsiteX0" fmla="*/ 0 w 12192000"/>
              <a:gd name="connsiteY0" fmla="*/ 225631 h 1482931"/>
              <a:gd name="connsiteX1" fmla="*/ 12192000 w 12192000"/>
              <a:gd name="connsiteY1" fmla="*/ 543131 h 1482931"/>
              <a:gd name="connsiteX2" fmla="*/ 12192000 w 12192000"/>
              <a:gd name="connsiteY2" fmla="*/ 1482931 h 1482931"/>
              <a:gd name="connsiteX3" fmla="*/ 0 w 12192000"/>
              <a:gd name="connsiteY3" fmla="*/ 1482931 h 1482931"/>
              <a:gd name="connsiteX4" fmla="*/ 0 w 12192000"/>
              <a:gd name="connsiteY4" fmla="*/ 225631 h 1482931"/>
              <a:gd name="connsiteX0" fmla="*/ 0 w 12192000"/>
              <a:gd name="connsiteY0" fmla="*/ 242802 h 1500102"/>
              <a:gd name="connsiteX1" fmla="*/ 12192000 w 12192000"/>
              <a:gd name="connsiteY1" fmla="*/ 560302 h 1500102"/>
              <a:gd name="connsiteX2" fmla="*/ 12192000 w 12192000"/>
              <a:gd name="connsiteY2" fmla="*/ 1500102 h 1500102"/>
              <a:gd name="connsiteX3" fmla="*/ 0 w 12192000"/>
              <a:gd name="connsiteY3" fmla="*/ 1500102 h 1500102"/>
              <a:gd name="connsiteX4" fmla="*/ 0 w 12192000"/>
              <a:gd name="connsiteY4" fmla="*/ 242802 h 150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500102">
                <a:moveTo>
                  <a:pt x="0" y="242802"/>
                </a:moveTo>
                <a:cubicBezTo>
                  <a:pt x="4330700" y="-762822"/>
                  <a:pt x="8874434" y="1758022"/>
                  <a:pt x="12192000" y="560302"/>
                </a:cubicBezTo>
                <a:lnTo>
                  <a:pt x="12192000" y="1500102"/>
                </a:lnTo>
                <a:lnTo>
                  <a:pt x="0" y="1500102"/>
                </a:lnTo>
                <a:lnTo>
                  <a:pt x="0" y="242802"/>
                </a:ln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6167" y="180000"/>
            <a:ext cx="6051666" cy="1306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000" y="1595121"/>
            <a:ext cx="8820000" cy="45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2000" y="6352243"/>
            <a:ext cx="2057400" cy="285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32323"/>
                </a:solidFill>
              </a:defRPr>
            </a:lvl1pPr>
          </a:lstStyle>
          <a:p>
            <a:fld id="{37FBAEE8-71EE-48C6-8500-B97DDB8E8907}" type="datetimeFigureOut">
              <a:rPr lang="ru-RU" smtClean="0"/>
              <a:pPr/>
              <a:t>02.04.2025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285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323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6786000"/>
            <a:ext cx="9144001" cy="72000"/>
          </a:xfrm>
          <a:prstGeom prst="rect">
            <a:avLst/>
          </a:prstGeom>
          <a:solidFill>
            <a:srgbClr val="006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7105745" y="4653162"/>
            <a:ext cx="1876255" cy="1993044"/>
            <a:chOff x="6545293" y="2314924"/>
            <a:chExt cx="2304342" cy="2781048"/>
          </a:xfrm>
          <a:effectLst/>
        </p:grpSpPr>
        <p:sp>
          <p:nvSpPr>
            <p:cNvPr id="20" name="Блок-схема: ручной ввод 19"/>
            <p:cNvSpPr/>
            <p:nvPr/>
          </p:nvSpPr>
          <p:spPr>
            <a:xfrm>
              <a:off x="6545293" y="3542943"/>
              <a:ext cx="624114" cy="1553029"/>
            </a:xfrm>
            <a:prstGeom prst="flowChartManualInput">
              <a:avLst/>
            </a:prstGeom>
            <a:gradFill>
              <a:gsLst>
                <a:gs pos="0">
                  <a:srgbClr val="ED2F2F">
                    <a:alpha val="10000"/>
                  </a:srgbClr>
                </a:gs>
                <a:gs pos="100000">
                  <a:srgbClr val="ED2F2F">
                    <a:alpha val="8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21" name="Блок-схема: ручной ввод 20"/>
            <p:cNvSpPr/>
            <p:nvPr/>
          </p:nvSpPr>
          <p:spPr>
            <a:xfrm>
              <a:off x="7385407" y="3006779"/>
              <a:ext cx="624114" cy="2089193"/>
            </a:xfrm>
            <a:prstGeom prst="flowChartManualInput">
              <a:avLst/>
            </a:prstGeom>
            <a:gradFill>
              <a:gsLst>
                <a:gs pos="0">
                  <a:srgbClr val="009A9A">
                    <a:alpha val="10000"/>
                  </a:srgbClr>
                </a:gs>
                <a:gs pos="100000">
                  <a:srgbClr val="009A9A">
                    <a:alpha val="8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22" name="Блок-схема: ручной ввод 21"/>
            <p:cNvSpPr/>
            <p:nvPr/>
          </p:nvSpPr>
          <p:spPr>
            <a:xfrm>
              <a:off x="8225521" y="2314924"/>
              <a:ext cx="624114" cy="2781048"/>
            </a:xfrm>
            <a:prstGeom prst="flowChartManualInput">
              <a:avLst/>
            </a:prstGeom>
            <a:gradFill>
              <a:gsLst>
                <a:gs pos="0">
                  <a:srgbClr val="FFCE11">
                    <a:alpha val="10000"/>
                  </a:srgbClr>
                </a:gs>
                <a:gs pos="100000">
                  <a:srgbClr val="FFCE11">
                    <a:alpha val="80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4" y="180000"/>
            <a:ext cx="1306150" cy="130615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62745" y="6352243"/>
            <a:ext cx="508170" cy="285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32323"/>
                </a:solidFill>
              </a:defRPr>
            </a:lvl1pPr>
          </a:lstStyle>
          <a:p>
            <a:fld id="{771AF744-E0D2-46F7-BA21-129DA83757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6642000"/>
            <a:ext cx="9144001" cy="144000"/>
          </a:xfrm>
          <a:prstGeom prst="rect">
            <a:avLst/>
          </a:prstGeom>
          <a:gradFill flip="none" rotWithShape="1">
            <a:gsLst>
              <a:gs pos="100000">
                <a:srgbClr val="009A9A"/>
              </a:gs>
              <a:gs pos="0">
                <a:srgbClr val="006B6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6993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6B6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s.1sept.ru/article.php?ID=20050140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rok.1sept.ru/articles/500867" TargetMode="External"/><Relationship Id="rId4" Type="http://schemas.openxmlformats.org/officeDocument/2006/relationships/hyperlink" Target="http://www.irort.ru/sites/default/files/&#1063;&#1080;&#1090;.&#1075;&#1088;&#1072;&#1084;.%20&#1057;&#1080;&#1076;&#1086;&#1088;&#1086;&#1074;&#1072;%20&#1043;&#1040;_01.10.2021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ge.fipi.ru/bank/index.php?proj=B37230251B44AD1E4D5A616C96945D28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877824" y="182880"/>
            <a:ext cx="8104176" cy="5994085"/>
          </a:xfrm>
        </p:spPr>
        <p:txBody>
          <a:bodyPr>
            <a:normAutofit/>
          </a:bodyPr>
          <a:lstStyle/>
          <a:p>
            <a:pPr algn="ctr"/>
            <a:endParaRPr lang="ru-RU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приемы работы с текстами учебника истории и обществознания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Безлюдная С. А. учитель истории</a:t>
            </a:r>
          </a:p>
          <a:p>
            <a:pPr algn="r"/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и обществознания МАОУ НЭЛ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9745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 txBox="1"/>
          <p:nvPr/>
        </p:nvSpPr>
        <p:spPr>
          <a:xfrm>
            <a:off x="5172372" y="3000189"/>
            <a:ext cx="2855025" cy="450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endParaRPr lang="en-US" sz="1350" dirty="0"/>
          </a:p>
        </p:txBody>
      </p:sp>
      <p:sp>
        <p:nvSpPr>
          <p:cNvPr id="4" name="Text 1"/>
          <p:cNvSpPr txBox="1"/>
          <p:nvPr/>
        </p:nvSpPr>
        <p:spPr>
          <a:xfrm>
            <a:off x="1627464" y="211927"/>
            <a:ext cx="7071355" cy="645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Читательская грамотность через историю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225863" y="1554478"/>
            <a:ext cx="2721242" cy="30540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Исторические тексты используются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для обучения анализу и интерпретации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исторических фактов. Это развивает умение находить связи и последовательности событий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947106" y="1554479"/>
            <a:ext cx="2721242" cy="29505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Работа с историческими источниками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развивает критическое мышление,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позволяя учащимся задавать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вопросы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оценивать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различные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точки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зрения.
</a:t>
            </a: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5791200" y="1147481"/>
            <a:ext cx="3276599" cy="4478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72000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Примеры заданий: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  </a:t>
            </a:r>
            <a:r>
              <a:rPr lang="ru-RU" sz="2800" dirty="0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зучение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биографий исторических лиц,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pPr marL="720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анализ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исторических писем и отчетов,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pPr marL="720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создание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проектов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реконструкции событий, </a:t>
            </a:r>
          </a:p>
          <a:p>
            <a:pPr marL="720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- создание постеров, на основе сплошного текста (схем, интеллект карт, </a:t>
            </a:r>
          </a:p>
          <a:p>
            <a:pPr marL="720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таблиц и т.д.)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0" y="5626125"/>
            <a:ext cx="474075" cy="1113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725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3631F0-86C2-4D6E-B38C-2012AEFC9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89" y="4078844"/>
            <a:ext cx="4653690" cy="26726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377440" y="73152"/>
            <a:ext cx="6647688" cy="474144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Пример: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обсуждается вопрос чье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имя будет носить аэропорт города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Школьники видят рекламу, результаты голосования, слышат позиции и аргументы голосующих, выступления представителей власти.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читают комментарии в социальных сетях, которые отличаются по содержанию и оценкам от официальных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Можно предложить прокомментировать почему итог выбора стал именно таким?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Или другой пример, голосование: человек года, имя России (2008 год)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данный пример один из многих, показывает, что на уроках истории мы можем рассмотреть со школьниками данную ситуацию.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Подобная ситуация повторяется, когда идет полемика об установленном в начале главной улицы города, у собора А. Невского памятника Николаю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царевичу Алексею.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(проанализировать мнения, привести аргументы 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42B3EC-33AC-4E01-BF65-0CC7FB79F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583" y="1545336"/>
            <a:ext cx="2542032" cy="3145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261B34-0D98-4D4D-884B-DFEAACB7B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18" y="4216866"/>
            <a:ext cx="8630817" cy="257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716659-64FF-4A4A-B588-D5FAC6E70E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704" y="3943866"/>
            <a:ext cx="2572735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95943" y="73152"/>
            <a:ext cx="8829185" cy="60899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данных примерах мы видим примеры не учебных текстов, в которых речь идет о публичной жизни, здесь нет авторских комментариев, оценочных суждений, здесь представлены позиции разных точек зрения, но обычно такие дискуссии сопровождаются фото и видео материалами, комментариями и школьник это видит, зачастую на иллюстрации школьник не «читает фото», плакаты, работа с видеоинформацией вызывает сложности.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 современная наука говорит, что видео и фото, это тоже текстовая информация, и школьник должен ее уметь «читать».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хорошо работают следующие задания (как мини-проекты), когда ученикам предлагаются на выбор фотографии и ученик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1EBD97-AC00-46CB-8B90-F198C37C5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2285"/>
            <a:ext cx="3349690" cy="22128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85A27D-ECDB-421B-833F-B94F56532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959" y="3349689"/>
            <a:ext cx="2146041" cy="21087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EA3025-D61A-4EB6-B318-1F580423E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689" y="3592284"/>
            <a:ext cx="3349689" cy="21087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4B5C0A-3626-4662-9D1B-8E9BD1E6A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435" y="4990095"/>
            <a:ext cx="2444621" cy="18362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4DFFA0-AA70-405D-8FDA-301E3208B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4845" y="5113176"/>
            <a:ext cx="2747865" cy="163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76656" y="0"/>
            <a:ext cx="8348472" cy="358444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над содержанием текста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Пожалуй, каждый из нас слышал строки из басни Крылова: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lnSpc>
                <a:spcPct val="120000"/>
              </a:lnSpc>
              <a:spcBef>
                <a:spcPts val="0"/>
              </a:spcBef>
            </a:pPr>
            <a:r>
              <a:rPr lang="ru-RU" sz="1800" i="1" spc="25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«Попрыгунья Стрекоза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lnSpc>
                <a:spcPct val="120000"/>
              </a:lnSpc>
              <a:spcBef>
                <a:spcPts val="0"/>
              </a:spcBef>
            </a:pPr>
            <a:r>
              <a:rPr lang="ru-RU" sz="1800" i="1" spc="25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Лето красное пропела;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lnSpc>
                <a:spcPct val="120000"/>
              </a:lnSpc>
              <a:spcBef>
                <a:spcPts val="0"/>
              </a:spcBef>
            </a:pPr>
            <a:r>
              <a:rPr lang="ru-RU" sz="1800" i="1" spc="25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Оглянуться не успела,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lnSpc>
                <a:spcPct val="120000"/>
              </a:lnSpc>
              <a:spcBef>
                <a:spcPts val="0"/>
              </a:spcBef>
            </a:pPr>
            <a:r>
              <a:rPr lang="ru-RU" sz="1800" i="1" spc="25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зима катит в глаза».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ru-RU" sz="1800" spc="25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Стрекоз я думаю видели все, летающих, точно, но не прыгающих, а тем более не поющих. Выходит, Крылов напутал, придумал для рифмы?  Нет, если школьникам дать задание изучить источники, он узнает, что </a:t>
            </a:r>
            <a:r>
              <a:rPr lang="ru-RU" sz="1800" b="1" spc="25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 эпоху, когда жил Иван Андреевич, стрекозами называли цикад.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B39C1-85D9-41A1-BD69-979A3D0033C9}"/>
              </a:ext>
            </a:extLst>
          </p:cNvPr>
          <p:cNvSpPr txBox="1"/>
          <p:nvPr/>
        </p:nvSpPr>
        <p:spPr>
          <a:xfrm>
            <a:off x="0" y="3584448"/>
            <a:ext cx="9144000" cy="33491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Еще один вариант: 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роника событий: коронавирус, карантин, молодежный фестиваль, спортивные состязания, выборы школьного парламента и т.д.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Летопись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Новостная заметка;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Блог ученика;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Научная статья о воздействии на подростка;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 о событии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Ученикам поручается написать о событии в выбранном ими направлении, с соблюдение особенностей написания.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581B7A5-1564-4727-8D71-6CF3542196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152256"/>
            <a:ext cx="9070847" cy="470574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Возможна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несколько вариантов работы в классе, взять одну тему, реализовать на уроке: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Телереклама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использование исторического сюжета (Коркунов, Хрустим, ВТБ и т.д.) реклама товара через историю;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Музейная экспозиция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где можно использовать множественный текст;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Мемориалы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(архитектурные сооружения регионального значения), например собор А. Невского, НОВАТ, памятники на улицах города;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Исторические фильмы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мультфильмы (беллетристика), например дать задание накануне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посмотреть фильм и сравнить с историческим событием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описанным в учебнике истории.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 обратить внимание на год создания фильма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т.к. любое произведение рассчитано на людей своей эпохи, и отражают взгляд на историю через призму того периода.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попросить дат оценку описанным в фильме событиям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примере снятых в разное время картин по одной тематике 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(например, «Жаворонок» и «Т34» подумать почему отличается подход к описанным событиям, какой фильм и почему вам кажется более интересным. </a:t>
            </a:r>
            <a:r>
              <a:rPr lang="ru-RU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рассказанные истории рознятся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 вариант, подобных историй было много).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B28F0-56FA-437E-9860-46BCBA98C869}"/>
              </a:ext>
            </a:extLst>
          </p:cNvPr>
          <p:cNvSpPr txBox="1"/>
          <p:nvPr/>
        </p:nvSpPr>
        <p:spPr>
          <a:xfrm>
            <a:off x="1819835" y="0"/>
            <a:ext cx="7324165" cy="2254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заданиям: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предложить рассмотреть асинхронные тексты, возможно противоречивые. Школьник должен прочитать, оценить и вычленить важное, главное. Тексты должны быть из разных носителей, с разнообразными вопросами, критериями.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Тексты должны быть проблемными. Алгоритм решения не должен повторяться, желательно его усложнять, отрабатывать, но не зацикливаться на одном и том же.</a:t>
            </a:r>
            <a:endParaRPr lang="ru-RU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0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6" y="755386"/>
            <a:ext cx="9074912" cy="510463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72372" y="3000189"/>
            <a:ext cx="2855025" cy="450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endParaRPr lang="en-US" sz="1350" dirty="0"/>
          </a:p>
        </p:txBody>
      </p:sp>
      <p:sp>
        <p:nvSpPr>
          <p:cNvPr id="4" name="Text 1"/>
          <p:cNvSpPr txBox="1"/>
          <p:nvPr/>
        </p:nvSpPr>
        <p:spPr>
          <a:xfrm>
            <a:off x="445144" y="1319693"/>
            <a:ext cx="8253675" cy="450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2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п</a:t>
            </a:r>
            <a:r>
              <a:rPr lang="en-US" sz="2400" b="1" dirty="0" err="1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рактическо</a:t>
            </a:r>
            <a:r>
              <a:rPr lang="ru-RU" sz="2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</a:t>
            </a:r>
            <a:r>
              <a:rPr lang="en-US" sz="2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b="1" dirty="0" err="1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</a:t>
            </a:r>
            <a:r>
              <a:rPr lang="ru-RU" sz="2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442406" y="3073529"/>
            <a:ext cx="2504700" cy="323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Реклама использует исторические контексты для привлечения внимания. Это пример применения знаний в медиа-среде.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 txBox="1"/>
          <p:nvPr/>
        </p:nvSpPr>
        <p:spPr>
          <a:xfrm>
            <a:off x="3197380" y="3073529"/>
            <a:ext cx="2855025" cy="143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Музейные экспозиции позволяют глубже погружаться в историю. Они обеспечивают интерактивное восприятие материала.
</a:t>
            </a:r>
            <a:r>
              <a:rPr lang="en-US" sz="2000" dirty="0">
                <a:solidFill>
                  <a:srgbClr val="595959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 txBox="1"/>
          <p:nvPr/>
        </p:nvSpPr>
        <p:spPr>
          <a:xfrm>
            <a:off x="6135624" y="3000189"/>
            <a:ext cx="2563195" cy="13200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Исторические фильмы часто показывают разные ракурсы событий. Это способствует осознанию многогранности истории.
</a:t>
            </a:r>
            <a:r>
              <a:rPr lang="en-US" sz="2000" dirty="0">
                <a:solidFill>
                  <a:srgbClr val="595959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 txBox="1"/>
          <p:nvPr/>
        </p:nvSpPr>
        <p:spPr>
          <a:xfrm>
            <a:off x="0" y="5626125"/>
            <a:ext cx="474075" cy="1113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725" dirty="0"/>
          </a:p>
        </p:txBody>
      </p:sp>
    </p:spTree>
    <p:extLst>
      <p:ext uri="{BB962C8B-B14F-4D97-AF65-F5344CB8AC3E}">
        <p14:creationId xmlns:p14="http://schemas.microsoft.com/office/powerpoint/2010/main" val="4014912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 txBox="1"/>
          <p:nvPr/>
        </p:nvSpPr>
        <p:spPr>
          <a:xfrm>
            <a:off x="2466363" y="4420998"/>
            <a:ext cx="4379055" cy="5708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Практические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задания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включают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изучение СМИ,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анализ статистических данных,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правительственных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отчетов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подготовку мини-докладов, чтобы развить способность к интерпретации данных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76169" y="2004969"/>
            <a:ext cx="3860276" cy="1408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 рамках обществознания анализируются социальные и политические тексты, чтобы понять общественные процессы и институты. Учащиеся учатся критически оценивать содержание и форму текстов.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 txBox="1"/>
          <p:nvPr/>
        </p:nvSpPr>
        <p:spPr>
          <a:xfrm>
            <a:off x="5352177" y="1912691"/>
            <a:ext cx="3716322" cy="14987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Работа с документами, отчетами, статьями помогает усваивать сложные понятия и сохранять объективность. Это развивает навыки анализа и синтеза информации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1661019" y="1374803"/>
            <a:ext cx="1157681" cy="3281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1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2100" dirty="0"/>
          </a:p>
        </p:txBody>
      </p:sp>
      <p:sp>
        <p:nvSpPr>
          <p:cNvPr id="7" name="Text 4"/>
          <p:cNvSpPr txBox="1"/>
          <p:nvPr/>
        </p:nvSpPr>
        <p:spPr>
          <a:xfrm>
            <a:off x="4572000" y="3984771"/>
            <a:ext cx="620784" cy="436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1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2100" dirty="0"/>
          </a:p>
        </p:txBody>
      </p:sp>
      <p:sp>
        <p:nvSpPr>
          <p:cNvPr id="8" name="Text 5"/>
          <p:cNvSpPr txBox="1"/>
          <p:nvPr/>
        </p:nvSpPr>
        <p:spPr>
          <a:xfrm>
            <a:off x="6988029" y="1270926"/>
            <a:ext cx="939566" cy="432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21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2100" dirty="0"/>
          </a:p>
        </p:txBody>
      </p:sp>
      <p:sp>
        <p:nvSpPr>
          <p:cNvPr id="9" name="Text 6"/>
          <p:cNvSpPr txBox="1"/>
          <p:nvPr/>
        </p:nvSpPr>
        <p:spPr>
          <a:xfrm>
            <a:off x="1761688" y="168089"/>
            <a:ext cx="6980912" cy="814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Читательская грамотность через обществознание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 txBox="1"/>
          <p:nvPr/>
        </p:nvSpPr>
        <p:spPr>
          <a:xfrm>
            <a:off x="0" y="5626125"/>
            <a:ext cx="474075" cy="1113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725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7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28" y="2008080"/>
            <a:ext cx="376650" cy="3348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396" y="1987410"/>
            <a:ext cx="376650" cy="30132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80" y="4220344"/>
            <a:ext cx="318347" cy="3638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112" y="4422619"/>
            <a:ext cx="363825" cy="36382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87703" y="2008080"/>
            <a:ext cx="3143254" cy="470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Мини-проекты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19028" y="2623320"/>
            <a:ext cx="3975743" cy="812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Создание проектов помогает вовлечь учеников в образовательный процесс и развить их творческие способности.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2"/>
          <p:cNvSpPr txBox="1"/>
          <p:nvPr/>
        </p:nvSpPr>
        <p:spPr>
          <a:xfrm>
            <a:off x="5405071" y="1889508"/>
            <a:ext cx="2946751" cy="470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Хроника событий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3"/>
          <p:cNvSpPr txBox="1"/>
          <p:nvPr/>
        </p:nvSpPr>
        <p:spPr>
          <a:xfrm>
            <a:off x="4572000" y="2461864"/>
            <a:ext cx="4498848" cy="97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Анализ реальных событий через образовательные тексты мотивирует активное участие и применение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знаний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(написать репортаж, провести опрос, хронологию - одно и тоже событие с разных ракурсов и разными точками зрения)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4"/>
          <p:cNvSpPr txBox="1"/>
          <p:nvPr/>
        </p:nvSpPr>
        <p:spPr>
          <a:xfrm>
            <a:off x="1011555" y="4226081"/>
            <a:ext cx="2919402" cy="470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Социокультурные исследования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5"/>
          <p:cNvSpPr txBox="1"/>
          <p:nvPr/>
        </p:nvSpPr>
        <p:spPr>
          <a:xfrm rot="10800000" flipV="1">
            <a:off x="347472" y="4864608"/>
            <a:ext cx="3674700" cy="1508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Социокультурные исследования развивают критическое мышление, позволяя сравнивать и анализировать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данные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(задания ГИА, ВПР)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6"/>
          <p:cNvSpPr txBox="1"/>
          <p:nvPr/>
        </p:nvSpPr>
        <p:spPr>
          <a:xfrm>
            <a:off x="5213046" y="4461543"/>
            <a:ext cx="2946748" cy="2670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Глобальное понимание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7"/>
          <p:cNvSpPr txBox="1"/>
          <p:nvPr/>
        </p:nvSpPr>
        <p:spPr>
          <a:xfrm>
            <a:off x="4748921" y="4959577"/>
            <a:ext cx="3674700" cy="16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Расширяется кругозор, формируются навыки работы с текстами различных культур и эпох.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8"/>
          <p:cNvSpPr txBox="1"/>
          <p:nvPr/>
        </p:nvSpPr>
        <p:spPr>
          <a:xfrm>
            <a:off x="8669219" y="5626125"/>
            <a:ext cx="474075" cy="1113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725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725" dirty="0"/>
          </a:p>
        </p:txBody>
      </p:sp>
      <p:sp>
        <p:nvSpPr>
          <p:cNvPr id="16" name="Text 9"/>
          <p:cNvSpPr txBox="1"/>
          <p:nvPr/>
        </p:nvSpPr>
        <p:spPr>
          <a:xfrm>
            <a:off x="1124711" y="117899"/>
            <a:ext cx="7808977" cy="647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Инновационные приемы обучения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 txBox="1"/>
          <p:nvPr/>
        </p:nvSpPr>
        <p:spPr>
          <a:xfrm>
            <a:off x="5172372" y="3000189"/>
            <a:ext cx="2855025" cy="450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endParaRPr lang="en-US" sz="1350" dirty="0"/>
          </a:p>
        </p:txBody>
      </p:sp>
      <p:sp>
        <p:nvSpPr>
          <p:cNvPr id="8" name="Text 5"/>
          <p:cNvSpPr txBox="1"/>
          <p:nvPr/>
        </p:nvSpPr>
        <p:spPr>
          <a:xfrm>
            <a:off x="0" y="5626125"/>
            <a:ext cx="474075" cy="1113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725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B5FC0A-E253-4208-BEDD-54E8948140B2}"/>
              </a:ext>
            </a:extLst>
          </p:cNvPr>
          <p:cNvSpPr txBox="1"/>
          <p:nvPr/>
        </p:nvSpPr>
        <p:spPr>
          <a:xfrm>
            <a:off x="1371600" y="1188720"/>
            <a:ext cx="72498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Данные варианты могут быть использованы как мотивация, проблема, проект. Они помогают взглянуть на изучаемый предмет с другой стороны, история это не просто «пыльные фолианты», история хранит множество загадок, тайн</a:t>
            </a:r>
            <a:endParaRPr lang="en-US" sz="2800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 txBox="1"/>
          <p:nvPr/>
        </p:nvSpPr>
        <p:spPr>
          <a:xfrm>
            <a:off x="5172372" y="3000189"/>
            <a:ext cx="2855025" cy="450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endParaRPr lang="en-US" sz="1350" dirty="0"/>
          </a:p>
        </p:txBody>
      </p:sp>
      <p:sp>
        <p:nvSpPr>
          <p:cNvPr id="8" name="Text 5"/>
          <p:cNvSpPr txBox="1"/>
          <p:nvPr/>
        </p:nvSpPr>
        <p:spPr>
          <a:xfrm>
            <a:off x="0" y="5626125"/>
            <a:ext cx="474075" cy="1113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725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B5FC0A-E253-4208-BEDD-54E8948140B2}"/>
              </a:ext>
            </a:extLst>
          </p:cNvPr>
          <p:cNvSpPr txBox="1"/>
          <p:nvPr/>
        </p:nvSpPr>
        <p:spPr>
          <a:xfrm>
            <a:off x="1371600" y="1188720"/>
            <a:ext cx="72498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СПАСИБО ЗА ВНИМАНИЕ</a:t>
            </a:r>
            <a:endParaRPr lang="en-US" sz="4000" b="1" dirty="0">
              <a:solidFill>
                <a:srgbClr val="0070C0"/>
              </a:solidFill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6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877824" y="182880"/>
            <a:ext cx="8104176" cy="599408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приемы работы с текстами учебника истории и обществознания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Реалии сегодняшнего дня, 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существенно изменили требования к качеству подготовке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выпускников школы, 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том числе и к качеству обучения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предметам социально-гуманитарного профиля. 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Актуальным становится умение оценивать социальную информацию, вести поиски информации в источниках различного типа, объяснять и оценивать явления и процессы общественного развития. 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Осуществлению данных задач 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мешает наличие такой проблемы как снижение читательской грамотности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обучающихся, 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умению вести поиск и извлечение нужной информации, ее интерпретация и осмысление. 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271306-5283-4FCF-B4F3-EBD1D0152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776" y="5380439"/>
            <a:ext cx="1792224" cy="1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5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9EDC9C-A2F6-4EEC-9B73-9B3BEE9461B4}"/>
              </a:ext>
            </a:extLst>
          </p:cNvPr>
          <p:cNvSpPr txBox="1"/>
          <p:nvPr/>
        </p:nvSpPr>
        <p:spPr>
          <a:xfrm>
            <a:off x="1453896" y="517690"/>
            <a:ext cx="7397496" cy="4044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Ковалева Г.С., Красновский Э.А. Новый взгляд на грамотность // Русский язык. Первое сентября. 2005. № 14 [Электронный ресурс]. URL: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 algn="just"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https://rus.1sept.ru/article.php?ID=200501401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 27.11.2024)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читательской грамотности в международных рейтингах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 algn="just">
              <a:lnSpc>
                <a:spcPct val="107000"/>
              </a:lnSpc>
            </a:pPr>
            <a:r>
              <a:rPr lang="ru-R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http://www.irort.ru/sites/default/files/Чит.грам.%20Сидорова%20ГА_01.10.2021.pdf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 21.11.2024)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Жогло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Т.Б. Работа с текстом на уроках истории // Открытый урок. Первое сентября [Электронный ресурс].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 algn="just">
              <a:lnSpc>
                <a:spcPct val="107000"/>
              </a:lnSpc>
            </a:pPr>
            <a:r>
              <a:rPr lang="ru-R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https://urok.1sept.ru/articles/500867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(дата обращения 10.11.2024)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024128" y="539495"/>
            <a:ext cx="7957872" cy="563746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учителем стоит задача при подготовке к уроку, помнить о необходимости обращать внимание на задания, направленные на развитие умений и навыков самостоятельной работы (индивидуальные и групповые, исследовательские и проектные работы). 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должен 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четко определять и формулировать для себя тему урока,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ведущие понятия,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которые опирается урок. Определять и 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четкую сформулировать</a:t>
            </a:r>
            <a:r>
              <a:rPr lang="ru-RU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себя и отдельно для учащихся </a:t>
            </a:r>
            <a:r>
              <a:rPr lang="ru-RU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целевую установку занятия - зачем, оно вообще нужно?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085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184988" y="1225297"/>
            <a:ext cx="7492481" cy="4951668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Особенное внимание стоит обратить на умение школьников понимать смысл прочитанного.</a:t>
            </a:r>
          </a:p>
          <a:p>
            <a:pPr algn="just"/>
            <a:r>
              <a:rPr lang="ru-RU" dirty="0">
                <a:solidFill>
                  <a:srgbClr val="211D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Необходимо отметить, что главное место здесь отводится активности и самостоятельной познавательной деятельно­сти школьника. </a:t>
            </a:r>
          </a:p>
          <a:p>
            <a:pPr algn="just"/>
            <a:r>
              <a:rPr lang="ru-RU" dirty="0">
                <a:solidFill>
                  <a:srgbClr val="211D1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— это и продукт, и инструмент нашего мыш­ления. Чтение необходимо для анализа, сравнения, сопо­ставления и оценивания того, что мы уже знаем, и неиз­вестного.</a:t>
            </a:r>
          </a:p>
          <a:p>
            <a:endParaRPr lang="en-US" sz="2400" dirty="0"/>
          </a:p>
          <a:p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BCB5-3D41-445D-925C-4DF4A57FA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828" y="4764947"/>
            <a:ext cx="2319172" cy="20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 txBox="1"/>
          <p:nvPr/>
        </p:nvSpPr>
        <p:spPr>
          <a:xfrm>
            <a:off x="0" y="5626125"/>
            <a:ext cx="474075" cy="1113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725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725" dirty="0"/>
          </a:p>
        </p:txBody>
      </p:sp>
      <p:sp>
        <p:nvSpPr>
          <p:cNvPr id="4" name="Text 1"/>
          <p:cNvSpPr txBox="1"/>
          <p:nvPr/>
        </p:nvSpPr>
        <p:spPr>
          <a:xfrm>
            <a:off x="378375" y="2381100"/>
            <a:ext cx="2993999" cy="14610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Поиск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информации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- это основа для понимания как исторического, так и современного контекста событий. Умение исследовать и находить нужные сведения необходимо для успешной учебной деятельности.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 txBox="1"/>
          <p:nvPr/>
        </p:nvSpPr>
        <p:spPr>
          <a:xfrm>
            <a:off x="3607266" y="847288"/>
            <a:ext cx="2705175" cy="17532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2. А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нализ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информации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включает в себя оценку достоверности и обоснованности полученных данных. Это помогает осознавать истинную стоимость информации в разнообразных источниках.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 txBox="1"/>
          <p:nvPr/>
        </p:nvSpPr>
        <p:spPr>
          <a:xfrm>
            <a:off x="2894202" y="4170205"/>
            <a:ext cx="3733101" cy="1840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3.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Систематизация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позволяет упорядочить материал, что упрощает выявление общих тенденций и выполнение синхронизационных задач. Создание структуры данных помогает в дальнейшем их изучении.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 txBox="1"/>
          <p:nvPr/>
        </p:nvSpPr>
        <p:spPr>
          <a:xfrm>
            <a:off x="6115574" y="2072081"/>
            <a:ext cx="2794275" cy="209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4.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Сопоставление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разных оценок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помогает выявить множество точек зрения на исторические и современные события. Это важный навык для формирования критического мышления.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 txBox="1"/>
          <p:nvPr/>
        </p:nvSpPr>
        <p:spPr>
          <a:xfrm>
            <a:off x="1124712" y="0"/>
            <a:ext cx="7936992" cy="7500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Ключевые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навыки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формирования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читательской грамотности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счетверенная 9">
            <a:extLst>
              <a:ext uri="{FF2B5EF4-FFF2-40B4-BE49-F238E27FC236}">
                <a16:creationId xmlns:a16="http://schemas.microsoft.com/office/drawing/2014/main" id="{855FC18B-1A2E-4E20-B7C8-909EA211F63C}"/>
              </a:ext>
            </a:extLst>
          </p:cNvPr>
          <p:cNvSpPr/>
          <p:nvPr/>
        </p:nvSpPr>
        <p:spPr>
          <a:xfrm>
            <a:off x="3607266" y="2928634"/>
            <a:ext cx="1887523" cy="146105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1712" y="785566"/>
            <a:ext cx="9144000" cy="514350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813817" y="494951"/>
            <a:ext cx="8037576" cy="2065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Arial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Эволюция навыков чтения происходит в течении всего процесса обучения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3"/>
          <p:cNvSpPr txBox="1"/>
          <p:nvPr/>
        </p:nvSpPr>
        <p:spPr>
          <a:xfrm>
            <a:off x="8669400" y="5626125"/>
            <a:ext cx="474075" cy="1113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725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725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5DBDA1C-C749-42BE-A9A2-8207AF119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8952"/>
            <a:ext cx="9076888" cy="38068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49B5FE-755E-45BF-AC29-EC4F4BD52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223" y="5187551"/>
            <a:ext cx="2322777" cy="16704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" y="723427"/>
            <a:ext cx="7791576" cy="514350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115568" y="1133856"/>
            <a:ext cx="7918704" cy="3566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Целеполагание,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чего и почему мы говорим о функциональной грамотности?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Мотивацией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мотивируем ученика чтобы он изучал предмет, прежде всего историю, которая, кажется, вообще никакого отношения к жизни не имеет. Мотивация в том, что, выйдя из школы, мы эти умения, эти знания можем использовать.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мением применять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полученные навыки в жизни, чтобы они сохранились какое-то время после школы.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Прикладным характером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креативность, и школьные предметы, в частности история, это повод для развития глобальных компетенций развитию креативности, в будущем позволит строить карьеру, находить общий язык в коллективе, и т.д.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3"/>
          <p:cNvSpPr txBox="1"/>
          <p:nvPr/>
        </p:nvSpPr>
        <p:spPr>
          <a:xfrm>
            <a:off x="8669400" y="5626125"/>
            <a:ext cx="474075" cy="1113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725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725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2F2E1-F0AD-444F-AD50-D08835A5B38F}"/>
              </a:ext>
            </a:extLst>
          </p:cNvPr>
          <p:cNvSpPr txBox="1"/>
          <p:nvPr/>
        </p:nvSpPr>
        <p:spPr>
          <a:xfrm>
            <a:off x="1042416" y="201168"/>
            <a:ext cx="7991856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Понятия с которыми с которыми мы работаем</a:t>
            </a:r>
          </a:p>
        </p:txBody>
      </p:sp>
    </p:spTree>
    <p:extLst>
      <p:ext uri="{BB962C8B-B14F-4D97-AF65-F5344CB8AC3E}">
        <p14:creationId xmlns:p14="http://schemas.microsoft.com/office/powerpoint/2010/main" val="4222813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838899" y="270165"/>
            <a:ext cx="8143101" cy="59068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FDEE2-6A4C-482E-B52A-A2B55C984F32}"/>
              </a:ext>
            </a:extLst>
          </p:cNvPr>
          <p:cNvSpPr txBox="1"/>
          <p:nvPr/>
        </p:nvSpPr>
        <p:spPr>
          <a:xfrm>
            <a:off x="1426129" y="-16000"/>
            <a:ext cx="7659148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                      П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одходы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к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обучению</a:t>
            </a:r>
            <a:r>
              <a:rPr lang="en-US" b="1" dirty="0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r>
              <a:rPr lang="ru-RU" b="1" dirty="0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Работа</a:t>
            </a:r>
            <a:r>
              <a:rPr lang="en-US" sz="2000" b="1" dirty="0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с </a:t>
            </a:r>
            <a:r>
              <a:rPr lang="en-US" sz="2000" b="1" dirty="0" err="1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нестандартными</a:t>
            </a:r>
            <a:r>
              <a:rPr lang="en-US" sz="2000" b="1" dirty="0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текстам</a:t>
            </a:r>
            <a:r>
              <a:rPr lang="ru-RU" sz="2000" b="1" dirty="0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и. Сплошные и не сплошные тексты. (открытый банк заданий </a:t>
            </a:r>
            <a:r>
              <a:rPr lang="en-US" sz="1400" b="1" dirty="0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  <a:hlinkClick r:id="rId3"/>
              </a:rPr>
              <a:t>https://oge.fipi.ru/bank/index.php?proj=B37230251B44AD1E4D5A616C96945D28</a:t>
            </a:r>
            <a:r>
              <a:rPr lang="ru-RU" sz="1400" b="1" dirty="0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Применение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разнообразных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текстовых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форм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таких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как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карты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или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таблицы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схемы, диаграммы,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делает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обучение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более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интерактивным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стимулирует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активное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участие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учеников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.
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Интерпретация</a:t>
            </a:r>
            <a:r>
              <a:rPr lang="en-US" sz="2000" b="1" dirty="0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информации</a:t>
            </a:r>
            <a:r>
              <a:rPr lang="en-US" sz="2000" b="1" dirty="0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Задания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интерпретацию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оценку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информации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помогают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ученикам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лучше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понимать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и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применять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полученные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знания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на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практике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CD17FA-1D4B-4EED-9623-D29EFAFFE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49" y="4664536"/>
            <a:ext cx="5066951" cy="21934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96C662-60ED-47AE-B5BC-A0D4861D7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1747"/>
            <a:ext cx="4077049" cy="27497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EC57C9-6456-4851-A29C-37483662E0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33" y="3066406"/>
            <a:ext cx="3095538" cy="179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3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862142" y="266695"/>
            <a:ext cx="8143101" cy="59068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FDEE2-6A4C-482E-B52A-A2B55C984F32}"/>
              </a:ext>
            </a:extLst>
          </p:cNvPr>
          <p:cNvSpPr txBox="1"/>
          <p:nvPr/>
        </p:nvSpPr>
        <p:spPr>
          <a:xfrm>
            <a:off x="354563" y="-102637"/>
            <a:ext cx="8730714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                       Примеры интеллект карт</a:t>
            </a:r>
            <a:r>
              <a:rPr lang="en-US" b="1" dirty="0">
                <a:solidFill>
                  <a:srgbClr val="2A3E5C"/>
                </a:solidFill>
                <a:latin typeface="Times New Roman" panose="02020603050405020304" pitchFamily="18" charset="0"/>
                <a:ea typeface="Arial" pitchFamily="34" charset="-122"/>
                <a:cs typeface="Times New Roman" panose="02020603050405020304" pitchFamily="18" charset="0"/>
              </a:rPr>
              <a:t>
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9F27C3-FD54-4C05-869C-FBED57C0C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31"/>
            <a:ext cx="3199149" cy="22057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A038000-127F-49AF-B6A1-91C374582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7487"/>
            <a:ext cx="3199149" cy="24612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C65C13-B51E-4ABC-B3E9-437BBDCE6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7" y="2332016"/>
            <a:ext cx="3152662" cy="23052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E92827-2740-4FB2-838F-698CC729CCD8}"/>
              </a:ext>
            </a:extLst>
          </p:cNvPr>
          <p:cNvSpPr txBox="1"/>
          <p:nvPr/>
        </p:nvSpPr>
        <p:spPr>
          <a:xfrm>
            <a:off x="3245636" y="419878"/>
            <a:ext cx="5839641" cy="54350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работы: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прочитайте текст, убедитесь, что все термины вам понятны;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выделите ключевые моменты текста (важные цифры, имена, главные мысли автора текста), которые вы хотите передать аудитории;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подумайте, как можно визуализировать эту информацию, чтобы не исказить авторское мнение и заинтересовать читателя (зрителя);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выберите один из видов инфографики, подберите символы для ключевых пунктов;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представьте комплекс информации из документа с помощью инфографики (используя диаграммы, «срезы», иконки и т.д.);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-обсудите, все ли у вас получилось, какие можно внести коррективы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29B2C1-1E86-4927-B8D6-94EAE4945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3799" y="5545200"/>
            <a:ext cx="1681444" cy="11773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F9885D4-D777-4A92-BC52-979301604E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0356" y="5552111"/>
            <a:ext cx="1773714" cy="11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8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ECL 4 на 3 (узкий экран)">
  <a:themeElements>
    <a:clrScheme name="ECL">
      <a:dk1>
        <a:srgbClr val="232323"/>
      </a:dk1>
      <a:lt1>
        <a:sysClr val="window" lastClr="FFFFFF"/>
      </a:lt1>
      <a:dk2>
        <a:srgbClr val="AEABAB"/>
      </a:dk2>
      <a:lt2>
        <a:srgbClr val="E7E6E6"/>
      </a:lt2>
      <a:accent1>
        <a:srgbClr val="0F7DF3"/>
      </a:accent1>
      <a:accent2>
        <a:srgbClr val="ED2F2F"/>
      </a:accent2>
      <a:accent3>
        <a:srgbClr val="009A9A"/>
      </a:accent3>
      <a:accent4>
        <a:srgbClr val="FFCE11"/>
      </a:accent4>
      <a:accent5>
        <a:srgbClr val="006B6B"/>
      </a:accent5>
      <a:accent6>
        <a:srgbClr val="52AC62"/>
      </a:accent6>
      <a:hlink>
        <a:srgbClr val="0F7DF3"/>
      </a:hlink>
      <a:folHlink>
        <a:srgbClr val="009A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L 4 на 3 (узкий экран)" id="{5ECA76F9-93DA-4DC1-8755-8E9BA7579570}" vid="{3855169C-9581-4057-942F-668A65AFC84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 4 на 3 (узкий экран) (1)</Template>
  <TotalTime>4820</TotalTime>
  <Words>1841</Words>
  <Application>Microsoft Office PowerPoint</Application>
  <PresentationFormat>Экран (4:3)</PresentationFormat>
  <Paragraphs>144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Sitka Subheading</vt:lpstr>
      <vt:lpstr>Times New Roman</vt:lpstr>
      <vt:lpstr>ECL 4 на 3 (узкий экран)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25.02.2021</dc:title>
  <dc:creator>oleg bnezlyudnyi</dc:creator>
  <cp:lastModifiedBy>Irija</cp:lastModifiedBy>
  <cp:revision>117</cp:revision>
  <cp:lastPrinted>2021-02-23T11:19:35Z</cp:lastPrinted>
  <dcterms:created xsi:type="dcterms:W3CDTF">2021-02-23T05:02:41Z</dcterms:created>
  <dcterms:modified xsi:type="dcterms:W3CDTF">2025-04-01T23:14:38Z</dcterms:modified>
</cp:coreProperties>
</file>