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95" r:id="rId2"/>
    <p:sldId id="278" r:id="rId3"/>
    <p:sldId id="274" r:id="rId4"/>
    <p:sldId id="280" r:id="rId5"/>
    <p:sldId id="281" r:id="rId6"/>
    <p:sldId id="282" r:id="rId7"/>
    <p:sldId id="283" r:id="rId8"/>
    <p:sldId id="284" r:id="rId9"/>
    <p:sldId id="285" r:id="rId10"/>
    <p:sldId id="287" r:id="rId11"/>
    <p:sldId id="286" r:id="rId12"/>
    <p:sldId id="288" r:id="rId13"/>
    <p:sldId id="290" r:id="rId14"/>
    <p:sldId id="291" r:id="rId15"/>
    <p:sldId id="293" r:id="rId16"/>
    <p:sldId id="292" r:id="rId17"/>
    <p:sldId id="294" r:id="rId18"/>
    <p:sldId id="258" r:id="rId19"/>
    <p:sldId id="259" r:id="rId20"/>
    <p:sldId id="260" r:id="rId21"/>
    <p:sldId id="263" r:id="rId22"/>
    <p:sldId id="296" r:id="rId23"/>
    <p:sldId id="265" r:id="rId24"/>
    <p:sldId id="267" r:id="rId25"/>
    <p:sldId id="268" r:id="rId26"/>
    <p:sldId id="266" r:id="rId27"/>
    <p:sldId id="271" r:id="rId28"/>
    <p:sldId id="272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120" y="684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jpg"/><Relationship Id="rId4" Type="http://schemas.openxmlformats.org/officeDocument/2006/relationships/image" Target="../media/image2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jpg"/><Relationship Id="rId4" Type="http://schemas.openxmlformats.org/officeDocument/2006/relationships/image" Target="../media/image2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zi.travel/ru/f503-progulka-po-severo-chemskomu-zhilmassivu-levoberezhe-g-novosibirsk/ru" TargetMode="External"/><Relationship Id="rId2" Type="http://schemas.openxmlformats.org/officeDocument/2006/relationships/hyperlink" Target="https://izi.travel/ru/0d54-imya-na-karte-goroda-pokryshkin-aleksandr-ivanovich/ru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1" y="685799"/>
            <a:ext cx="9421689" cy="2971801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аудиогида в проекте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«Дом, в котором я живу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2955" y="4366381"/>
            <a:ext cx="6400800" cy="1947333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истории, обществознания 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первой квалификационный категории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СОШ №64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Петрова Людмила Алексеевна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clrChange>
              <a:clrFrom>
                <a:srgbClr val="D1E1F8"/>
              </a:clrFrom>
              <a:clrTo>
                <a:srgbClr val="D1E1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38795" cy="16387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49"/>
          <a:stretch/>
        </p:blipFill>
        <p:spPr>
          <a:xfrm>
            <a:off x="10372271" y="5017324"/>
            <a:ext cx="1819729" cy="184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32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88768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75"/>
              </a:spcAft>
            </a:pPr>
            <a:r>
              <a:rPr lang="ru-RU" sz="3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этап</a:t>
            </a:r>
            <a:r>
              <a:rPr lang="ru-RU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Этап обобщения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(этап структурирования полученной информации и интеграции полученных знаний, умений, навыков): систематизация полученных данных; построение общей логической схемы выводов для подтверждения итогов (в виде рефератов, конференций, видеофильмов, мультимедийной презентации </a:t>
            </a:r>
            <a:endParaRPr lang="ru-RU" sz="3600" dirty="0">
              <a:solidFill>
                <a:srgbClr val="33333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49"/>
          <a:stretch/>
        </p:blipFill>
        <p:spPr>
          <a:xfrm>
            <a:off x="10372271" y="5017324"/>
            <a:ext cx="1819729" cy="18406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8318" y="273132"/>
            <a:ext cx="4085111" cy="363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47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2874" y="488809"/>
            <a:ext cx="703857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этап</a:t>
            </a:r>
            <a:r>
              <a:rPr lang="ru-RU" sz="36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Презентация полученных результатов </a:t>
            </a:r>
            <a:endParaRPr lang="ru-RU" sz="3600" b="1" u="sng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этап анализа исследовательской деятельности школьников): осмысление полученных данных и способов достижения результата; обсуждение и организация презентации результатов работы над проектом (на уровне школы, города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688" y="0"/>
            <a:ext cx="5304312" cy="36003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49"/>
          <a:stretch/>
        </p:blipFill>
        <p:spPr>
          <a:xfrm>
            <a:off x="10372271" y="5017324"/>
            <a:ext cx="1819729" cy="184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10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6956" t="20407" r="7208" b="6762"/>
          <a:stretch/>
        </p:blipFill>
        <p:spPr>
          <a:xfrm>
            <a:off x="2761590" y="451263"/>
            <a:ext cx="6622473" cy="49163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73382" y="5367647"/>
            <a:ext cx="86452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экскурсоводы музея МБОУ СОШ №64</a:t>
            </a: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Музейный урок «Страницы истории школы»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clrChange>
              <a:clrFrom>
                <a:srgbClr val="D1E1F8"/>
              </a:clrFrom>
              <a:clrTo>
                <a:srgbClr val="D1E1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38795" cy="16387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49"/>
          <a:stretch/>
        </p:blipFill>
        <p:spPr>
          <a:xfrm>
            <a:off x="10372271" y="4985918"/>
            <a:ext cx="1819729" cy="184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74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6" r="5342"/>
          <a:stretch/>
        </p:blipFill>
        <p:spPr>
          <a:xfrm>
            <a:off x="1939636" y="146386"/>
            <a:ext cx="8312728" cy="5925902"/>
          </a:xfrm>
        </p:spPr>
      </p:pic>
      <p:sp>
        <p:nvSpPr>
          <p:cNvPr id="5" name="TextBox 4"/>
          <p:cNvSpPr txBox="1"/>
          <p:nvPr/>
        </p:nvSpPr>
        <p:spPr>
          <a:xfrm>
            <a:off x="1" y="6068291"/>
            <a:ext cx="10252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Экскурсовод Глухарева Анастасия, ученица 7 «А» класса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clrChange>
              <a:clrFrom>
                <a:srgbClr val="D1E1F8"/>
              </a:clrFrom>
              <a:clrTo>
                <a:srgbClr val="D1E1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38795" cy="16387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49"/>
          <a:stretch/>
        </p:blipFill>
        <p:spPr>
          <a:xfrm>
            <a:off x="10388105" y="5017324"/>
            <a:ext cx="1819729" cy="184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70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055" y="-35870"/>
            <a:ext cx="8051470" cy="55222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95055" y="5486400"/>
            <a:ext cx="80514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Музейный урок «Страницы истории города Новосибирска»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 Кузнецова Арина,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Передкова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Мария, Лощеных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Светлана, Игнатов Максим.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clrChange>
              <a:clrFrom>
                <a:srgbClr val="D1E1F8"/>
              </a:clrFrom>
              <a:clrTo>
                <a:srgbClr val="D1E1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38795" cy="16387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49"/>
          <a:stretch/>
        </p:blipFill>
        <p:spPr>
          <a:xfrm>
            <a:off x="10402785" y="5017324"/>
            <a:ext cx="1819729" cy="184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75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320" t="31169" r="63706" b="9264"/>
          <a:stretch/>
        </p:blipFill>
        <p:spPr>
          <a:xfrm>
            <a:off x="2072935" y="190005"/>
            <a:ext cx="3947855" cy="51834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1891" y="5486400"/>
            <a:ext cx="108777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Музейные уроки «Парень из нашего города»</a:t>
            </a: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память об А.И.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Покрышкине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0098" t="31169" r="36613" b="9264"/>
          <a:stretch/>
        </p:blipFill>
        <p:spPr>
          <a:xfrm>
            <a:off x="6225639" y="190004"/>
            <a:ext cx="2942111" cy="51834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clrChange>
              <a:clrFrom>
                <a:srgbClr val="D1E1F8"/>
              </a:clrFrom>
              <a:clrTo>
                <a:srgbClr val="D1E1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38795" cy="16387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49"/>
          <a:stretch/>
        </p:blipFill>
        <p:spPr>
          <a:xfrm>
            <a:off x="10372271" y="5017324"/>
            <a:ext cx="1819729" cy="184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24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498" t="30996" r="47130" b="9783"/>
          <a:stretch/>
        </p:blipFill>
        <p:spPr>
          <a:xfrm>
            <a:off x="1638795" y="166255"/>
            <a:ext cx="4733878" cy="44888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6260" y="4655126"/>
            <a:ext cx="86452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Музейный урок «Память» о начале снятия блокады Ленинграда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 Макарова Дарья, Алимова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Раяна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Ханявин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Илья, Иванов Максим, Шейко Егор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6165" t="28081" r="1493" b="7158"/>
          <a:stretch/>
        </p:blipFill>
        <p:spPr>
          <a:xfrm>
            <a:off x="6530181" y="166255"/>
            <a:ext cx="4062609" cy="44888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clrChange>
              <a:clrFrom>
                <a:srgbClr val="D1E1F8"/>
              </a:clrFrom>
              <a:clrTo>
                <a:srgbClr val="D1E1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38795" cy="16387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49"/>
          <a:stretch/>
        </p:blipFill>
        <p:spPr>
          <a:xfrm>
            <a:off x="10372271" y="5017324"/>
            <a:ext cx="1819729" cy="184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8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31847" y="472512"/>
            <a:ext cx="438345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Музейный урок «История празднования Рождества и Нового Года на Руси»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 Макарова Дарья,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Зяблицкая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Анастасия, Иванов Максим, Шейко Егор,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Яхонтова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Мария, Баев Владислав</a:t>
            </a: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730" y="130628"/>
            <a:ext cx="4378229" cy="65862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clrChange>
              <a:clrFrom>
                <a:srgbClr val="D1E1F8"/>
              </a:clrFrom>
              <a:clrTo>
                <a:srgbClr val="D1E1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38795" cy="16387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49"/>
          <a:stretch/>
        </p:blipFill>
        <p:spPr>
          <a:xfrm>
            <a:off x="10372271" y="4985918"/>
            <a:ext cx="1819729" cy="184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897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8795" y="332509"/>
            <a:ext cx="6595128" cy="60860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33923" y="475014"/>
            <a:ext cx="395807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для ветеранов в школьном музее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«Защитники Отечества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бывшие ученики СОШ №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64». Авторы и участники проекта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Горбунова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Елизовата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Овчинникова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Ульяна,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Абдрахманова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Алина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clrChange>
              <a:clrFrom>
                <a:srgbClr val="D1E1F8"/>
              </a:clrFrom>
              <a:clrTo>
                <a:srgbClr val="D1E1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38795" cy="16387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49"/>
          <a:stretch/>
        </p:blipFill>
        <p:spPr>
          <a:xfrm>
            <a:off x="10372271" y="4985918"/>
            <a:ext cx="1819729" cy="184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75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9208" y="570016"/>
            <a:ext cx="5966001" cy="54745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75563" y="2030005"/>
            <a:ext cx="329738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Алина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Абдрахманова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ведет экскурсию для учеников школы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clrChange>
              <a:clrFrom>
                <a:srgbClr val="D1E1F8"/>
              </a:clrFrom>
              <a:clrTo>
                <a:srgbClr val="D1E1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38795" cy="16387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49"/>
          <a:stretch/>
        </p:blipFill>
        <p:spPr>
          <a:xfrm>
            <a:off x="10372271" y="4985918"/>
            <a:ext cx="1819729" cy="184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06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3328" y="652618"/>
            <a:ext cx="871369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должна служить самой высокой науке – умению жить на земле любя, созидая и помня.</a:t>
            </a:r>
          </a:p>
        </p:txBody>
      </p:sp>
    </p:spTree>
    <p:extLst>
      <p:ext uri="{BB962C8B-B14F-4D97-AF65-F5344CB8AC3E}">
        <p14:creationId xmlns:p14="http://schemas.microsoft.com/office/powerpoint/2010/main" val="47011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59584" y="1752017"/>
            <a:ext cx="42038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ветеранов и бывших учителей школы экскурсоводами музея истории школы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2" y="431330"/>
            <a:ext cx="8534400" cy="361526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795" y="574874"/>
            <a:ext cx="5678972" cy="56002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clrChange>
              <a:clrFrom>
                <a:srgbClr val="D1E1F8"/>
              </a:clrFrom>
              <a:clrTo>
                <a:srgbClr val="D1E1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38795" cy="16387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49"/>
          <a:stretch/>
        </p:blipFill>
        <p:spPr>
          <a:xfrm>
            <a:off x="10372271" y="4985918"/>
            <a:ext cx="1819729" cy="184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45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795" y="96028"/>
            <a:ext cx="4220297" cy="5579307"/>
          </a:xfrm>
        </p:spPr>
      </p:pic>
      <p:sp>
        <p:nvSpPr>
          <p:cNvPr id="6" name="TextBox 5"/>
          <p:cNvSpPr txBox="1"/>
          <p:nvPr/>
        </p:nvSpPr>
        <p:spPr>
          <a:xfrm>
            <a:off x="676893" y="5675335"/>
            <a:ext cx="53022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Подводятся итоги проекта «Дом, в котором я живу»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" t="1730" r="2904" b="6621"/>
          <a:stretch/>
        </p:blipFill>
        <p:spPr>
          <a:xfrm>
            <a:off x="6087282" y="96028"/>
            <a:ext cx="5989926" cy="62464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clrChange>
              <a:clrFrom>
                <a:srgbClr val="D1E1F8"/>
              </a:clrFrom>
              <a:clrTo>
                <a:srgbClr val="D1E1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38795" cy="163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31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6721" y="871440"/>
            <a:ext cx="5522026" cy="37988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36673" y="423882"/>
            <a:ext cx="471420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Ученики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СОШ №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64 победители и призеры  проекта 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«Дом, в котором я живу»: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Сосновская Кристина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Болотина Ксения</a:t>
            </a:r>
          </a:p>
          <a:p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Абдрахманова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Алина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 Петрова Людмила Алексеевна, учитель истории и обществознания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clrChange>
              <a:clrFrom>
                <a:srgbClr val="D1E1F8"/>
              </a:clrFrom>
              <a:clrTo>
                <a:srgbClr val="D1E1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38795" cy="16387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49"/>
          <a:stretch/>
        </p:blipFill>
        <p:spPr>
          <a:xfrm>
            <a:off x="10372271" y="4985918"/>
            <a:ext cx="1819729" cy="184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53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924" y="223476"/>
            <a:ext cx="10125076" cy="63857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clrChange>
              <a:clrFrom>
                <a:srgbClr val="D1E1F8"/>
              </a:clrFrom>
              <a:clrTo>
                <a:srgbClr val="D1E1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38795" cy="163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72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4820460"/>
              </p:ext>
            </p:extLst>
          </p:nvPr>
        </p:nvGraphicFramePr>
        <p:xfrm>
          <a:off x="2069804" y="585325"/>
          <a:ext cx="10122196" cy="57415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Acrobat Document" r:id="rId3" imgW="6415686" imgH="4533529" progId="Acrobat.Document.DC">
                  <p:embed/>
                </p:oleObj>
              </mc:Choice>
              <mc:Fallback>
                <p:oleObj name="Acrobat Document" r:id="rId3" imgW="6415686" imgH="4533529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69804" y="585325"/>
                        <a:ext cx="10122196" cy="57415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clrChange>
              <a:clrFrom>
                <a:srgbClr val="D1E1F8"/>
              </a:clrFrom>
              <a:clrTo>
                <a:srgbClr val="D1E1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38795" cy="163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51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6620151"/>
              </p:ext>
            </p:extLst>
          </p:nvPr>
        </p:nvGraphicFramePr>
        <p:xfrm>
          <a:off x="2271823" y="201881"/>
          <a:ext cx="9920177" cy="64114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Acrobat Document" r:id="rId3" imgW="6415686" imgH="4533529" progId="Acrobat.Document.DC">
                  <p:embed/>
                </p:oleObj>
              </mc:Choice>
              <mc:Fallback>
                <p:oleObj name="Acrobat Document" r:id="rId3" imgW="6415686" imgH="4533529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71823" y="201881"/>
                        <a:ext cx="9920177" cy="64114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clrChange>
              <a:clrFrom>
                <a:srgbClr val="D1E1F8"/>
              </a:clrFrom>
              <a:clrTo>
                <a:srgbClr val="D1E1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38795" cy="163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5913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498" y="320633"/>
            <a:ext cx="10026502" cy="599439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clrChange>
              <a:clrFrom>
                <a:srgbClr val="D1E1F8"/>
              </a:clrFrom>
              <a:clrTo>
                <a:srgbClr val="D1E1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38795" cy="163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4520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795" y="394155"/>
            <a:ext cx="10553205" cy="6158753"/>
          </a:xfrm>
        </p:spPr>
      </p:pic>
      <p:sp>
        <p:nvSpPr>
          <p:cNvPr id="3" name="Прямоугольник 2"/>
          <p:cNvSpPr/>
          <p:nvPr/>
        </p:nvSpPr>
        <p:spPr>
          <a:xfrm>
            <a:off x="1864427" y="3348842"/>
            <a:ext cx="10141526" cy="46313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clrChange>
              <a:clrFrom>
                <a:srgbClr val="D1E1F8"/>
              </a:clrFrom>
              <a:clrTo>
                <a:srgbClr val="D1E1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38795" cy="163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0747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82536" y="920803"/>
            <a:ext cx="957151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Ссылки на аудиогид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«Имя на карте города (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Покрышкин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Александр Иванович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)»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://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izi.travel/ru/0d54-imya-na-karte-goroda-pokryshkin-aleksandr-ivanovich/ru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Прогулка по Северо-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Чемскому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://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www.izi.travel/ru/f503-progulka-po-severo-chemskomu-zhilmassivu-levoberezhe-g-novosibirsk/ru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clrChange>
              <a:clrFrom>
                <a:srgbClr val="D1E1F8"/>
              </a:clrFrom>
              <a:clrTo>
                <a:srgbClr val="D1E1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38795" cy="16387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49"/>
          <a:stretch/>
        </p:blipFill>
        <p:spPr>
          <a:xfrm>
            <a:off x="10372271" y="4985918"/>
            <a:ext cx="1819729" cy="184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816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8130" y="685800"/>
            <a:ext cx="8075221" cy="36152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«Гражданин </a:t>
            </a:r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может состояться в человеке, оторванном 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истории </a:t>
            </a:r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своего 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народа»</a:t>
            </a:r>
            <a:endParaRPr lang="ru-RU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987" y="685800"/>
            <a:ext cx="3166753" cy="452175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178130" y="4301067"/>
            <a:ext cx="87136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Леонид Леонов, русский писатель, драматург.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32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0306" y="403412"/>
            <a:ext cx="766866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Изучение истории имеет целью наиболее точное отображение прошлого. В исторической науке с течением времени события утрачивают непосредственную актуальность, что позволяет историкам претендовать на объективность научного исследования этих событий</a:t>
            </a:r>
            <a:endParaRPr lang="ru-RU" sz="4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49"/>
          <a:stretch/>
        </p:blipFill>
        <p:spPr>
          <a:xfrm>
            <a:off x="10372271" y="5017324"/>
            <a:ext cx="1819729" cy="184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08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01985" y="659081"/>
            <a:ext cx="754083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Важным компонентом социального заказа на сегодняшний день в историческом образовании является духовно-нравственное воспитание и развитие личности обучающегося. </a:t>
            </a:r>
            <a:endParaRPr lang="ru-RU" sz="36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ru-RU" sz="3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Решающее 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влияние на организацию образовательного процесса оказывает положение Указов Президента Российской Федерации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0" r="38118"/>
          <a:stretch/>
        </p:blipFill>
        <p:spPr>
          <a:xfrm>
            <a:off x="201880" y="1378962"/>
            <a:ext cx="3705101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39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7517"/>
            <a:ext cx="6115050" cy="6546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Указ Президента Российской Федерации от 08 мая 2024г №314 «Об утверждении Основ государственной политики Российской Федерации в области исторического просвещения» поставлены цели, которые говорят о необходимости «сохранения памяти о выдающихся личностях в российской истории, внесших важный вклад в развитие и процветание России;  формирования активной гражданской позиции в отношении важности исторического просвещения и сохранения исторической памяти»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050" y="1016577"/>
            <a:ext cx="6076950" cy="420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84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2200" y="282213"/>
            <a:ext cx="7076121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Важным трендом является интеграция информационных коммуникационных технологий в историческое образование. Например, использование интерактивных </a:t>
            </a: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экскурсий, позволяет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школьникам лучше понять хронологию событий и вовлечься в процесс обучения</a:t>
            </a:r>
            <a:r>
              <a:rPr lang="ru-RU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40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lang="ru-RU" sz="4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4" t="1637" r="20744" b="-1637"/>
          <a:stretch/>
        </p:blipFill>
        <p:spPr>
          <a:xfrm>
            <a:off x="7422079" y="1040940"/>
            <a:ext cx="4556166" cy="473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2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56260"/>
            <a:ext cx="801657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Проектная деятельность по созданию интерактивной экскурсии 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формате музейного урока, а в дальнейшем –аудиогида.</a:t>
            </a:r>
          </a:p>
          <a:p>
            <a:r>
              <a:rPr lang="ru-RU" sz="32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1этап.</a:t>
            </a:r>
            <a:r>
              <a:rPr lang="ru-RU" sz="3200" b="1" u="sng" dirty="0"/>
              <a:t> </a:t>
            </a:r>
            <a:r>
              <a:rPr lang="ru-RU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Планирование проектной работы</a:t>
            </a: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(этап обмена имеющимися знаниями по теме, интересами): высказывание гипотез и возможных путей разрешения спорных вопросов; анализ предложенных идей; перечисление интересующих учащихся тем проектов; формулирование темы проекта</a:t>
            </a:r>
            <a:r>
              <a:rPr lang="ru-RU" sz="3200" dirty="0"/>
              <a:t> </a:t>
            </a:r>
            <a:endParaRPr lang="ru-R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6578" y="229591"/>
            <a:ext cx="3578803" cy="33330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49"/>
          <a:stretch/>
        </p:blipFill>
        <p:spPr>
          <a:xfrm>
            <a:off x="10372271" y="5017324"/>
            <a:ext cx="1819729" cy="184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6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8131" y="94130"/>
            <a:ext cx="7505204" cy="7091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75"/>
              </a:spcAft>
            </a:pPr>
            <a:r>
              <a:rPr lang="ru-RU" sz="3200" b="1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 этап</a:t>
            </a:r>
            <a:r>
              <a:rPr lang="ru-RU" sz="32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Аналитический этап</a:t>
            </a: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(этап исследовательской работы учащихся и самостоятельного получения новых знаний): уточнение намеченной цели и задач; поиск и сбор информации с помощью специальной литературы, использование собственных знаний и опыта учащихся; обмен информацией с другими лицами (учащимися, учителями, родителями, консультантами и т. д.); интерпретация данных; сравнение полученных данных и отбор наиболее значимых</a:t>
            </a: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1275"/>
              </a:spcAft>
            </a:pP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9294" y="344384"/>
            <a:ext cx="3454412" cy="32182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49"/>
          <a:stretch/>
        </p:blipFill>
        <p:spPr>
          <a:xfrm>
            <a:off x="10372271" y="5017324"/>
            <a:ext cx="1819729" cy="184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31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227</TotalTime>
  <Words>627</Words>
  <Application>Microsoft Office PowerPoint</Application>
  <PresentationFormat>Широкоэкранный</PresentationFormat>
  <Paragraphs>47</Paragraphs>
  <Slides>28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5" baseType="lpstr">
      <vt:lpstr>Arial</vt:lpstr>
      <vt:lpstr>Calibri</vt:lpstr>
      <vt:lpstr>Century Gothic</vt:lpstr>
      <vt:lpstr>Times New Roman</vt:lpstr>
      <vt:lpstr>Wingdings 3</vt:lpstr>
      <vt:lpstr>Сектор</vt:lpstr>
      <vt:lpstr>Acrobat Document</vt:lpstr>
      <vt:lpstr>Создание аудиогида в проекте  «Дом, в котором я живу»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Создание аудиогида в проекте «Дом, в котором я живу»</dc:title>
  <dc:creator>1</dc:creator>
  <cp:lastModifiedBy>user</cp:lastModifiedBy>
  <cp:revision>27</cp:revision>
  <dcterms:created xsi:type="dcterms:W3CDTF">2025-04-16T16:21:28Z</dcterms:created>
  <dcterms:modified xsi:type="dcterms:W3CDTF">2025-04-22T01:20:58Z</dcterms:modified>
</cp:coreProperties>
</file>