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7" r:id="rId9"/>
    <p:sldId id="268" r:id="rId10"/>
    <p:sldId id="270" r:id="rId11"/>
    <p:sldId id="273" r:id="rId12"/>
    <p:sldId id="274" r:id="rId13"/>
    <p:sldId id="284" r:id="rId14"/>
    <p:sldId id="271" r:id="rId15"/>
    <p:sldId id="275" r:id="rId16"/>
    <p:sldId id="277" r:id="rId17"/>
    <p:sldId id="278" r:id="rId18"/>
    <p:sldId id="279" r:id="rId19"/>
    <p:sldId id="276" r:id="rId20"/>
    <p:sldId id="280" r:id="rId21"/>
    <p:sldId id="269" r:id="rId22"/>
    <p:sldId id="281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69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744" y="752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DCFBA-DC76-472A-B856-E828201065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6F51-33AB-4DDE-8933-F4B9036D09B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5277" y="1506964"/>
            <a:ext cx="9594376" cy="2387600"/>
          </a:xfrm>
        </p:spPr>
        <p:txBody>
          <a:bodyPr>
            <a:normAutofit/>
          </a:bodyPr>
          <a:lstStyle/>
          <a:p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ДЛЯ ОРГАНИЗАЦИИ ПОЗНАВАТЕЛЬНОЙ ДЕЯТЕЛЬНОСТИ ОБУЧАЮЩИХСЯ С ГАЗЕТНОЙ ПРЕССОЙ НА УРОКАХ ИСТОРИИ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6270" y="-295910"/>
            <a:ext cx="10131187" cy="1655762"/>
          </a:xfrm>
        </p:spPr>
        <p:txBody>
          <a:bodyPr>
            <a:no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417" y="3894446"/>
            <a:ext cx="1065058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Софья Михайловна Гусельникова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истории и обществознания МБОУ СОШ №49).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2025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5" y="615315"/>
            <a:ext cx="10417175" cy="1325880"/>
          </a:xfrm>
        </p:spPr>
        <p:txBody>
          <a:bodyPr>
            <a:normAutofit fontScale="90000"/>
          </a:bodyPr>
          <a:p>
            <a:r>
              <a:rPr lang="en-US" altLang="en-US">
                <a:solidFill>
                  <a:srgbClr val="C00000"/>
                </a:solidFill>
              </a:rPr>
              <a:t>Найди</a:t>
            </a:r>
            <a:r>
              <a:rPr lang="en-US" altLang="ru-RU">
                <a:solidFill>
                  <a:srgbClr val="C00000"/>
                </a:solidFill>
              </a:rPr>
              <a:t> </a:t>
            </a:r>
            <a:r>
              <a:rPr lang="en-US" altLang="en-US">
                <a:solidFill>
                  <a:srgbClr val="C00000"/>
                </a:solidFill>
              </a:rPr>
              <a:t>на</a:t>
            </a:r>
            <a:r>
              <a:rPr lang="en-US" altLang="ru-RU">
                <a:solidFill>
                  <a:srgbClr val="C00000"/>
                </a:solidFill>
              </a:rPr>
              <a:t> </a:t>
            </a:r>
            <a:r>
              <a:rPr lang="en-US" altLang="en-US">
                <a:solidFill>
                  <a:srgbClr val="C00000"/>
                </a:solidFill>
              </a:rPr>
              <a:t>сайте</a:t>
            </a:r>
            <a:r>
              <a:rPr lang="en-US" altLang="ru-RU">
                <a:solidFill>
                  <a:srgbClr val="C00000"/>
                </a:solidFill>
              </a:rPr>
              <a:t> </a:t>
            </a:r>
            <a:r>
              <a:rPr lang="en-US" altLang="en-US">
                <a:solidFill>
                  <a:srgbClr val="C00000"/>
                </a:solidFill>
              </a:rPr>
              <a:t>НГОНБ</a:t>
            </a:r>
            <a:r>
              <a:rPr lang="en-US" altLang="ru-RU">
                <a:solidFill>
                  <a:srgbClr val="C00000"/>
                </a:solidFill>
              </a:rPr>
              <a:t>,</a:t>
            </a:r>
            <a:br>
              <a:rPr lang="en-US" altLang="ru-RU">
                <a:solidFill>
                  <a:srgbClr val="C00000"/>
                </a:solidFill>
              </a:rPr>
            </a:br>
            <a:r>
              <a:rPr lang="en-US" altLang="en-US">
                <a:solidFill>
                  <a:srgbClr val="C00000"/>
                </a:solidFill>
              </a:rPr>
              <a:t>заметки</a:t>
            </a:r>
            <a:r>
              <a:rPr lang="ru-RU" altLang="en-US">
                <a:solidFill>
                  <a:srgbClr val="C00000"/>
                </a:solidFill>
              </a:rPr>
              <a:t>,</a:t>
            </a:r>
            <a:r>
              <a:rPr lang="en-US" altLang="ru-RU">
                <a:solidFill>
                  <a:srgbClr val="C00000"/>
                </a:solidFill>
              </a:rPr>
              <a:t> </a:t>
            </a:r>
            <a:r>
              <a:rPr lang="en-US" altLang="en-US">
                <a:solidFill>
                  <a:srgbClr val="C00000"/>
                </a:solidFill>
              </a:rPr>
              <a:t>подтверждающие</a:t>
            </a:r>
            <a:r>
              <a:rPr lang="en-US" altLang="ru-RU">
                <a:solidFill>
                  <a:srgbClr val="C00000"/>
                </a:solidFill>
              </a:rPr>
              <a:t> </a:t>
            </a:r>
            <a:r>
              <a:rPr lang="en-US" altLang="en-US">
                <a:solidFill>
                  <a:srgbClr val="C00000"/>
                </a:solidFill>
              </a:rPr>
              <a:t>открытие</a:t>
            </a:r>
            <a:r>
              <a:rPr lang="en-US" altLang="ru-RU">
                <a:solidFill>
                  <a:srgbClr val="C00000"/>
                </a:solidFill>
              </a:rPr>
              <a:t> </a:t>
            </a:r>
            <a:r>
              <a:rPr lang="en-US" altLang="en-US">
                <a:solidFill>
                  <a:srgbClr val="C00000"/>
                </a:solidFill>
              </a:rPr>
              <a:t>новых</a:t>
            </a:r>
            <a:r>
              <a:rPr lang="en-US" altLang="ru-RU">
                <a:solidFill>
                  <a:srgbClr val="C00000"/>
                </a:solidFill>
              </a:rPr>
              <a:t> </a:t>
            </a:r>
            <a:r>
              <a:rPr lang="en-US" altLang="en-US">
                <a:solidFill>
                  <a:srgbClr val="C00000"/>
                </a:solidFill>
              </a:rPr>
              <a:t>магазинов</a:t>
            </a:r>
            <a:r>
              <a:rPr lang="ru-RU" altLang="en-US">
                <a:solidFill>
                  <a:srgbClr val="C00000"/>
                </a:solidFill>
              </a:rPr>
              <a:t>. К</a:t>
            </a:r>
            <a:r>
              <a:rPr lang="en-US" altLang="en-US">
                <a:solidFill>
                  <a:srgbClr val="C00000"/>
                </a:solidFill>
              </a:rPr>
              <a:t>акие</a:t>
            </a:r>
            <a:r>
              <a:rPr lang="en-US" altLang="ru-RU">
                <a:solidFill>
                  <a:srgbClr val="C00000"/>
                </a:solidFill>
              </a:rPr>
              <a:t> </a:t>
            </a:r>
            <a:r>
              <a:rPr lang="en-US" altLang="en-US">
                <a:solidFill>
                  <a:srgbClr val="C00000"/>
                </a:solidFill>
              </a:rPr>
              <a:t>товары</a:t>
            </a:r>
            <a:r>
              <a:rPr lang="en-US" altLang="ru-RU">
                <a:solidFill>
                  <a:srgbClr val="C00000"/>
                </a:solidFill>
              </a:rPr>
              <a:t> </a:t>
            </a:r>
            <a:r>
              <a:rPr lang="ru-RU" altLang="en-US">
                <a:solidFill>
                  <a:srgbClr val="C00000"/>
                </a:solidFill>
              </a:rPr>
              <a:t>можно назвать термином «Товары широкого потребления»?</a:t>
            </a:r>
            <a:endParaRPr lang="ru-RU" altLang="en-US">
              <a:solidFill>
                <a:srgbClr val="C0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214755" y="2597150"/>
            <a:ext cx="4881880" cy="4351655"/>
          </a:xfrm>
        </p:spPr>
        <p:txBody>
          <a:bodyPr/>
          <a:p>
            <a:r>
              <a:rPr lang="en-US" altLang="ru-RU"/>
              <a:t> </a:t>
            </a:r>
            <a:r>
              <a:rPr lang="en-US" altLang="en-US"/>
              <a:t>Открыто</a:t>
            </a:r>
            <a:r>
              <a:rPr lang="en-US" altLang="ru-RU"/>
              <a:t> </a:t>
            </a:r>
            <a:r>
              <a:rPr lang="en-US" altLang="en-US"/>
              <a:t>ателье</a:t>
            </a:r>
            <a:r>
              <a:rPr lang="en-US" altLang="ru-RU"/>
              <a:t> </a:t>
            </a:r>
            <a:r>
              <a:rPr lang="en-US" altLang="en-US"/>
              <a:t>мод</a:t>
            </a:r>
            <a:r>
              <a:rPr lang="en-US" altLang="ru-RU"/>
              <a:t> // </a:t>
            </a:r>
            <a:r>
              <a:rPr lang="en-US" altLang="en-US"/>
              <a:t>Советская</a:t>
            </a:r>
            <a:r>
              <a:rPr lang="en-US" altLang="ru-RU"/>
              <a:t> </a:t>
            </a:r>
            <a:r>
              <a:rPr lang="en-US" altLang="en-US"/>
              <a:t>Сибирь</a:t>
            </a:r>
            <a:r>
              <a:rPr lang="en-US" altLang="ru-RU"/>
              <a:t>. 1953. </a:t>
            </a:r>
            <a:r>
              <a:rPr lang="en-US" altLang="en-US"/>
              <a:t>№</a:t>
            </a:r>
            <a:r>
              <a:rPr lang="en-US" altLang="ru-RU"/>
              <a:t> 273. </a:t>
            </a:r>
            <a:r>
              <a:rPr lang="en-US" altLang="en-US"/>
              <a:t>С</a:t>
            </a:r>
            <a:r>
              <a:rPr lang="en-US" altLang="ru-RU"/>
              <a:t>. 2.</a:t>
            </a:r>
            <a:endParaRPr lang="en-US" altLang="ru-RU"/>
          </a:p>
          <a:p>
            <a:r>
              <a:rPr lang="en-US" altLang="ru-RU"/>
              <a:t> </a:t>
            </a:r>
            <a:r>
              <a:rPr lang="en-US" altLang="en-US"/>
              <a:t>Магазин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окраине</a:t>
            </a:r>
            <a:r>
              <a:rPr lang="en-US" altLang="ru-RU"/>
              <a:t> // </a:t>
            </a:r>
            <a:r>
              <a:rPr lang="en-US" altLang="en-US"/>
              <a:t>Советская</a:t>
            </a:r>
            <a:r>
              <a:rPr lang="en-US" altLang="ru-RU"/>
              <a:t> </a:t>
            </a:r>
            <a:r>
              <a:rPr lang="en-US" altLang="en-US"/>
              <a:t>Сибирь</a:t>
            </a:r>
            <a:r>
              <a:rPr lang="en-US" altLang="ru-RU"/>
              <a:t>. 1954. </a:t>
            </a:r>
            <a:r>
              <a:rPr lang="en-US" altLang="en-US"/>
              <a:t>№</a:t>
            </a:r>
            <a:r>
              <a:rPr lang="en-US" altLang="ru-RU"/>
              <a:t> 168. </a:t>
            </a:r>
            <a:r>
              <a:rPr lang="en-US" altLang="en-US"/>
              <a:t>С</a:t>
            </a:r>
            <a:r>
              <a:rPr lang="en-US" altLang="ru-RU"/>
              <a:t>. 4.</a:t>
            </a:r>
            <a:endParaRPr lang="en-US" altLang="ru-RU"/>
          </a:p>
          <a:p>
            <a:r>
              <a:rPr lang="en-US" altLang="ru-RU"/>
              <a:t> </a:t>
            </a:r>
            <a:r>
              <a:rPr lang="en-US" altLang="en-US"/>
              <a:t>Салон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магазине</a:t>
            </a:r>
            <a:r>
              <a:rPr lang="en-US" altLang="ru-RU"/>
              <a:t> // </a:t>
            </a:r>
            <a:r>
              <a:rPr lang="en-US" altLang="en-US"/>
              <a:t>Советская</a:t>
            </a:r>
            <a:r>
              <a:rPr lang="en-US" altLang="ru-RU"/>
              <a:t> </a:t>
            </a:r>
            <a:r>
              <a:rPr lang="en-US" altLang="en-US"/>
              <a:t>Сибирь</a:t>
            </a:r>
            <a:r>
              <a:rPr lang="en-US" altLang="ru-RU"/>
              <a:t>. 1959. </a:t>
            </a:r>
            <a:r>
              <a:rPr lang="en-US" altLang="en-US"/>
              <a:t>№</a:t>
            </a:r>
            <a:r>
              <a:rPr lang="en-US" altLang="ru-RU"/>
              <a:t> 63. </a:t>
            </a:r>
            <a:r>
              <a:rPr lang="en-US" altLang="en-US"/>
              <a:t>С</a:t>
            </a:r>
            <a:r>
              <a:rPr lang="en-US" altLang="ru-RU"/>
              <a:t>. 2. </a:t>
            </a:r>
            <a:endParaRPr lang="en-US" altLang="ru-RU"/>
          </a:p>
        </p:txBody>
      </p:sp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5" y="2597150"/>
            <a:ext cx="5996305" cy="413131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-74930" y="0"/>
            <a:ext cx="2237105" cy="1407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710" y="539750"/>
            <a:ext cx="9229090" cy="1325880"/>
          </a:xfrm>
        </p:spPr>
        <p:txBody>
          <a:bodyPr/>
          <a:p>
            <a:pPr algn="ctr"/>
            <a:r>
              <a:rPr lang="ru-RU" altLang="en-US">
                <a:sym typeface="+mn-ea"/>
              </a:rPr>
              <a:t>«</a:t>
            </a:r>
            <a:r>
              <a:rPr lang="en-US" altLang="en-US">
                <a:sym typeface="+mn-ea"/>
              </a:rPr>
              <a:t>Советская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Сибирь</a:t>
            </a:r>
            <a:r>
              <a:rPr lang="ru-RU" altLang="en-US">
                <a:sym typeface="+mn-ea"/>
              </a:rPr>
              <a:t>»</a:t>
            </a:r>
            <a:endParaRPr lang="ru-RU" altLang="en-US">
              <a:sym typeface="+mn-ea"/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3460" y="2067560"/>
            <a:ext cx="2882900" cy="240982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2067560"/>
            <a:ext cx="5324475" cy="48387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485" y="2067560"/>
            <a:ext cx="2117725" cy="4806315"/>
          </a:xfrm>
          <a:prstGeom prst="rect">
            <a:avLst/>
          </a:prstGeom>
        </p:spPr>
      </p:pic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8"/>
          <p:cNvPicPr/>
          <p:nvPr/>
        </p:nvPicPr>
        <p:blipFill>
          <a:blip r:embed="rId5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770" y="81280"/>
            <a:ext cx="10515600" cy="1325563"/>
          </a:xfrm>
        </p:spPr>
        <p:txBody>
          <a:bodyPr/>
          <a:p>
            <a:r>
              <a:rPr lang="ru-RU" altLang="en-US"/>
              <a:t>                 Рубрика «Вопрос - ответ»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6555" y="1377315"/>
            <a:ext cx="2576195" cy="5496560"/>
          </a:xfrm>
          <a:prstGeom prst="rect">
            <a:avLst/>
          </a:prstGeom>
        </p:spPr>
      </p:pic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8"/>
          <p:cNvPicPr/>
          <p:nvPr/>
        </p:nvPicPr>
        <p:blipFill>
          <a:blip r:embed="rId3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685" y="4011295"/>
            <a:ext cx="6726555" cy="2846705"/>
          </a:xfrm>
          <a:prstGeom prst="rect">
            <a:avLst/>
          </a:prstGeom>
        </p:spPr>
      </p:pic>
      <p:sp>
        <p:nvSpPr>
          <p:cNvPr id="11" name="Замещающее содержимое 2"/>
          <p:cNvSpPr>
            <a:spLocks noGrp="1"/>
          </p:cNvSpPr>
          <p:nvPr/>
        </p:nvSpPr>
        <p:spPr>
          <a:xfrm>
            <a:off x="4321810" y="1261110"/>
            <a:ext cx="7674610" cy="264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en-US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972685" y="1407160"/>
            <a:ext cx="6725920" cy="2261235"/>
          </a:xfrm>
          <a:prstGeom prst="wedgeRectCallou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>
                <a:solidFill>
                  <a:schemeClr val="tx1"/>
                </a:solidFill>
              </a:rPr>
              <a:t>Попытка воссоздать ответ для редакционной почты от имени Производителя Советских товаров.</a:t>
            </a:r>
            <a:endParaRPr lang="ru-R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990" y="502920"/>
            <a:ext cx="10502900" cy="1325880"/>
          </a:xfrm>
        </p:spPr>
        <p:txBody>
          <a:bodyPr>
            <a:normAutofit fontScale="90000"/>
          </a:bodyPr>
          <a:p>
            <a:pPr algn="ctr"/>
            <a:r>
              <a:rPr lang="ru-RU" altLang="en-US"/>
              <a:t>         </a:t>
            </a:r>
            <a:r>
              <a:rPr lang="ru-RU" altLang="en-US">
                <a:solidFill>
                  <a:srgbClr val="C00000"/>
                </a:solidFill>
              </a:rPr>
              <a:t> Алгоритм работы с одной газетной статьей:</a:t>
            </a:r>
            <a:endParaRPr lang="ru-RU" altLang="en-US">
              <a:solidFill>
                <a:srgbClr val="C0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262380" y="2141220"/>
            <a:ext cx="6094730" cy="4351655"/>
          </a:xfrm>
        </p:spPr>
        <p:txBody>
          <a:bodyPr>
            <a:normAutofit lnSpcReduction="10000"/>
          </a:bodyPr>
          <a:p>
            <a:r>
              <a:rPr lang="ru-RU" altLang="en-US"/>
              <a:t>Какую информацию содержит заголовок? (основная идея, привлекающая внимание читателей).</a:t>
            </a:r>
            <a:endParaRPr lang="ru-RU" altLang="en-US"/>
          </a:p>
          <a:p>
            <a:r>
              <a:rPr lang="ru-RU" altLang="en-US"/>
              <a:t>Какую информацию содержит подзаголовок? (кем подготовлена статья, дата, где и когда произошли события)</a:t>
            </a:r>
            <a:endParaRPr lang="ru-RU" altLang="en-US"/>
          </a:p>
          <a:p>
            <a:r>
              <a:rPr lang="ru-RU" altLang="en-US"/>
              <a:t>На каких фактах автор заостряет внимание (слова-маркеры)</a:t>
            </a:r>
            <a:endParaRPr lang="ru-RU" altLang="en-US"/>
          </a:p>
          <a:p>
            <a:r>
              <a:rPr lang="ru-RU" altLang="en-US"/>
              <a:t>Какую идею поддерживает или опровергает фактический материал?</a:t>
            </a:r>
            <a:endParaRPr lang="ru-RU" altLang="en-US"/>
          </a:p>
          <a:p>
            <a:endParaRPr lang="ru-RU" altLang="en-US"/>
          </a:p>
        </p:txBody>
      </p:sp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110" y="2400300"/>
            <a:ext cx="4732020" cy="3775075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410" y="611505"/>
            <a:ext cx="9216390" cy="1325880"/>
          </a:xfrm>
        </p:spPr>
        <p:txBody>
          <a:bodyPr>
            <a:normAutofit/>
          </a:bodyPr>
          <a:p>
            <a:pPr algn="ctr"/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Материалы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учебному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занятию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по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теме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Одежда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новосибирских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горожан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эпохи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оттепели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»»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рамках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реализации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курса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история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Новосибирской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b="1" i="1" u="sng">
                <a:solidFill>
                  <a:schemeClr val="accent1">
                    <a:lumMod val="50000"/>
                  </a:schemeClr>
                </a:solidFill>
              </a:rPr>
              <a:t>области</a:t>
            </a:r>
            <a:r>
              <a:rPr lang="en-US" altLang="ru-RU" sz="2400" b="1" i="1" u="sng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altLang="ru-RU" sz="2400" b="1" i="1" u="sng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62685" y="2362835"/>
            <a:ext cx="10191115" cy="4102100"/>
          </a:xfrm>
        </p:spPr>
        <p:txBody>
          <a:bodyPr/>
          <a:p>
            <a:pPr marL="0" indent="0">
              <a:buNone/>
            </a:pPr>
            <a:r>
              <a:rPr lang="ru-RU" altLang="en-US">
                <a:sym typeface="+mn-ea"/>
              </a:rPr>
              <a:t>Технологическая карта урока:</a:t>
            </a:r>
            <a:endParaRPr lang="ru-RU" altLang="en-US">
              <a:sym typeface="+mn-ea"/>
            </a:endParaRPr>
          </a:p>
          <a:p>
            <a:pPr marL="0" indent="0">
              <a:buNone/>
            </a:pPr>
            <a:r>
              <a:rPr lang="en-US" altLang="en-US" b="1">
                <a:sym typeface="+mn-ea"/>
              </a:rPr>
              <a:t>Задание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№</a:t>
            </a:r>
            <a:r>
              <a:rPr lang="en-US" altLang="ru-RU" b="1">
                <a:sym typeface="+mn-ea"/>
              </a:rPr>
              <a:t> 1</a:t>
            </a:r>
            <a:r>
              <a:rPr lang="en-US" altLang="ru-RU">
                <a:sym typeface="+mn-ea"/>
              </a:rPr>
              <a:t>. </a:t>
            </a:r>
            <a:r>
              <a:rPr lang="en-US" altLang="en-US">
                <a:sym typeface="+mn-ea"/>
              </a:rPr>
              <a:t>Изучите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предоставленный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вам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источник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и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определите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его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газетный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жан</a:t>
            </a:r>
            <a:r>
              <a:rPr lang="ru-RU" altLang="en-US">
                <a:sym typeface="+mn-ea"/>
              </a:rPr>
              <a:t>р</a:t>
            </a:r>
            <a:r>
              <a:rPr lang="en-US" altLang="ru-RU">
                <a:sym typeface="+mn-ea"/>
              </a:rPr>
              <a:t>. </a:t>
            </a:r>
            <a:r>
              <a:rPr lang="en-US" altLang="en-US">
                <a:sym typeface="+mn-ea"/>
              </a:rPr>
              <a:t>Обратите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внимание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на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то</a:t>
            </a:r>
            <a:r>
              <a:rPr lang="en-US" altLang="ru-RU">
                <a:sym typeface="+mn-ea"/>
              </a:rPr>
              <a:t>, </a:t>
            </a:r>
            <a:r>
              <a:rPr lang="en-US" altLang="en-US">
                <a:sym typeface="+mn-ea"/>
              </a:rPr>
              <a:t>в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каком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виде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излагается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материал</a:t>
            </a:r>
            <a:r>
              <a:rPr lang="en-US" altLang="ru-RU">
                <a:sym typeface="+mn-ea"/>
              </a:rPr>
              <a:t> (</a:t>
            </a:r>
            <a:r>
              <a:rPr lang="en-US" altLang="en-US">
                <a:sym typeface="+mn-ea"/>
              </a:rPr>
              <a:t>официальный</a:t>
            </a:r>
            <a:r>
              <a:rPr lang="en-US" altLang="ru-RU">
                <a:sym typeface="+mn-ea"/>
              </a:rPr>
              <a:t>, </a:t>
            </a:r>
            <a:r>
              <a:rPr lang="en-US" altLang="en-US">
                <a:sym typeface="+mn-ea"/>
              </a:rPr>
              <a:t>пересказ</a:t>
            </a:r>
            <a:r>
              <a:rPr lang="en-US" altLang="ru-RU">
                <a:sym typeface="+mn-ea"/>
              </a:rPr>
              <a:t>, </a:t>
            </a:r>
            <a:r>
              <a:rPr lang="en-US" altLang="en-US">
                <a:sym typeface="+mn-ea"/>
              </a:rPr>
              <a:t>просьба</a:t>
            </a:r>
            <a:r>
              <a:rPr lang="en-US" altLang="ru-RU">
                <a:sym typeface="+mn-ea"/>
              </a:rPr>
              <a:t>, </a:t>
            </a:r>
            <a:r>
              <a:rPr lang="en-US" altLang="en-US">
                <a:sym typeface="+mn-ea"/>
              </a:rPr>
              <a:t>жалоба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и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т</a:t>
            </a:r>
            <a:r>
              <a:rPr lang="en-US" altLang="ru-RU">
                <a:sym typeface="+mn-ea"/>
              </a:rPr>
              <a:t>.</a:t>
            </a:r>
            <a:r>
              <a:rPr lang="en-US" altLang="en-US">
                <a:sym typeface="+mn-ea"/>
              </a:rPr>
              <a:t>д</a:t>
            </a:r>
            <a:r>
              <a:rPr lang="en-US" altLang="ru-RU">
                <a:sym typeface="+mn-ea"/>
              </a:rPr>
              <a:t>.)</a:t>
            </a:r>
            <a:r>
              <a:rPr lang="ru-RU" altLang="en-US">
                <a:sym typeface="+mn-ea"/>
              </a:rPr>
              <a:t>, на слайде вынесена информация о газетных жанрах.</a:t>
            </a:r>
            <a:endParaRPr lang="en-US" altLang="ru-RU"/>
          </a:p>
          <a:p>
            <a:pPr marL="0" indent="0">
              <a:buNone/>
            </a:pPr>
            <a:r>
              <a:rPr lang="en-US" altLang="en-US" b="1">
                <a:sym typeface="+mn-ea"/>
              </a:rPr>
              <a:t>Задание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№</a:t>
            </a:r>
            <a:r>
              <a:rPr lang="en-US" altLang="ru-RU" b="1">
                <a:sym typeface="+mn-ea"/>
              </a:rPr>
              <a:t> 2</a:t>
            </a:r>
            <a:r>
              <a:rPr lang="en-US" altLang="ru-RU">
                <a:sym typeface="+mn-ea"/>
              </a:rPr>
              <a:t>. </a:t>
            </a:r>
            <a:r>
              <a:rPr lang="en-US" altLang="en-US">
                <a:sym typeface="+mn-ea"/>
              </a:rPr>
              <a:t>Заполните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таблицу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«Сравнительная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характеристика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новосибирских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газет</a:t>
            </a:r>
            <a:r>
              <a:rPr lang="en-US" altLang="ru-RU">
                <a:sym typeface="+mn-ea"/>
              </a:rPr>
              <a:t> 1953–1964 </a:t>
            </a:r>
            <a:r>
              <a:rPr lang="en-US" altLang="en-US">
                <a:sym typeface="+mn-ea"/>
              </a:rPr>
              <a:t>гг</a:t>
            </a:r>
            <a:r>
              <a:rPr lang="en-US" altLang="ru-RU">
                <a:sym typeface="+mn-ea"/>
              </a:rPr>
              <a:t>.</a:t>
            </a:r>
            <a:r>
              <a:rPr lang="en-US" altLang="en-US">
                <a:sym typeface="+mn-ea"/>
              </a:rPr>
              <a:t>»</a:t>
            </a:r>
            <a:endParaRPr lang="en-US" altLang="en-US"/>
          </a:p>
          <a:p>
            <a:pPr marL="0" indent="0">
              <a:buNone/>
            </a:pPr>
            <a:endParaRPr lang="en-US" altLang="ru-RU"/>
          </a:p>
        </p:txBody>
      </p:sp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39035" y="99060"/>
            <a:ext cx="8656955" cy="5124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полностью посвящен работе с газетной прессой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2242820" y="-36830"/>
            <a:ext cx="9948545" cy="913130"/>
          </a:xfrm>
          <a:prstGeom prst="rect">
            <a:avLst/>
          </a:prstGeom>
        </p:spPr>
        <p:txBody>
          <a:bodyPr>
            <a:noAutofit/>
          </a:bodyPr>
          <a:p>
            <a:pPr algn="just" defTabSz="266700">
              <a:lnSpc>
                <a:spcPct val="150000"/>
              </a:lnSpc>
            </a:pP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Пример заполненной таблицы будет иметь следующий вид:</a:t>
            </a:r>
            <a:endParaRPr sz="2800">
              <a:latin typeface="Times New Roman" panose="02020603050405020304"/>
              <a:ea typeface="SimSun" panose="02010600030101010101" pitchFamily="2" charset="-122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1615" y="876300"/>
            <a:ext cx="5488940" cy="5777230"/>
          </a:xfrm>
          <a:prstGeom prst="rect">
            <a:avLst/>
          </a:prstGeom>
        </p:spPr>
      </p:pic>
      <p:pic>
        <p:nvPicPr>
          <p:cNvPr id="10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Изображение 11"/>
          <p:cNvPicPr/>
          <p:nvPr/>
        </p:nvPicPr>
        <p:blipFill>
          <a:blip r:embed="rId3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575" y="365125"/>
            <a:ext cx="10078085" cy="1325880"/>
          </a:xfrm>
        </p:spPr>
        <p:txBody>
          <a:bodyPr/>
          <a:p>
            <a:pPr algn="ctr"/>
            <a:r>
              <a:rPr lang="ru-RU" altLang="en-US"/>
              <a:t>Прием информационной корзины: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2970"/>
          </a:xfrm>
        </p:spPr>
        <p:txBody>
          <a:bodyPr>
            <a:normAutofit fontScale="90000"/>
          </a:bodyPr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прочитанную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волновали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1950–1960-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.?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решались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4.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клей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вырежете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понравившиеся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презентовать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Доме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1960-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яркий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рассказывающий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вашей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общей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модельера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265" y="365125"/>
            <a:ext cx="9966960" cy="1325880"/>
          </a:xfrm>
        </p:spPr>
        <p:txBody>
          <a:bodyPr>
            <a:normAutofit fontScale="90000"/>
          </a:bodyPr>
          <a:p>
            <a:pPr algn="ctr"/>
            <a:r>
              <a:rPr lang="ru-RU" altLang="en-US">
                <a:solidFill>
                  <a:srgbClr val="C00000"/>
                </a:solidFill>
                <a:sym typeface="+mn-ea"/>
              </a:rPr>
              <a:t>Алгоритм работы с несколькими газетными статьями: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2150110"/>
            <a:ext cx="10515600" cy="4351338"/>
          </a:xfrm>
        </p:spPr>
        <p:txBody>
          <a:bodyPr/>
          <a:p>
            <a:r>
              <a:rPr lang="ru-RU" altLang="en-US" sz="3200"/>
              <a:t>1) Сопоставьте точки зрения на события, содержащиеся в статьях.</a:t>
            </a:r>
            <a:endParaRPr lang="ru-RU" altLang="en-US" sz="3200"/>
          </a:p>
          <a:p>
            <a:r>
              <a:rPr lang="ru-RU" altLang="en-US" sz="3200"/>
              <a:t>2) Чем отличается позиция авторов по отношению к одному и тому же событию.</a:t>
            </a:r>
            <a:endParaRPr lang="ru-RU" altLang="en-US" sz="3200"/>
          </a:p>
          <a:p>
            <a:r>
              <a:rPr lang="ru-RU" altLang="en-US" sz="3200"/>
              <a:t>3) Какие аргументы содержат статьи?</a:t>
            </a:r>
            <a:endParaRPr lang="ru-RU" altLang="en-US" sz="3200"/>
          </a:p>
          <a:p>
            <a:r>
              <a:rPr lang="ru-RU" altLang="en-US" sz="3200"/>
              <a:t>4) Чью точку зрения поддерживаете вы? Почему?</a:t>
            </a:r>
            <a:endParaRPr lang="ru-RU" altLang="en-US" sz="3200"/>
          </a:p>
        </p:txBody>
      </p:sp>
      <p:pic>
        <p:nvPicPr>
          <p:cNvPr id="10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045" y="943610"/>
            <a:ext cx="9759950" cy="1325880"/>
          </a:xfrm>
        </p:spPr>
        <p:txBody>
          <a:bodyPr>
            <a:normAutofit/>
          </a:bodyPr>
          <a:p>
            <a:pPr algn="ctr"/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Модель</a:t>
            </a:r>
            <a:r>
              <a:rPr lang="en-US" altLang="ru-RU" sz="222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организации</a:t>
            </a:r>
            <a:r>
              <a:rPr lang="en-US" altLang="ru-RU" sz="222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внеурочной</a:t>
            </a:r>
            <a:r>
              <a:rPr lang="en-US" altLang="ru-RU" sz="222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  <a:r>
              <a:rPr lang="en-US" altLang="ru-RU" sz="222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школьников</a:t>
            </a:r>
            <a:r>
              <a:rPr lang="en-US" altLang="ru-RU" sz="222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en-US" altLang="ru-RU" sz="222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рамках</a:t>
            </a:r>
            <a:r>
              <a:rPr lang="en-US" altLang="ru-RU" sz="222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взаимодействия</a:t>
            </a:r>
            <a:r>
              <a:rPr lang="en-US" altLang="ru-RU" sz="222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en-US" altLang="ru-RU" sz="222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Общероссийской</a:t>
            </a:r>
            <a:r>
              <a:rPr lang="en-US" altLang="ru-RU" sz="2220" b="1" i="1" u="sng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общественно</a:t>
            </a:r>
            <a:r>
              <a:rPr lang="en-US" altLang="ru-RU" sz="2220" b="1" i="1" u="sng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altLang="en-US" sz="2220" b="1" i="1" u="sng">
                <a:solidFill>
                  <a:schemeClr val="accent1">
                    <a:lumMod val="50000"/>
                  </a:schemeClr>
                </a:solidFill>
              </a:rPr>
              <a:t>государственно</a:t>
            </a:r>
            <a:r>
              <a:rPr lang="ru-RU" altLang="en-US" sz="2220" b="1" i="1" u="sng">
                <a:solidFill>
                  <a:schemeClr val="accent1">
                    <a:lumMod val="50000"/>
                  </a:schemeClr>
                </a:solidFill>
              </a:rPr>
              <a:t>го движения детей и молодежи «Движения Первых»</a:t>
            </a:r>
            <a:endParaRPr lang="ru-RU" altLang="en-US" sz="2220" b="1" i="1" u="sng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39035" y="99060"/>
            <a:ext cx="8656955" cy="5124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Изображение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780" y="2764790"/>
            <a:ext cx="4397375" cy="3649345"/>
          </a:xfrm>
          <a:prstGeom prst="rect">
            <a:avLst/>
          </a:prstGeom>
        </p:spPr>
      </p:pic>
      <p:pic>
        <p:nvPicPr>
          <p:cNvPr id="12" name="Изображение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666865" y="2764790"/>
            <a:ext cx="5062855" cy="36499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78585" y="531495"/>
            <a:ext cx="4593590" cy="6125845"/>
          </a:xfrm>
          <a:prstGeom prst="rect">
            <a:avLst/>
          </a:prstGeom>
        </p:spPr>
      </p:pic>
      <p:pic>
        <p:nvPicPr>
          <p:cNvPr id="10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4"/>
          <a:stretch>
            <a:fillRect/>
          </a:stretch>
        </p:blipFill>
        <p:spPr>
          <a:xfrm>
            <a:off x="6325870" y="83185"/>
            <a:ext cx="5182235" cy="6075680"/>
          </a:xfrm>
          <a:prstGeom prst="rect">
            <a:avLst/>
          </a:prstGeom>
        </p:spPr>
      </p:pic>
      <p:sp>
        <p:nvSpPr>
          <p:cNvPr id="7" name="Замещающее содержимое 2"/>
          <p:cNvSpPr>
            <a:spLocks noGrp="1"/>
          </p:cNvSpPr>
          <p:nvPr/>
        </p:nvSpPr>
        <p:spPr>
          <a:xfrm>
            <a:off x="5972175" y="6293485"/>
            <a:ext cx="6757035" cy="76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en-US"/>
              <a:t>Работа с банером в школьном музей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989" y="1918426"/>
            <a:ext cx="969263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Никаев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отмечает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периодическая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печать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своеобразное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зеркало</a:t>
            </a:r>
            <a:r>
              <a:rPr lang="ru-RU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общества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поскольку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оно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большей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долей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точностью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отражает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события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происходящие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обществе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фиксирует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их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страницах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газет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журналов</a:t>
            </a:r>
            <a:r>
              <a:rPr lang="en-US" alt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en-US" alt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alt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  <p:sp>
        <p:nvSpPr>
          <p:cNvPr id="9" name="Замещающее содержимое 8"/>
          <p:cNvSpPr/>
          <p:nvPr>
            <p:ph idx="1"/>
          </p:nvPr>
        </p:nvSpPr>
        <p:spPr>
          <a:xfrm>
            <a:off x="988060" y="1151890"/>
            <a:ext cx="10753090" cy="5025390"/>
          </a:xfrm>
        </p:spPr>
        <p:txBody>
          <a:bodyPr>
            <a:normAutofit fontScale="90000" lnSpcReduction="10000"/>
          </a:bodyPr>
          <a:p>
            <a:pPr marL="0" indent="0" algn="just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улице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Большевистской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восстановленную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контору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путейца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Будагова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преувеличения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начиналась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начиналась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моста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любительским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точнее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открывшейся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Будагов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сделавшая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инженера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Будагова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историческую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народном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24940" y="1626235"/>
            <a:ext cx="9928860" cy="4351655"/>
          </a:xfrm>
        </p:spPr>
        <p:txBody>
          <a:bodyPr/>
          <a:p>
            <a:pPr marL="0" indent="0" algn="ctr"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Поход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свидание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выглядеть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нём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подобающе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одежду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похода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оттепели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1953 – 1964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en-US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>
                <a:solidFill>
                  <a:srgbClr val="C00000"/>
                </a:solidFill>
              </a:rPr>
              <a:t> </a:t>
            </a:r>
            <a:endParaRPr lang="en-US" altLang="ru-RU">
              <a:solidFill>
                <a:srgbClr val="C00000"/>
              </a:solidFill>
            </a:endParaRPr>
          </a:p>
        </p:txBody>
      </p:sp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5277" y="1506964"/>
            <a:ext cx="9594376" cy="2387600"/>
          </a:xfrm>
        </p:spPr>
        <p:txBody>
          <a:bodyPr>
            <a:normAutofit/>
          </a:bodyPr>
          <a:lstStyle/>
          <a:p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ДЛЯ ОРГАНИЗАЦИИ ПОЗНАВАТЕЛЬНОЙ ДЕЯТЕЛЬНОСТИ ОБУЧАЮЩИХСЯ С ГАЗЕТНОЙ ПРЕССОЙ НА УРОКАХ ИСТОРИИ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6270" y="-295910"/>
            <a:ext cx="10131187" cy="1655762"/>
          </a:xfrm>
        </p:spPr>
        <p:txBody>
          <a:bodyPr>
            <a:no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417" y="3894446"/>
            <a:ext cx="1065058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Софья Михайловна Гусельникова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истории и обществознания МБОУ СОШ №49).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2025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8" y="333506"/>
            <a:ext cx="10238096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42198" y="1878865"/>
            <a:ext cx="10084557" cy="4351338"/>
          </a:xfrm>
        </p:spPr>
        <p:txBody>
          <a:bodyPr numCol="1"/>
          <a:lstStyle/>
          <a:p>
            <a:pPr algn="ctr">
              <a:buNone/>
            </a:pPr>
            <a:r>
              <a:rPr lang="ru-RU" sz="2400" i="1" u="sng" dirty="0" smtClean="0"/>
              <a:t>Главные редакторы:</a:t>
            </a:r>
            <a:endParaRPr lang="ru-RU" sz="2400" i="1" u="sng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5028" y="2470244"/>
            <a:ext cx="4722124" cy="150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1953−1964 гг.</a:t>
            </a:r>
            <a:endParaRPr lang="ru-RU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1949−1961 гг. − Н. А. Трубицын;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1961−1987 гг. − Н. В. Безрядин.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78722" y="2486168"/>
            <a:ext cx="4574277" cy="15262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1958−1964 гг.</a:t>
            </a:r>
            <a:endParaRPr lang="ru-RU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1958−1960 гг. − П. А. Пономарев;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1960−1984 гг. − А. В.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98104" y="1160753"/>
            <a:ext cx="2660015" cy="1254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106230" y="1160800"/>
            <a:ext cx="2609850" cy="12706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738" y="4448096"/>
            <a:ext cx="4921937" cy="1445604"/>
          </a:xfrm>
          <a:prstGeom prst="rect">
            <a:avLst/>
          </a:prstGeom>
        </p:spPr>
      </p:pic>
      <p:pic>
        <p:nvPicPr>
          <p:cNvPr id="14" name="Рисунок 13" descr="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873" y="4522662"/>
            <a:ext cx="5695127" cy="1383384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4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635" y="0"/>
            <a:ext cx="10515600" cy="1052830"/>
          </a:xfrm>
        </p:spPr>
        <p:txBody>
          <a:bodyPr>
            <a:normAutofit/>
          </a:bodyPr>
          <a:lstStyle/>
          <a:p>
            <a:pPr algn="ctr"/>
            <a:br>
              <a:rPr lang="ru-RU" sz="2400" dirty="0" smtClean="0"/>
            </a:b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Разножанровый материал: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82639" y="1989398"/>
            <a:ext cx="10930719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Нормативно-правовые акты.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 Делопроизводственные материалы.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3. Публикации редакционной почты.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4. Реклама.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176020"/>
            <a:ext cx="5089525" cy="12255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5" y="2501512"/>
            <a:ext cx="4876800" cy="13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Диплом\Советская Сибирь\Советская Сибирь фото 1953\P_20161111_105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2615" y="4067810"/>
            <a:ext cx="2308225" cy="1829435"/>
          </a:xfrm>
          <a:prstGeom prst="rect">
            <a:avLst/>
          </a:prstGeom>
          <a:noFill/>
        </p:spPr>
      </p:pic>
      <p:pic>
        <p:nvPicPr>
          <p:cNvPr id="1029" name="Picture 5" descr="D:\Диплом\Советская Сибирь\Советская Сибирь фото 1953\P_20161111_104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1035" y="4472305"/>
            <a:ext cx="2298700" cy="142494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08200" y="5972175"/>
            <a:ext cx="9307195" cy="61087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3600"/>
              <a:t>дифференцированны</a:t>
            </a:r>
            <a:r>
              <a:rPr lang="ru-RU" altLang="en-US" sz="3600"/>
              <a:t>й подход</a:t>
            </a:r>
            <a:endParaRPr lang="ru-RU" altLang="en-US" sz="3600"/>
          </a:p>
        </p:txBody>
      </p:sp>
      <p:pic>
        <p:nvPicPr>
          <p:cNvPr id="5" name="Изображение 4"/>
          <p:cNvPicPr/>
          <p:nvPr/>
        </p:nvPicPr>
        <p:blipFill>
          <a:blip r:embed="rId6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00330" y="0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815152" y="228837"/>
            <a:ext cx="9743364" cy="6629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Вводный комментарий учителя: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(внешний анализ источника)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издатель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редактор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периодичность выпусков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формат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внутренняя структура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стоимость и т.д.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30" y="5050790"/>
            <a:ext cx="11189970" cy="1806575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мещающее содержимое 1"/>
          <p:cNvSpPr/>
          <p:nvPr>
            <p:ph idx="1"/>
          </p:nvPr>
        </p:nvSpPr>
        <p:spPr>
          <a:xfrm>
            <a:off x="1884045" y="577278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 altLang="en-US"/>
              <a:t>История</a:t>
            </a:r>
            <a:r>
              <a:rPr lang="en-US" altLang="ru-RU"/>
              <a:t> </a:t>
            </a:r>
            <a:r>
              <a:rPr lang="en-US" altLang="en-US"/>
              <a:t>Новосибирской</a:t>
            </a:r>
            <a:r>
              <a:rPr lang="en-US" altLang="ru-RU"/>
              <a:t> </a:t>
            </a:r>
            <a:r>
              <a:rPr lang="en-US" altLang="en-US"/>
              <a:t>области</a:t>
            </a:r>
            <a:r>
              <a:rPr lang="en-US" altLang="ru-RU"/>
              <a:t>: </a:t>
            </a:r>
            <a:r>
              <a:rPr lang="en-US" altLang="en-US"/>
              <a:t>история</a:t>
            </a:r>
            <a:r>
              <a:rPr lang="en-US" altLang="ru-RU"/>
              <a:t> </a:t>
            </a:r>
            <a:r>
              <a:rPr lang="en-US" altLang="en-US"/>
              <a:t>России</a:t>
            </a:r>
            <a:r>
              <a:rPr lang="en-US" altLang="ru-RU"/>
              <a:t> </a:t>
            </a:r>
            <a:r>
              <a:rPr lang="en-US" altLang="en-US"/>
              <a:t>через</a:t>
            </a:r>
            <a:r>
              <a:rPr lang="en-US" altLang="ru-RU"/>
              <a:t> </a:t>
            </a:r>
            <a:r>
              <a:rPr lang="en-US" altLang="en-US"/>
              <a:t>историю</a:t>
            </a:r>
            <a:r>
              <a:rPr lang="en-US" altLang="ru-RU"/>
              <a:t> </a:t>
            </a:r>
            <a:r>
              <a:rPr lang="en-US" altLang="en-US"/>
              <a:t>регионов</a:t>
            </a:r>
            <a:r>
              <a:rPr lang="en-US" altLang="ru-RU"/>
              <a:t>: </a:t>
            </a:r>
            <a:r>
              <a:rPr lang="en-US" altLang="en-US"/>
              <a:t>учебн</a:t>
            </a:r>
            <a:r>
              <a:rPr lang="en-US" altLang="ru-RU"/>
              <a:t>. </a:t>
            </a:r>
            <a:r>
              <a:rPr lang="en-US" altLang="en-US"/>
              <a:t>пособ</a:t>
            </a:r>
            <a:r>
              <a:rPr lang="en-US" altLang="ru-RU"/>
              <a:t>. / </a:t>
            </a:r>
            <a:r>
              <a:rPr lang="en-US" altLang="en-US"/>
              <a:t>науч</a:t>
            </a:r>
            <a:r>
              <a:rPr lang="en-US" altLang="ru-RU"/>
              <a:t>. </a:t>
            </a:r>
            <a:r>
              <a:rPr lang="en-US" altLang="en-US"/>
              <a:t>ред</a:t>
            </a:r>
            <a:r>
              <a:rPr lang="en-US" altLang="ru-RU"/>
              <a:t>. </a:t>
            </a:r>
            <a:r>
              <a:rPr lang="en-US" altLang="en-US"/>
              <a:t>В</a:t>
            </a:r>
            <a:r>
              <a:rPr lang="en-US" altLang="ru-RU"/>
              <a:t>. </a:t>
            </a:r>
            <a:r>
              <a:rPr lang="en-US" altLang="en-US"/>
              <a:t>И</a:t>
            </a:r>
            <a:r>
              <a:rPr lang="en-US" altLang="ru-RU"/>
              <a:t>. </a:t>
            </a:r>
            <a:r>
              <a:rPr lang="en-US" altLang="en-US"/>
              <a:t>Молодин</a:t>
            </a:r>
            <a:r>
              <a:rPr lang="en-US" altLang="ru-RU"/>
              <a:t>. </a:t>
            </a:r>
            <a:r>
              <a:rPr lang="en-US" altLang="en-US"/>
              <a:t>М</a:t>
            </a:r>
            <a:r>
              <a:rPr lang="en-US" altLang="ru-RU"/>
              <a:t>., 2017. </a:t>
            </a:r>
            <a:endParaRPr lang="en-US" altLang="ru-RU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65045" y="658495"/>
            <a:ext cx="8837295" cy="503428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39035" y="99060"/>
            <a:ext cx="8656955" cy="5124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урока посвящен работе с газетной прессой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/>
          <p:nvPr>
            <p:custDataLst>
              <p:tags r:id="rId2"/>
            </p:custDataLst>
          </p:nvPr>
        </p:nvGraphicFramePr>
        <p:xfrm>
          <a:off x="1221105" y="207645"/>
          <a:ext cx="10761980" cy="7499985"/>
        </p:xfrm>
        <a:graphic>
          <a:graphicData uri="http://schemas.openxmlformats.org/drawingml/2006/table">
            <a:tbl>
              <a:tblPr/>
              <a:tblGrid>
                <a:gridCol w="10761980"/>
              </a:tblGrid>
              <a:tr h="4712970"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latin typeface="Times New Roman" panose="02020603050405020304"/>
                          <a:ea typeface="SimSun" panose="02010600030101010101" pitchFamily="2" charset="-122"/>
                        </a:rPr>
                        <a:t>Повседневная жизнь в послевоенные годы</a:t>
                      </a:r>
                      <a:endParaRPr sz="2000" b="1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i="1">
                          <a:latin typeface="Times New Roman" panose="02020603050405020304"/>
                          <a:ea typeface="SimSun" panose="02010600030101010101" pitchFamily="2" charset="-122"/>
                        </a:rPr>
                        <a:t>из газеты «Советская Сибирь». 6 июля 1946 г.</a:t>
                      </a:r>
                      <a:endParaRPr sz="2000" i="1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              </a:t>
                      </a: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…Возьмем для примера магазин №62 в городке завода им. Чкалова. Порядки в нем</a:t>
                      </a:r>
                      <a:r>
                        <a:rPr lang="ru-RU"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  </a:t>
                      </a: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ru-RU"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     </a:t>
                      </a:r>
                      <a:endParaRPr lang="ru-RU" sz="20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              </a:t>
                      </a: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таковы: с 9–10 часов вечера около магазина начинает формироваться очередь «на следующий день». Люди кучками по 10–15 человек располагаются около магазина и в подъездах соседних домов и спят там до 7 часов утра, забивая лестничные клетки. За ночь очередь постоянно нарастает, и к открытию магазина здесь собираются сотни человек. Хлеб, продающийся по карточкам… сплошь и рядом оказывается сырым и смятым.</a:t>
                      </a:r>
                      <a:endParaRPr sz="20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i="1"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  <a:endParaRPr sz="2000" i="1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i="1">
                          <a:latin typeface="Times New Roman" panose="02020603050405020304"/>
                          <a:ea typeface="SimSun" panose="02010600030101010101" pitchFamily="2" charset="-122"/>
                        </a:rPr>
                        <a:t>из воспоминаний новосибирской писательницы В. И. Полян</a:t>
                      </a:r>
                      <a:endParaRPr sz="2000" i="1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Голод мы не воспринимали как нечто ужасное, не было чувства униженности или озлобленности – с голодом мирились как с естественным состоянием. Но если с едой плохо, то с одеждой еще хуже! Приобрести одежду можно было только по ордерам… Когда мама приходила домой с ордером, это было счастье. Один раз она получила по ордеру кусок ткани – гобелен. Обычно им обтягивают мебель… а в тот раз из него сшили блузку для меня. А из остатков получился коврик!</a:t>
                      </a:r>
                      <a:endParaRPr sz="2000" b="1" i="1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87015">
                <a:tc>
                  <a:txBody>
                    <a:bodyPr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i="1" u="sng">
                          <a:solidFill>
                            <a:srgbClr val="C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1.О каких проблемах повседневной жизни в послевоенные годы идет речь в источниках?</a:t>
                      </a:r>
                      <a:endParaRPr sz="2000" i="1" u="sng">
                        <a:solidFill>
                          <a:srgbClr val="C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i="1" u="sng">
                          <a:solidFill>
                            <a:srgbClr val="C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2. О чем может свидетельствовать факт их обсуждения на страницах газет? Свое мнение поясните.</a:t>
                      </a:r>
                      <a:endParaRPr sz="2000" i="1" u="sng">
                        <a:solidFill>
                          <a:srgbClr val="C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i="1" u="sng">
                          <a:solidFill>
                            <a:srgbClr val="C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3. Какую значимую информацию для понимания сущности проблем жизни в послевоенное время дают источники личного происхождения (воспоминания) в сравнении с информационными сообщениями в газетах? Свое мнение обоснуйте цитатами из источника.</a:t>
                      </a:r>
                      <a:endParaRPr sz="2000" i="1" u="sng" baseline="30000">
                        <a:solidFill>
                          <a:srgbClr val="C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Изображение 8"/>
          <p:cNvPicPr/>
          <p:nvPr/>
        </p:nvPicPr>
        <p:blipFill>
          <a:blip r:embed="rId3"/>
          <a:stretch>
            <a:fillRect/>
          </a:stretch>
        </p:blipFill>
        <p:spPr>
          <a:xfrm>
            <a:off x="-240665" y="86995"/>
            <a:ext cx="2176780" cy="13703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265430"/>
            <a:ext cx="10515600" cy="1325563"/>
          </a:xfrm>
        </p:spPr>
        <p:txBody>
          <a:bodyPr/>
          <a:p>
            <a:pPr algn="ctr"/>
            <a:r>
              <a:rPr lang="ru-RU" altLang="en-US"/>
              <a:t>           Ресурсы НГОНБ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3330" y="1397000"/>
            <a:ext cx="10767060" cy="5306060"/>
          </a:xfrm>
          <a:prstGeom prst="rect">
            <a:avLst/>
          </a:prstGeom>
        </p:spPr>
      </p:pic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84580" y="1734185"/>
            <a:ext cx="11056620" cy="4938395"/>
          </a:xfrm>
          <a:prstGeom prst="rect">
            <a:avLst/>
          </a:prstGeom>
        </p:spPr>
      </p:pic>
      <p:pic>
        <p:nvPicPr>
          <p:cNvPr id="7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930" y="-15875"/>
            <a:ext cx="16462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2243455" y="192405"/>
            <a:ext cx="9527540" cy="127381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50000"/>
              </a:lnSpc>
            </a:pPr>
            <a:r>
              <a:rPr sz="2400" i="1" u="sng">
                <a:solidFill>
                  <a:schemeClr val="accent1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«Культурное пространство и повседневная жизнь в середине 1950-х−1960-х гг.» в контексте изучения истории России».</a:t>
            </a:r>
            <a:endParaRPr sz="2400" i="1" u="sng">
              <a:solidFill>
                <a:schemeClr val="accent1">
                  <a:lumMod val="50000"/>
                </a:schemeClr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-74930" y="0"/>
            <a:ext cx="2339975" cy="14071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47*755"/>
  <p:tag name="TABLE_ENDDRAG_RECT" val="96*16*847*75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6584</Words>
  <Application>WPS Presentation</Application>
  <PresentationFormat>Широкоэкранный</PresentationFormat>
  <Paragraphs>141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Calibri</vt:lpstr>
      <vt:lpstr>Times New Roman</vt:lpstr>
      <vt:lpstr>Microsoft YaHei</vt:lpstr>
      <vt:lpstr>Arial Unicode MS</vt:lpstr>
      <vt:lpstr>Calibri Light</vt:lpstr>
      <vt:lpstr>Тема Office</vt:lpstr>
      <vt:lpstr> МЕТОДИЧЕСКИЕ МАТЕРИАЛЫ ДЛЯ ОРГАНИЗАЦИИ ПОЗНАВАТЕЛЬНОЙ ДЕЯТЕЛЬНОСТИ ОБУЧАЮЩИХСЯ С ГАЗЕТНОЙ ПРЕССОЙ НА УРОКАХ ИСТОРИИ  </vt:lpstr>
      <vt:lpstr>PowerPoint 演示文稿</vt:lpstr>
      <vt:lpstr>Источники</vt:lpstr>
      <vt:lpstr>  Разножанровый материал:</vt:lpstr>
      <vt:lpstr>PowerPoint 演示文稿</vt:lpstr>
      <vt:lpstr>PowerPoint 演示文稿</vt:lpstr>
      <vt:lpstr>PowerPoint 演示文稿</vt:lpstr>
      <vt:lpstr>           Ресурсы НГОНБ</vt:lpstr>
      <vt:lpstr>PowerPoint 演示文稿</vt:lpstr>
      <vt:lpstr>Найди на сайте НГОНБ, заметки, подтверждающие открытие новых магазинов. Какие товары можно назвать термином «Товары широкого потребления»?</vt:lpstr>
      <vt:lpstr>«Советская Сибирь»</vt:lpstr>
      <vt:lpstr>PowerPoint 演示文稿</vt:lpstr>
      <vt:lpstr>          Алгоритм работы с одной газетной статьей:</vt:lpstr>
      <vt:lpstr>Материалы к учебному занятию по теме «Одежда новосибирских горожан эпохи «оттепели»» в рамках реализации курса история Новосибирской области.</vt:lpstr>
      <vt:lpstr>PowerPoint 演示文稿</vt:lpstr>
      <vt:lpstr>Прием информационной корзины:</vt:lpstr>
      <vt:lpstr>Алгоритм работы с несколькими газетными статьями:</vt:lpstr>
      <vt:lpstr>Модель организации внеурочной деятельности школьников в рамках взаимодействия с Общероссийской общественно-государственного движения детей и молодежи «Движения Первых»</vt:lpstr>
      <vt:lpstr>PowerPoint 演示文稿</vt:lpstr>
      <vt:lpstr>PowerPoint 演示文稿</vt:lpstr>
      <vt:lpstr>PowerPoint 演示文稿</vt:lpstr>
      <vt:lpstr> МЕТОДИЧЕСКИЕ МАТЕРИАЛЫ ДЛЯ ОРГАНИЗАЦИИ ПОЗНАВАТЕЛЬНОЙ ДЕЯТЕЛЬНОСТИ ОБУЧАЮЩИХСЯ С ГАЗЕТНОЙ ПРЕССОЙ НА УРОКАХ ИСТОРИИ  </vt:lpstr>
    </vt:vector>
  </TitlesOfParts>
  <Company>А+В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БАКАЛАВРСКАЯ РАБОТА  «ИСТОРИЧЕСКИЕ ДЕЯТЕЛИ СИБИРИ В ОТРАЖЕНИИ ЖУРНАЛА «РУССКАЯ СТАРИНА» 1870–1917 ГГ.</dc:title>
  <dc:creator>Макидон Анастасия Дмитриевна</dc:creator>
  <cp:lastModifiedBy>WPS_1710900714</cp:lastModifiedBy>
  <cp:revision>40</cp:revision>
  <dcterms:created xsi:type="dcterms:W3CDTF">2016-06-18T10:24:00Z</dcterms:created>
  <dcterms:modified xsi:type="dcterms:W3CDTF">2025-04-22T02:50:36Z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550A0DE8AC484B03AB3955B862491E5D_12</vt:lpwstr>
  </property>
  <property fmtid="{D5CDD505-2E9C-101B-9397-08002B2CF9AE}" pid="3" name="KSOProductBuildVer">
    <vt:lpwstr>1049-12.2.0.20795</vt:lpwstr>
  </property>
</Properties>
</file>