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24"/>
  </p:notesMasterIdLst>
  <p:handoutMasterIdLst>
    <p:handoutMasterId r:id="rId25"/>
  </p:handoutMasterIdLst>
  <p:sldIdLst>
    <p:sldId id="257" r:id="rId2"/>
    <p:sldId id="289" r:id="rId3"/>
    <p:sldId id="280" r:id="rId4"/>
    <p:sldId id="282" r:id="rId5"/>
    <p:sldId id="284" r:id="rId6"/>
    <p:sldId id="285" r:id="rId7"/>
    <p:sldId id="286" r:id="rId8"/>
    <p:sldId id="287" r:id="rId9"/>
    <p:sldId id="258" r:id="rId10"/>
    <p:sldId id="261" r:id="rId11"/>
    <p:sldId id="259" r:id="rId12"/>
    <p:sldId id="263" r:id="rId13"/>
    <p:sldId id="265" r:id="rId14"/>
    <p:sldId id="264" r:id="rId15"/>
    <p:sldId id="290" r:id="rId16"/>
    <p:sldId id="262" r:id="rId17"/>
    <p:sldId id="268" r:id="rId18"/>
    <p:sldId id="267" r:id="rId19"/>
    <p:sldId id="260" r:id="rId20"/>
    <p:sldId id="269" r:id="rId21"/>
    <p:sldId id="272" r:id="rId22"/>
    <p:sldId id="270" r:id="rId23"/>
  </p:sldIdLst>
  <p:sldSz cx="12192000" cy="6858000"/>
  <p:notesSz cx="7104063" cy="10234613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221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0000"/>
    <a:srgbClr val="990000"/>
    <a:srgbClr val="CC3300"/>
    <a:srgbClr val="FF3300"/>
    <a:srgbClr val="B2B2B2"/>
    <a:srgbClr val="202020"/>
    <a:srgbClr val="323232"/>
    <a:srgbClr val="FF8D41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2278" autoAdjust="0"/>
    <p:restoredTop sz="94660"/>
  </p:normalViewPr>
  <p:slideViewPr>
    <p:cSldViewPr snapToGrid="0" showGuides="1">
      <p:cViewPr varScale="1">
        <p:scale>
          <a:sx n="88" d="100"/>
          <a:sy n="88" d="100"/>
        </p:scale>
        <p:origin x="-590" y="-77"/>
      </p:cViewPr>
      <p:guideLst>
        <p:guide orient="horz" pos="2221"/>
        <p:guide pos="3840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2000" cy="720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290" cy="51349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45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023812" y="0"/>
            <a:ext cx="3078290" cy="51349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45"/>
            </a:lvl1pPr>
          </a:lstStyle>
          <a:p>
            <a:fld id="{0F9B84EA-7D68-4D60-9CB1-D50884785D1C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720804"/>
            <a:ext cx="3078290" cy="5134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45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023812" y="9720804"/>
            <a:ext cx="3078290" cy="5134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45"/>
            </a:lvl1pPr>
          </a:lstStyle>
          <a:p>
            <a:fld id="{8D4E0FC9-F1F8-4FAE-9988-3BA365CFD46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12340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163" cy="5127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Slide Number Placeholder 2"/>
          <p:cNvSpPr>
            <a:spLocks noGrp="1"/>
          </p:cNvSpPr>
          <p:nvPr>
            <p:ph type="dt" idx="1"/>
          </p:nvPr>
        </p:nvSpPr>
        <p:spPr>
          <a:xfrm>
            <a:off x="4024313" y="0"/>
            <a:ext cx="3078162" cy="5127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6C8D182-E4C8-4120-9249-FC9774456FFA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4" name="Slide Image Placehoder 3"/>
          <p:cNvSpPr>
            <a:spLocks noGrp="1" noRot="1" noChangeAspect="1"/>
          </p:cNvSpPr>
          <p:nvPr>
            <p:ph type="sldImg" idx="2"/>
          </p:nvPr>
        </p:nvSpPr>
        <p:spPr>
          <a:xfrm>
            <a:off x="482600" y="1279525"/>
            <a:ext cx="6140450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 Placeholder 4"/>
          <p:cNvSpPr>
            <a:spLocks noGrp="1"/>
          </p:cNvSpPr>
          <p:nvPr>
            <p:ph type="body" sz="quarter" idx="3"/>
          </p:nvPr>
        </p:nvSpPr>
        <p:spPr>
          <a:xfrm>
            <a:off x="711200" y="4926013"/>
            <a:ext cx="5683250" cy="402907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721850"/>
            <a:ext cx="3078163" cy="5127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024313" y="9721850"/>
            <a:ext cx="3078162" cy="5127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5D0DACE-38E0-42D2-9336-2B707D34BC6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9564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322962"/>
            <a:ext cx="9144000" cy="2187001"/>
          </a:xfrm>
        </p:spPr>
        <p:txBody>
          <a:bodyPr anchor="b">
            <a:normAutofit/>
          </a:bodyPr>
          <a:lstStyle>
            <a:lvl1pPr algn="ctr">
              <a:lnSpc>
                <a:spcPct val="130000"/>
              </a:lnSpc>
              <a:defRPr sz="6000">
                <a:effectLst/>
                <a:latin typeface="Calibri Light" panose="020F030202020403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en-US" smtClean="0"/>
              <a:t>‹#›</a:t>
            </a:fld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>
            <a:normAutofit/>
          </a:bodyPr>
          <a:lstStyle>
            <a:lvl1pPr marL="0" indent="0" algn="ctr"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  <a:effectLst/>
                <a:latin typeface="Calibri Light" panose="020F0302020204030204" pitchFamily="34" charset="0"/>
                <a:ea typeface="+mj-ea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7700" y="258445"/>
            <a:ext cx="10515600" cy="1325563"/>
          </a:xfrm>
        </p:spPr>
        <p:txBody>
          <a:bodyPr anchor="ctr" anchorCtr="0">
            <a:normAutofit/>
          </a:bodyPr>
          <a:lstStyle>
            <a:lvl1pPr>
              <a:defRPr sz="4400" b="1">
                <a:effectLst/>
                <a:latin typeface="Calibri Light" panose="020F030202020403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47700" y="1825625"/>
            <a:ext cx="10515600" cy="4351338"/>
          </a:xfrm>
        </p:spPr>
        <p:txBody>
          <a:bodyPr>
            <a:normAutofit/>
          </a:bodyPr>
          <a:lstStyle>
            <a:lvl1pPr>
              <a:defRPr sz="28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1pPr>
            <a:lvl2pPr>
              <a:defRPr sz="24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2pPr>
            <a:lvl3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3pPr>
            <a:lvl4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4pPr>
            <a:lvl5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/>
              <a:t>Second level 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3750945"/>
            <a:ext cx="9843135" cy="811530"/>
          </a:xfrm>
        </p:spPr>
        <p:txBody>
          <a:bodyPr anchor="b">
            <a:noAutofit/>
          </a:bodyPr>
          <a:lstStyle>
            <a:lvl1pPr>
              <a:defRPr sz="6000">
                <a:effectLst/>
              </a:defRPr>
            </a:lvl1pPr>
          </a:lstStyle>
          <a:p>
            <a:r>
              <a:rPr lang="en-US" dirty="0" smtClean="0">
                <a:sym typeface="+mn-ea"/>
              </a:rPr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610028"/>
            <a:ext cx="7321550" cy="647555"/>
          </a:xfrm>
        </p:spPr>
        <p:txBody>
          <a:bodyPr>
            <a:noAutofit/>
          </a:bodyPr>
          <a:lstStyle>
            <a:lvl1pPr marL="0" indent="0">
              <a:buNone/>
              <a:defRPr sz="240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7700" y="258445"/>
            <a:ext cx="10515600" cy="1325563"/>
          </a:xfrm>
        </p:spPr>
        <p:txBody>
          <a:bodyPr>
            <a:normAutofit/>
          </a:bodyPr>
          <a:lstStyle>
            <a:lvl1pPr>
              <a:defRPr sz="4400" b="0" i="0">
                <a:effectLst/>
              </a:defRPr>
            </a:lvl1pPr>
          </a:lstStyle>
          <a:p>
            <a:r>
              <a:rPr lang="en-US" dirty="0" smtClean="0">
                <a:sym typeface="+mn-ea"/>
              </a:rPr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47700" y="1825625"/>
            <a:ext cx="5181600" cy="4351338"/>
          </a:xfrm>
        </p:spPr>
        <p:txBody>
          <a:bodyPr>
            <a:normAutofit/>
          </a:bodyPr>
          <a:lstStyle>
            <a:lvl1pPr>
              <a:lnSpc>
                <a:spcPct val="150000"/>
              </a:lnSpc>
              <a:defRPr sz="28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1pPr>
            <a:lvl2pPr>
              <a:lnSpc>
                <a:spcPct val="150000"/>
              </a:lnSpc>
              <a:defRPr sz="24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2pPr>
            <a:lvl3pPr>
              <a:lnSpc>
                <a:spcPct val="150000"/>
              </a:lnSpc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3pPr>
            <a:lvl4pPr>
              <a:lnSpc>
                <a:spcPct val="150000"/>
              </a:lnSpc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4pPr>
            <a:lvl5pPr>
              <a:lnSpc>
                <a:spcPct val="150000"/>
              </a:lnSpc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81700" y="1825625"/>
            <a:ext cx="5181600" cy="4351338"/>
          </a:xfrm>
        </p:spPr>
        <p:txBody>
          <a:bodyPr>
            <a:normAutofit/>
          </a:bodyPr>
          <a:lstStyle>
            <a:lvl1pPr>
              <a:lnSpc>
                <a:spcPct val="150000"/>
              </a:lnSpc>
              <a:defRPr kumimoji="0" lang="en-US" sz="2800" b="0" i="0" u="none" strike="noStrike" kern="1200" cap="none" spc="0" normalizeH="0" baseline="0" noProof="1" dirty="0">
                <a:solidFill>
                  <a:schemeClr val="tx1">
                    <a:lumMod val="75000"/>
                    <a:lumOff val="25000"/>
                  </a:schemeClr>
                </a:solidFill>
                <a:latin typeface="Calibri Light" panose="020F0302020204030204" pitchFamily="34" charset="0"/>
                <a:ea typeface="+mn-ea"/>
                <a:cs typeface="+mn-cs"/>
              </a:defRPr>
            </a:lvl1pPr>
            <a:lvl2pPr>
              <a:lnSpc>
                <a:spcPct val="150000"/>
              </a:lnSpc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lnSpc>
                <a:spcPct val="150000"/>
              </a:lnSpc>
              <a:defRPr sz="200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lnSpc>
                <a:spcPct val="150000"/>
              </a:lnSpc>
              <a:defRPr sz="2000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lnSpc>
                <a:spcPct val="150000"/>
              </a:lnSpc>
              <a:defRPr sz="2000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>
                <a:sym typeface="+mn-ea"/>
              </a:rPr>
              <a:t>Second level</a:t>
            </a:r>
            <a:endParaRPr lang="en-US" dirty="0"/>
          </a:p>
          <a:p>
            <a:pPr lvl="2"/>
            <a:r>
              <a:rPr lang="en-US" dirty="0">
                <a:sym typeface="+mn-ea"/>
              </a:rPr>
              <a:t>Third level</a:t>
            </a:r>
            <a:endParaRPr lang="en-US" dirty="0"/>
          </a:p>
          <a:p>
            <a:pPr lvl="3"/>
            <a:r>
              <a:rPr lang="en-US" dirty="0">
                <a:sym typeface="+mn-ea"/>
              </a:rPr>
              <a:t>Fourth level</a:t>
            </a:r>
            <a:endParaRPr lang="en-US" dirty="0"/>
          </a:p>
          <a:p>
            <a:pPr lvl="4"/>
            <a:r>
              <a:rPr lang="en-US" dirty="0">
                <a:sym typeface="+mn-ea"/>
              </a:rPr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2766219"/>
            <a:ext cx="10515600" cy="1325563"/>
          </a:xfrm>
        </p:spPr>
        <p:txBody>
          <a:bodyPr>
            <a:normAutofit/>
          </a:bodyPr>
          <a:lstStyle>
            <a:lvl1pPr algn="ctr">
              <a:defRPr sz="4400" b="0">
                <a:effectLst/>
                <a:latin typeface="Calibri Light" panose="020F0302020204030204" pitchFamily="34" charset="0"/>
                <a:cs typeface="Calibri Light" panose="020F030202020403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en-US" smtClean="0"/>
              <a:t>‹#›</a:t>
            </a:fld>
            <a:endParaRPr lang="en-US"/>
          </a:p>
        </p:txBody>
      </p:sp>
      <p:sp>
        <p:nvSpPr>
          <p:cNvPr id="7" name="Content Placeholder 6"/>
          <p:cNvSpPr>
            <a:spLocks noGrp="1"/>
          </p:cNvSpPr>
          <p:nvPr>
            <p:ph sz="quarter" idx="13"/>
          </p:nvPr>
        </p:nvSpPr>
        <p:spPr>
          <a:xfrm>
            <a:off x="838200" y="551543"/>
            <a:ext cx="10515600" cy="5558971"/>
          </a:xfrm>
        </p:spPr>
        <p:txBody>
          <a:bodyPr/>
          <a:lstStyle/>
          <a:p>
            <a:pPr lvl="0"/>
            <a:r>
              <a:rPr lang="en-US" dirty="0">
                <a:sym typeface="+mn-ea"/>
              </a:rPr>
              <a:t>Click to edit Master text styles</a:t>
            </a:r>
            <a:endParaRPr lang="en-US" dirty="0"/>
          </a:p>
          <a:p>
            <a:pPr lvl="1"/>
            <a:r>
              <a:rPr lang="en-US" dirty="0">
                <a:sym typeface="+mn-ea"/>
              </a:rPr>
              <a:t>Second level</a:t>
            </a:r>
            <a:endParaRPr lang="en-US" dirty="0"/>
          </a:p>
          <a:p>
            <a:pPr lvl="2"/>
            <a:r>
              <a:rPr lang="en-US" dirty="0">
                <a:sym typeface="+mn-ea"/>
              </a:rPr>
              <a:t>Third level</a:t>
            </a:r>
            <a:endParaRPr lang="en-US" dirty="0"/>
          </a:p>
          <a:p>
            <a:pPr lvl="3"/>
            <a:r>
              <a:rPr lang="en-US" dirty="0">
                <a:sym typeface="+mn-ea"/>
              </a:rPr>
              <a:t>Fourth level</a:t>
            </a:r>
            <a:endParaRPr lang="en-US" dirty="0"/>
          </a:p>
          <a:p>
            <a:pPr lvl="4"/>
            <a:r>
              <a:rPr lang="en-US" dirty="0">
                <a:sym typeface="+mn-ea"/>
              </a:rPr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en-US" smtClean="0"/>
              <a:t>4/22/2025</a:t>
            </a:fld>
            <a:endParaRPr lang="en-US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defRPr/>
            </a:pPr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  <a:endParaRPr lang="en-US" dirty="0"/>
          </a:p>
          <a:p>
            <a:pPr lvl="3"/>
            <a:r>
              <a:rPr lang="en-US" dirty="0" smtClean="0"/>
              <a:t>Fourth level</a:t>
            </a:r>
            <a:endParaRPr lang="en-US" dirty="0"/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>
              <a:defRPr sz="120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60FBDFE-C587-4B4C-A407-44438C67B59E}" type="datetimeFigureOut">
              <a:rPr lang="en-US" smtClean="0"/>
              <a:t>4/22/2025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  <a:latin typeface="Calibri Light" panose="020F0302020204030204" pitchFamily="34" charset="0"/>
                <a:cs typeface="Calibri Light" panose="020F0302020204030204" pitchFamily="34" charset="0"/>
              </a:defRPr>
            </a:lvl1pPr>
          </a:lstStyle>
          <a:p>
            <a:fld id="{49AE70B2-8BF9-45C0-BB95-33D1B9D3A854}" type="slidenum">
              <a:rPr lang="en-US" smtClean="0"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000" kern="1200">
          <a:solidFill>
            <a:schemeClr val="tx1"/>
          </a:solidFill>
          <a:latin typeface="Calibri Light" panose="020F0302020204030204" pitchFamily="34" charset="0"/>
          <a:ea typeface="+mj-ea"/>
          <a:cs typeface="+mj-cs"/>
        </a:defRPr>
      </a:lvl1pPr>
    </p:titleStyle>
    <p:bodyStyle>
      <a:lvl1pPr marL="0" marR="0" indent="0" algn="l" defTabSz="914400" rtl="0" eaLnBrk="1" fontAlgn="auto" latinLnBrk="0" hangingPunct="1">
        <a:lnSpc>
          <a:spcPct val="90000"/>
        </a:lnSpc>
        <a:spcBef>
          <a:spcPts val="1000"/>
        </a:spcBef>
        <a:spcAft>
          <a:spcPts val="0"/>
        </a:spcAft>
        <a:buClrTx/>
        <a:buSzTx/>
        <a:buFont typeface="Arial" panose="020B0604020202020204" pitchFamily="34" charset="0"/>
        <a:buNone/>
        <a:defRPr sz="2800" b="0" kern="1200">
          <a:solidFill>
            <a:schemeClr val="tx1"/>
          </a:solidFill>
          <a:latin typeface="Calibri Light" panose="020F0302020204030204" pitchFamily="34" charset="0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 baseline="0">
          <a:solidFill>
            <a:schemeClr val="tx1"/>
          </a:solidFill>
          <a:latin typeface="Calibri Light" panose="020F0302020204030204" pitchFamily="34" charset="0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 baseline="0">
          <a:solidFill>
            <a:schemeClr val="tx1"/>
          </a:solidFill>
          <a:effectLst/>
          <a:latin typeface="Calibri Light" panose="020F0302020204030204" pitchFamily="34" charset="0"/>
          <a:ea typeface="+mn-ea"/>
          <a:cs typeface="Calibri Light" panose="020F030202020403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 baseline="0">
          <a:solidFill>
            <a:schemeClr val="tx1"/>
          </a:solidFill>
          <a:effectLst/>
          <a:latin typeface="Calibri Light" panose="020F0302020204030204" pitchFamily="34" charset="0"/>
          <a:ea typeface="+mn-ea"/>
          <a:cs typeface="Calibri Light" panose="020F030202020403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 baseline="0">
          <a:solidFill>
            <a:schemeClr val="tx1"/>
          </a:solidFill>
          <a:effectLst/>
          <a:latin typeface="Calibri Light" panose="020F0302020204030204" pitchFamily="34" charset="0"/>
          <a:ea typeface="+mn-ea"/>
          <a:cs typeface="Calibri Light" panose="020F030202020403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sp>
        <p:nvSpPr>
          <p:cNvPr id="12" name="Заголовок 1"/>
          <p:cNvSpPr>
            <a:spLocks noGrp="1"/>
          </p:cNvSpPr>
          <p:nvPr>
            <p:ph type="title"/>
          </p:nvPr>
        </p:nvSpPr>
        <p:spPr>
          <a:xfrm>
            <a:off x="1130935" y="600710"/>
            <a:ext cx="9930765" cy="4062095"/>
          </a:xfrm>
        </p:spPr>
        <p:txBody>
          <a:bodyPr>
            <a:noAutofit/>
          </a:bodyPr>
          <a:lstStyle/>
          <a:p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Историческое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просвещение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обобщение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опыта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патриотического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воспитания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с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использованием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ресурсов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СМИ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</a:p>
        </p:txBody>
      </p:sp>
      <p:sp>
        <p:nvSpPr>
          <p:cNvPr id="13" name="Прямоугольник 12"/>
          <p:cNvSpPr/>
          <p:nvPr/>
        </p:nvSpPr>
        <p:spPr>
          <a:xfrm>
            <a:off x="4654347" y="5373216"/>
            <a:ext cx="7056784" cy="1076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ru-RU" sz="3200" b="1" i="1" dirty="0" smtClean="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ru-RU" sz="3200" b="1" i="1" dirty="0" smtClean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Добролюбова Л.Л.</a:t>
            </a:r>
            <a:endParaRPr lang="en-US" sz="3200" b="1" i="1" dirty="0" smtClean="0">
              <a:solidFill>
                <a:srgbClr val="002060"/>
              </a:solidFill>
              <a:latin typeface="Times New Roman" panose="02020603050405020304" charset="0"/>
              <a:cs typeface="Times New Roman" panose="02020603050405020304" charset="0"/>
            </a:endParaRPr>
          </a:p>
          <a:p>
            <a:pPr algn="r"/>
            <a:r>
              <a:rPr lang="en-US" sz="3200" b="1" i="1" dirty="0" smtClean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niosclass@yandex.ru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47700" y="5421630"/>
            <a:ext cx="4653915" cy="959485"/>
          </a:xfrm>
        </p:spPr>
        <p:txBody>
          <a:bodyPr/>
          <a:lstStyle/>
          <a:p>
            <a:r>
              <a:rPr lang="ru-RU" altLang="en-US" sz="280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Президент РФ В.В. Путин</a:t>
            </a: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>
          <a:xfrm>
            <a:off x="647700" y="384175"/>
            <a:ext cx="10515600" cy="1932305"/>
          </a:xfrm>
        </p:spPr>
        <p:txBody>
          <a:bodyPr/>
          <a:lstStyle/>
          <a:p>
            <a:pPr algn="just"/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«Глубокое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знание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своей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истории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уважительное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бережное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отношение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к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великому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патриотическому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духовному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культурному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наследию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Отечества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позволяет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делать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верные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выводы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из</a:t>
            </a:r>
            <a:r>
              <a:rPr lang="en-US" altLang="ru-RU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прошлого»</a:t>
            </a:r>
          </a:p>
        </p:txBody>
      </p:sp>
      <p:pic>
        <p:nvPicPr>
          <p:cNvPr id="4" name="Изображение 3"/>
          <p:cNvPicPr/>
          <p:nvPr/>
        </p:nvPicPr>
        <p:blipFill>
          <a:blip r:embed="rId2"/>
          <a:stretch>
            <a:fillRect/>
          </a:stretch>
        </p:blipFill>
        <p:spPr>
          <a:xfrm>
            <a:off x="5623560" y="2505710"/>
            <a:ext cx="6058535" cy="3965575"/>
          </a:xfrm>
          <a:prstGeom prst="rect">
            <a:avLst/>
          </a:prstGeo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>
          <a:xfrm>
            <a:off x="584835" y="4794885"/>
            <a:ext cx="11022330" cy="1583055"/>
          </a:xfrm>
        </p:spPr>
        <p:txBody>
          <a:bodyPr>
            <a:noAutofit/>
          </a:bodyPr>
          <a:lstStyle/>
          <a:p>
            <a:pPr marL="12700" marR="5080" algn="just">
              <a:lnSpc>
                <a:spcPts val="3350"/>
              </a:lnSpc>
              <a:spcBef>
                <a:spcPts val="620"/>
              </a:spcBef>
            </a:pPr>
            <a:r>
              <a:rPr sz="3500" b="1" i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</a:t>
            </a:r>
            <a:r>
              <a:rPr sz="3500" b="1" i="1" spc="-4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утверждении</a:t>
            </a:r>
            <a:r>
              <a:rPr sz="3500" b="1" i="1" spc="-4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основ</a:t>
            </a:r>
            <a:r>
              <a:rPr sz="3500" b="1" i="1" spc="-5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государственной</a:t>
            </a:r>
            <a:r>
              <a:rPr sz="3500" b="1" i="1" spc="-5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политики </a:t>
            </a:r>
            <a:r>
              <a:rPr sz="3500" b="1" i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Российской</a:t>
            </a:r>
            <a:r>
              <a:rPr sz="3500" b="1" i="1" spc="-6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Федерации</a:t>
            </a:r>
            <a:r>
              <a:rPr sz="3500" b="1" i="1" spc="-6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sz="3500" b="1" i="1" spc="-4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области</a:t>
            </a:r>
            <a:r>
              <a:rPr lang="ru-RU" sz="3500" b="1" i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исторического</a:t>
            </a:r>
            <a:r>
              <a:rPr sz="3500" b="1" i="1" spc="-6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просвещения </a:t>
            </a:r>
            <a:r>
              <a:rPr sz="3500" b="1" i="1" spc="-2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</a:t>
            </a:r>
            <a:r>
              <a:rPr lang="ru-RU" sz="3500" b="1" i="1" spc="-2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т </a:t>
            </a:r>
            <a:r>
              <a:rPr sz="3500" b="1" i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08.05.2024</a:t>
            </a:r>
            <a:r>
              <a:rPr sz="3500" b="1" i="1" spc="-1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3500" b="1" i="1" spc="-2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№314</a:t>
            </a:r>
            <a:endParaRPr sz="3500" i="1">
              <a:solidFill>
                <a:schemeClr val="accent5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  <a:p>
            <a:pPr algn="just"/>
            <a:endParaRPr lang="ru-RU" altLang="en-US" sz="3500" i="1">
              <a:solidFill>
                <a:schemeClr val="accent5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</p:txBody>
      </p:sp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pic>
        <p:nvPicPr>
          <p:cNvPr id="18" name="object 18"/>
          <p:cNvPicPr/>
          <p:nvPr/>
        </p:nvPicPr>
        <p:blipFill>
          <a:blip r:embed="rId2" cstate="print"/>
          <a:srcRect l="-679" t="-4802" r="679" b="4802"/>
          <a:stretch>
            <a:fillRect/>
          </a:stretch>
        </p:blipFill>
        <p:spPr>
          <a:xfrm>
            <a:off x="392430" y="91440"/>
            <a:ext cx="6108065" cy="4286250"/>
          </a:xfrm>
          <a:prstGeom prst="rect">
            <a:avLst/>
          </a:prstGeom>
        </p:spPr>
      </p:pic>
      <p:pic>
        <p:nvPicPr>
          <p:cNvPr id="8" name="Изображение 7"/>
          <p:cNvPicPr/>
          <p:nvPr/>
        </p:nvPicPr>
        <p:blipFill>
          <a:blip r:embed="rId3"/>
          <a:srcRect l="24108" r="25758"/>
          <a:stretch>
            <a:fillRect/>
          </a:stretch>
        </p:blipFill>
        <p:spPr>
          <a:xfrm>
            <a:off x="8208010" y="355600"/>
            <a:ext cx="3399155" cy="421894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sz="400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Основания</a:t>
            </a:r>
            <a:r>
              <a:rPr sz="4000" spc="-3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400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для</a:t>
            </a:r>
            <a:r>
              <a:rPr sz="4000" spc="-45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400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выработки</a:t>
            </a:r>
            <a:r>
              <a:rPr sz="4000" spc="-2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400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государственной</a:t>
            </a:r>
            <a:r>
              <a:rPr sz="4000" spc="-15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4000" spc="-1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политики </a:t>
            </a:r>
            <a:r>
              <a:rPr sz="400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sz="4000" spc="-45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400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области</a:t>
            </a:r>
            <a:r>
              <a:rPr sz="4000" spc="-65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400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исторического</a:t>
            </a:r>
            <a:r>
              <a:rPr sz="4000" spc="-4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4000" spc="-1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просвещения</a:t>
            </a:r>
            <a:endParaRPr lang="ru-RU" altLang="en-US" sz="4000" spc="-10" dirty="0">
              <a:solidFill>
                <a:srgbClr val="C00000"/>
              </a:solidFill>
              <a:latin typeface="Times New Roman" panose="02020603050405020304" charset="0"/>
              <a:cs typeface="Times New Roman" panose="02020603050405020304" charset="0"/>
              <a:sym typeface="+mn-ea"/>
            </a:endParaRPr>
          </a:p>
        </p:txBody>
      </p:sp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>
            <a:normAutofit lnSpcReduction="20000"/>
          </a:bodyPr>
          <a:lstStyle/>
          <a:p>
            <a:pPr algn="just"/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а)</a:t>
            </a:r>
            <a:r>
              <a:rPr spc="-6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недружественные</a:t>
            </a:r>
            <a:r>
              <a:rPr spc="-5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действия</a:t>
            </a:r>
            <a:r>
              <a:rPr spc="-6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иностранных</a:t>
            </a:r>
            <a:r>
              <a:rPr spc="-5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государств,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направленные</a:t>
            </a:r>
            <a:r>
              <a:rPr spc="42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на</a:t>
            </a:r>
            <a:r>
              <a:rPr spc="42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отрицание</a:t>
            </a:r>
            <a:r>
              <a:rPr spc="43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или</a:t>
            </a:r>
            <a:r>
              <a:rPr spc="42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преуменьшение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исторического</a:t>
            </a:r>
            <a:r>
              <a:rPr spc="18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вклада</a:t>
            </a:r>
            <a:r>
              <a:rPr spc="19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России</a:t>
            </a:r>
            <a:r>
              <a:rPr spc="18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spc="18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развитие</a:t>
            </a:r>
            <a:r>
              <a:rPr spc="19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мировой цивилизации</a:t>
            </a:r>
            <a:endParaRPr b="0" dirty="0">
              <a:solidFill>
                <a:schemeClr val="accent1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  <a:p>
            <a:pPr algn="just"/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б)</a:t>
            </a:r>
            <a:r>
              <a:rPr spc="34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попытки</a:t>
            </a:r>
            <a:r>
              <a:rPr spc="34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деформации</a:t>
            </a:r>
            <a:r>
              <a:rPr spc="35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исторической</a:t>
            </a:r>
            <a:r>
              <a:rPr spc="35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памяти</a:t>
            </a:r>
            <a:r>
              <a:rPr spc="35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spc="-5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искажения</a:t>
            </a:r>
            <a:r>
              <a:rPr spc="3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исторической</a:t>
            </a:r>
            <a:r>
              <a:rPr spc="3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правды,</a:t>
            </a:r>
            <a:r>
              <a:rPr spc="3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негативные</a:t>
            </a:r>
            <a:r>
              <a:rPr spc="31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оценки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событий</a:t>
            </a:r>
            <a:r>
              <a:rPr spc="45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</a:t>
            </a:r>
            <a:r>
              <a:rPr spc="459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периодов</a:t>
            </a:r>
            <a:r>
              <a:rPr spc="45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отечественной</a:t>
            </a:r>
            <a:r>
              <a:rPr spc="45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истории,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распространение</a:t>
            </a:r>
            <a:r>
              <a:rPr spc="-6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ложных</a:t>
            </a:r>
            <a:r>
              <a:rPr spc="-7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представлений</a:t>
            </a:r>
            <a:r>
              <a:rPr spc="-7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</a:t>
            </a:r>
            <a:r>
              <a:rPr spc="-7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России</a:t>
            </a:r>
          </a:p>
          <a:p>
            <a:pPr algn="just"/>
            <a:endParaRPr b="0" dirty="0">
              <a:solidFill>
                <a:schemeClr val="accent1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  <a:p>
            <a:pPr algn="just"/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в)</a:t>
            </a:r>
            <a:r>
              <a:rPr spc="9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использование</a:t>
            </a:r>
            <a:r>
              <a:rPr spc="1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коллективным</a:t>
            </a:r>
            <a:r>
              <a:rPr spc="10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Западом</a:t>
            </a:r>
            <a:r>
              <a:rPr spc="10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фальсификации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истории</a:t>
            </a:r>
            <a:r>
              <a:rPr spc="6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spc="6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качестве</a:t>
            </a:r>
            <a:r>
              <a:rPr spc="6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оружия</a:t>
            </a:r>
            <a:r>
              <a:rPr spc="6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spc="6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информационной</a:t>
            </a:r>
            <a:r>
              <a:rPr spc="6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войне,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направленной</a:t>
            </a:r>
            <a:r>
              <a:rPr spc="6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на</a:t>
            </a:r>
            <a:r>
              <a:rPr spc="5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разрушение</a:t>
            </a:r>
            <a:r>
              <a:rPr spc="6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целостности</a:t>
            </a:r>
            <a:r>
              <a:rPr spc="6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российского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общества</a:t>
            </a:r>
            <a:r>
              <a:rPr spc="-75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</a:t>
            </a:r>
            <a:r>
              <a:rPr spc="-7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pc="-10" dirty="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государства</a:t>
            </a:r>
            <a:endParaRPr b="0" dirty="0">
              <a:solidFill>
                <a:schemeClr val="accent1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  <a:p>
            <a:pPr algn="just"/>
            <a:endParaRPr lang="ru-RU" altLang="en-US" b="0" dirty="0">
              <a:solidFill>
                <a:schemeClr val="accent1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Цели</a:t>
            </a:r>
            <a:r>
              <a:rPr spc="-85"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государственной</a:t>
            </a:r>
            <a:r>
              <a:rPr spc="-55"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политики</a:t>
            </a:r>
            <a:r>
              <a:rPr spc="-60"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spc="-65"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pc="-10"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области </a:t>
            </a:r>
            <a:r>
              <a:rPr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исторического</a:t>
            </a:r>
            <a:r>
              <a:rPr spc="-60"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pc="-10" dirty="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просвещения</a:t>
            </a:r>
            <a:endParaRPr lang="ru-RU" altLang="en-US"/>
          </a:p>
        </p:txBody>
      </p:sp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457200" indent="-457200" algn="just">
              <a:buFont typeface="Wingdings" panose="05000000000000000000" charset="0"/>
              <a:buChar char="ü"/>
            </a:pPr>
            <a:r>
              <a:rPr lang="en-US" altLang="ru-RU">
                <a:solidFill>
                  <a:schemeClr val="accent1">
                    <a:lumMod val="50000"/>
                  </a:schemeClr>
                </a:solidFill>
              </a:rPr>
              <a:t> 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формирование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  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общероссийской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гражданской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идентичности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</a:p>
          <a:p>
            <a:pPr marL="457200" indent="-457200" algn="just">
              <a:buFont typeface="Wingdings" panose="05000000000000000000" charset="0"/>
              <a:buChar char="ü"/>
            </a:pP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укрепление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общности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Русского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мира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на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основе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традиционных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российских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духовно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-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нравственных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культурно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-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исторических</a:t>
            </a:r>
            <a:r>
              <a:rPr lang="en-US" altLang="ru-RU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000">
                <a:solidFill>
                  <a:schemeClr val="accent1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ценностей</a:t>
            </a:r>
            <a:endParaRPr lang="en-US" altLang="ru-RU" sz="4000">
              <a:solidFill>
                <a:schemeClr val="accent1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  <a:p>
            <a:pPr algn="just"/>
            <a:endParaRPr lang="en-US" altLang="ru-RU" sz="4000">
              <a:solidFill>
                <a:schemeClr val="accent1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Понятие</a:t>
            </a:r>
            <a:r>
              <a:rPr spc="-8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«историческое</a:t>
            </a:r>
            <a:r>
              <a:rPr spc="-45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pc="-1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просвещение»: </a:t>
            </a:r>
            <a:r>
              <a:rPr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образовательный</a:t>
            </a:r>
            <a:r>
              <a:rPr spc="-175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pc="-10" dirty="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контекст</a:t>
            </a:r>
            <a:endParaRPr lang="ru-RU" altLang="en-US" spc="-10" dirty="0">
              <a:solidFill>
                <a:srgbClr val="C00000"/>
              </a:solidFill>
              <a:latin typeface="Times New Roman" panose="02020603050405020304" charset="0"/>
              <a:cs typeface="Times New Roman" panose="02020603050405020304" charset="0"/>
              <a:sym typeface="+mn-ea"/>
            </a:endParaRPr>
          </a:p>
        </p:txBody>
      </p:sp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>
          <a:xfrm>
            <a:off x="647700" y="1825625"/>
            <a:ext cx="10515600" cy="2281555"/>
          </a:xfrm>
        </p:spPr>
        <p:txBody>
          <a:bodyPr>
            <a:normAutofit fontScale="25000"/>
          </a:bodyPr>
          <a:lstStyle/>
          <a:p>
            <a:pPr algn="just">
              <a:lnSpc>
                <a:spcPct val="150000"/>
              </a:lnSpc>
            </a:pPr>
            <a:r>
              <a:rPr b="1" dirty="0">
                <a:solidFill>
                  <a:srgbClr val="FFFFFF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</a:t>
            </a:r>
            <a:r>
              <a:rPr sz="3600" b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распространение</a:t>
            </a:r>
            <a:r>
              <a:rPr sz="12000" b="1" spc="48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научных</a:t>
            </a:r>
            <a:r>
              <a:rPr sz="12000" b="1" spc="484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знаний</a:t>
            </a:r>
            <a:r>
              <a:rPr sz="12000" b="1" spc="484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 </a:t>
            </a:r>
            <a:r>
              <a:rPr sz="12000" b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историко-культурного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содержания</a:t>
            </a:r>
            <a:r>
              <a:rPr sz="12000" b="1" spc="22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с</a:t>
            </a:r>
            <a:r>
              <a:rPr sz="12000" b="1" spc="22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целью</a:t>
            </a:r>
            <a:r>
              <a:rPr sz="12000" b="1" spc="229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вовлечения</a:t>
            </a:r>
            <a:r>
              <a:rPr sz="12000" b="1" spc="22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детей</a:t>
            </a:r>
            <a:r>
              <a:rPr sz="12000" b="1" spc="229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sz="12000" b="1" spc="22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изучение</a:t>
            </a:r>
            <a:r>
              <a:rPr sz="12000" b="1" spc="23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истории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родной</a:t>
            </a:r>
            <a:r>
              <a:rPr sz="12000" b="1" spc="-2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страны</a:t>
            </a:r>
            <a:r>
              <a:rPr sz="12000" b="1" spc="-1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</a:t>
            </a:r>
            <a:r>
              <a:rPr sz="12000" b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края</a:t>
            </a:r>
            <a:r>
              <a:rPr sz="12000" b="1" spc="-2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для</a:t>
            </a:r>
            <a:r>
              <a:rPr sz="12000" b="1" spc="-1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формирования</a:t>
            </a:r>
            <a:r>
              <a:rPr sz="12000" b="1" spc="-1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чувства</a:t>
            </a:r>
            <a:r>
              <a:rPr sz="12000" b="1" spc="-1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гордости</a:t>
            </a:r>
            <a:r>
              <a:rPr sz="12000" b="1" spc="-1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r>
              <a:rPr sz="12000" b="1" spc="-25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за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Отечество,</a:t>
            </a:r>
            <a:r>
              <a:rPr sz="12000" b="1" spc="43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его</a:t>
            </a:r>
            <a:r>
              <a:rPr sz="12000" b="1" spc="44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героев</a:t>
            </a:r>
            <a:r>
              <a:rPr sz="12000" b="1" spc="43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</a:t>
            </a:r>
            <a:r>
              <a:rPr sz="12000" b="1" spc="434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sz="12000" b="1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достижения,</a:t>
            </a:r>
            <a:r>
              <a:rPr sz="12000" b="1" spc="43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  </a:t>
            </a:r>
            <a:r>
              <a:rPr sz="12000" b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противодействия фальсификации</a:t>
            </a:r>
            <a:r>
              <a:rPr sz="12000" b="1" spc="-6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sz="12000" b="1" spc="-10" dirty="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истории</a:t>
            </a:r>
            <a:endParaRPr sz="12000">
              <a:solidFill>
                <a:schemeClr val="accent5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  <a:p>
            <a:pPr algn="just"/>
            <a:endParaRPr lang="ru-RU" altLang="en-US" sz="12000">
              <a:solidFill>
                <a:schemeClr val="accent5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dirty="0">
                <a:solidFill>
                  <a:srgbClr val="99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Содержание</a:t>
            </a:r>
            <a:r>
              <a:rPr spc="-15" dirty="0">
                <a:solidFill>
                  <a:srgbClr val="99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rgbClr val="99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школьного</a:t>
            </a:r>
            <a:r>
              <a:rPr spc="-15" dirty="0">
                <a:solidFill>
                  <a:srgbClr val="99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dirty="0">
                <a:solidFill>
                  <a:srgbClr val="99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исторического</a:t>
            </a:r>
            <a:r>
              <a:rPr spc="-10" dirty="0">
                <a:solidFill>
                  <a:srgbClr val="9900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 просвещения</a:t>
            </a:r>
            <a:endParaRPr lang="ru-RU" altLang="en-US" spc="-10" dirty="0">
              <a:solidFill>
                <a:srgbClr val="990000"/>
              </a:solidFill>
              <a:latin typeface="Times New Roman" panose="02020603050405020304" charset="0"/>
              <a:cs typeface="Times New Roman" panose="02020603050405020304" charset="0"/>
              <a:sym typeface="+mn-ea"/>
            </a:endParaRPr>
          </a:p>
        </p:txBody>
      </p:sp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>
          <a:xfrm>
            <a:off x="647700" y="1825625"/>
            <a:ext cx="10515600" cy="3599815"/>
          </a:xfrm>
        </p:spPr>
        <p:txBody>
          <a:bodyPr>
            <a:normAutofit lnSpcReduction="10000"/>
          </a:bodyPr>
          <a:lstStyle/>
          <a:p>
            <a:pPr marL="571500" indent="-571500" algn="just">
              <a:buFont typeface="Wingdings" panose="05000000000000000000" charset="0"/>
              <a:buChar char="ü"/>
            </a:pP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сохранение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памяти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значимых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событиях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истории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России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;</a:t>
            </a:r>
          </a:p>
          <a:p>
            <a:pPr marL="571500" indent="-571500" algn="just">
              <a:buFont typeface="Wingdings" panose="05000000000000000000" charset="0"/>
              <a:buChar char="ü"/>
            </a:pP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популяризация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достижений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отечественной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науки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ru-RU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культуры</a:t>
            </a:r>
          </a:p>
          <a:p>
            <a:pPr marL="571500" indent="-571500" algn="just">
              <a:buFont typeface="Wingdings" panose="05000000000000000000" charset="0"/>
              <a:buChar char="ü"/>
            </a:pP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сохранение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	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памяти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	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	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защитниках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	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Отечества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	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выдающихся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российских</a:t>
            </a:r>
            <a:r>
              <a:rPr lang="en-US" altLang="ru-RU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3600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личностях</a:t>
            </a:r>
            <a:endParaRPr lang="en-US" altLang="ru-RU" sz="3600" b="1">
              <a:solidFill>
                <a:schemeClr val="accent5">
                  <a:lumMod val="50000"/>
                </a:schemeClr>
              </a:solidFill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altLang="en-US" sz="5400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ВНИМАНИЕ! 			ЗАДАЧА!</a:t>
            </a:r>
          </a:p>
        </p:txBody>
      </p:sp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>
          <a:xfrm>
            <a:off x="394970" y="1825625"/>
            <a:ext cx="11357610" cy="4879340"/>
          </a:xfrm>
        </p:spPr>
        <p:txBody>
          <a:bodyPr>
            <a:noAutofit/>
          </a:bodyPr>
          <a:lstStyle/>
          <a:p>
            <a:pPr algn="just"/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привлечение</a:t>
            </a:r>
            <a:r>
              <a:rPr lang="en-US" altLang="ru-RU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ведущих</a:t>
            </a:r>
            <a:r>
              <a:rPr lang="en-US" altLang="ru-RU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научных</a:t>
            </a:r>
            <a:r>
              <a:rPr lang="en-US" altLang="ru-RU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педагогических</a:t>
            </a:r>
            <a:r>
              <a:rPr lang="en-US" altLang="ru-RU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научно</a:t>
            </a:r>
            <a:r>
              <a:rPr lang="en-US" altLang="ru-RU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-</a:t>
            </a:r>
            <a:r>
              <a:rPr lang="en-US" altLang="en-US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педагогических</a:t>
            </a:r>
            <a:r>
              <a:rPr lang="en-US" altLang="ru-RU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работников</a:t>
            </a:r>
            <a:r>
              <a:rPr lang="en-US" altLang="ru-RU" sz="480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к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работе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со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средствами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массовой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информации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целях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продвижения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достоверных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исторических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знаний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популяризации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важнейших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событий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истории</a:t>
            </a:r>
            <a:r>
              <a:rPr lang="en-US" altLang="ru-RU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800" b="1">
                <a:solidFill>
                  <a:srgbClr val="C00000"/>
                </a:solidFill>
                <a:latin typeface="Times New Roman" panose="02020603050405020304" charset="0"/>
                <a:cs typeface="Times New Roman" panose="02020603050405020304" charset="0"/>
              </a:rPr>
              <a:t>России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altLang="en-US"/>
          </a:p>
        </p:txBody>
      </p:sp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03200" y="152400"/>
            <a:ext cx="11766550" cy="6190615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altLang="en-US" sz="660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</a:rPr>
              <a:t>«Из опыта работы»</a:t>
            </a:r>
          </a:p>
        </p:txBody>
      </p:sp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48640" y="1871980"/>
            <a:ext cx="4735830" cy="4351655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pic>
        <p:nvPicPr>
          <p:cNvPr id="9" name="Изображение 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88660" y="1414780"/>
            <a:ext cx="5747385" cy="384111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altLang="en-US" sz="660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</a:rPr>
              <a:t>«Лаборатория мастерства»</a:t>
            </a:r>
          </a:p>
        </p:txBody>
      </p:sp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99415" y="1384935"/>
            <a:ext cx="4810760" cy="3680460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pic>
        <p:nvPicPr>
          <p:cNvPr id="8" name="Изображение 7"/>
          <p:cNvPicPr>
            <a:picLocks noChangeAspect="1"/>
          </p:cNvPicPr>
          <p:nvPr/>
        </p:nvPicPr>
        <p:blipFill>
          <a:blip r:embed="rId3"/>
          <a:srcRect b="7721"/>
          <a:stretch>
            <a:fillRect/>
          </a:stretch>
        </p:blipFill>
        <p:spPr>
          <a:xfrm>
            <a:off x="3020695" y="3171190"/>
            <a:ext cx="4447540" cy="3375025"/>
          </a:xfrm>
          <a:prstGeom prst="rect">
            <a:avLst/>
          </a:prstGeom>
        </p:spPr>
      </p:pic>
      <p:pic>
        <p:nvPicPr>
          <p:cNvPr id="9" name="Изображение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468235" y="1384935"/>
            <a:ext cx="4168775" cy="360997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altLang="en-US" sz="660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</a:rPr>
              <a:t>«Музейный компас»</a:t>
            </a:r>
          </a:p>
        </p:txBody>
      </p:sp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47700" y="1378585"/>
            <a:ext cx="4458335" cy="3038475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20320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pic>
        <p:nvPicPr>
          <p:cNvPr id="8" name="Изображение 7"/>
          <p:cNvPicPr>
            <a:picLocks noChangeAspect="1"/>
          </p:cNvPicPr>
          <p:nvPr/>
        </p:nvPicPr>
        <p:blipFill>
          <a:blip r:embed="rId3"/>
          <a:srcRect l="28070" t="11945" b="10673"/>
          <a:stretch>
            <a:fillRect/>
          </a:stretch>
        </p:blipFill>
        <p:spPr>
          <a:xfrm>
            <a:off x="4494530" y="2388235"/>
            <a:ext cx="4806315" cy="4069715"/>
          </a:xfrm>
          <a:prstGeom prst="rect">
            <a:avLst/>
          </a:prstGeom>
        </p:spPr>
      </p:pic>
      <p:pic>
        <p:nvPicPr>
          <p:cNvPr id="9" name="Изображение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608695" y="1145540"/>
            <a:ext cx="3444240" cy="309689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00685" y="258445"/>
            <a:ext cx="10762615" cy="1795145"/>
          </a:xfrm>
        </p:spPr>
        <p:txBody>
          <a:bodyPr>
            <a:noAutofit/>
          </a:bodyPr>
          <a:lstStyle/>
          <a:p>
            <a:pPr algn="ctr"/>
            <a:r>
              <a:rPr lang="ru-RU" altLang="en-US" sz="660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</a:rPr>
              <a:t>«Библиотека сибирского краеведения»</a:t>
            </a:r>
          </a:p>
        </p:txBody>
      </p:sp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223760" y="2291080"/>
            <a:ext cx="4157345" cy="4043045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pic>
        <p:nvPicPr>
          <p:cNvPr id="8" name="Изображение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4370" y="2291080"/>
            <a:ext cx="5149215" cy="404304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49275" y="298450"/>
            <a:ext cx="10614025" cy="1504315"/>
          </a:xfrm>
        </p:spPr>
        <p:txBody>
          <a:bodyPr>
            <a:normAutofit fontScale="90000"/>
          </a:bodyPr>
          <a:lstStyle/>
          <a:p>
            <a:r>
              <a:rPr lang="ru-RU" altLang="en-US" sz="7335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</a:rPr>
              <a:t>«Классный час для классного руководителя»</a:t>
            </a:r>
          </a:p>
        </p:txBody>
      </p:sp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61010" y="2021205"/>
            <a:ext cx="4868545" cy="4430395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pic>
        <p:nvPicPr>
          <p:cNvPr id="8" name="Изображение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52770" y="2021205"/>
            <a:ext cx="6060440" cy="453263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title"/>
          </p:nvPr>
        </p:nvSpPr>
        <p:spPr>
          <a:xfrm>
            <a:off x="647700" y="258445"/>
            <a:ext cx="4644390" cy="1325880"/>
          </a:xfrm>
        </p:spPr>
        <p:txBody>
          <a:bodyPr/>
          <a:lstStyle/>
          <a:p>
            <a:r>
              <a:rPr lang="ru-RU" altLang="en-US" sz="4800">
                <a:solidFill>
                  <a:srgbClr val="CC0000"/>
                </a:solidFill>
                <a:latin typeface="Times New Roman" panose="02020603050405020304" charset="0"/>
                <a:cs typeface="Times New Roman" panose="02020603050405020304" charset="0"/>
              </a:rPr>
              <a:t>ВНИМАНИЕ!</a:t>
            </a:r>
          </a:p>
        </p:txBody>
      </p:sp>
      <p:sp>
        <p:nvSpPr>
          <p:cNvPr id="5" name="Замещающее содержимое 4"/>
          <p:cNvSpPr>
            <a:spLocks noGrp="1"/>
          </p:cNvSpPr>
          <p:nvPr>
            <p:ph idx="1"/>
          </p:nvPr>
        </p:nvSpPr>
        <p:spPr>
          <a:xfrm>
            <a:off x="647700" y="1825625"/>
            <a:ext cx="10515600" cy="5032375"/>
          </a:xfrm>
        </p:spPr>
        <p:txBody>
          <a:bodyPr/>
          <a:lstStyle/>
          <a:p>
            <a:pPr indent="457200"/>
            <a:r>
              <a:rPr lang="ru-RU" altLang="en-US" sz="4800" b="1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ОПЫТ РАБОТЫ!</a:t>
            </a:r>
          </a:p>
          <a:p>
            <a:pPr indent="457200"/>
            <a:r>
              <a:rPr lang="ru-RU" altLang="en-US" sz="4800" b="1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УРОКИ!</a:t>
            </a:r>
          </a:p>
          <a:p>
            <a:pPr indent="457200"/>
            <a:r>
              <a:rPr lang="ru-RU" altLang="en-US" sz="4800" b="1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МАСТЕР-КЛАССЫ!</a:t>
            </a:r>
          </a:p>
          <a:p>
            <a:pPr indent="457200"/>
            <a:r>
              <a:rPr lang="ru-RU" altLang="en-US" sz="4800" b="1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ВНЕУРОЧНЫЕ МЕРОПРИЯТИЯ!</a:t>
            </a:r>
          </a:p>
          <a:p>
            <a:pPr indent="457200"/>
            <a:r>
              <a:rPr lang="ru-RU" altLang="en-US" sz="4800" b="1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КЛАССНЫЕ ЧАСЫ!</a:t>
            </a:r>
          </a:p>
          <a:p>
            <a:pPr indent="457200"/>
            <a:r>
              <a:rPr lang="ru-RU" altLang="en-US" sz="4800" b="1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ЭКСКУРСИИ!</a:t>
            </a:r>
          </a:p>
          <a:p>
            <a:pPr indent="457200"/>
            <a:endParaRPr lang="ru-RU" altLang="en-US"/>
          </a:p>
          <a:p>
            <a:pPr indent="457200"/>
            <a:endParaRPr lang="ru-RU" altLang="en-US"/>
          </a:p>
          <a:p>
            <a:pPr indent="457200"/>
            <a:endParaRPr lang="ru-RU" altLang="en-US"/>
          </a:p>
          <a:p>
            <a:pPr indent="457200"/>
            <a:endParaRPr lang="ru-RU" altLang="en-US"/>
          </a:p>
        </p:txBody>
      </p:sp>
      <p:pic>
        <p:nvPicPr>
          <p:cNvPr id="6" name="Изображение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73240" y="258445"/>
            <a:ext cx="4683760" cy="1744980"/>
          </a:xfrm>
          <a:prstGeom prst="rect">
            <a:avLst/>
          </a:prstGeom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altLang="en-US"/>
          </a:p>
        </p:txBody>
      </p:sp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89890" y="258445"/>
            <a:ext cx="11412220" cy="6075045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082165" y="152400"/>
            <a:ext cx="8231505" cy="6310630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245995" y="82550"/>
            <a:ext cx="8243570" cy="6458585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 altLang="en-US"/>
          </a:p>
        </p:txBody>
      </p:sp>
      <p:pic>
        <p:nvPicPr>
          <p:cNvPr id="7" name="Замещающее содержимое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34925" y="258445"/>
            <a:ext cx="11988165" cy="6066155"/>
          </a:xfrm>
          <a:prstGeom prst="rect">
            <a:avLst/>
          </a:prstGeom>
        </p:spPr>
      </p:pic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Изображение 6"/>
          <p:cNvPicPr>
            <a:picLocks noChangeAspect="1"/>
          </p:cNvPicPr>
          <p:nvPr/>
        </p:nvPicPr>
        <p:blipFill>
          <a:blip r:embed="rId2"/>
          <a:srcRect l="33194" t="3125" r="29753" b="22170"/>
          <a:stretch>
            <a:fillRect/>
          </a:stretch>
        </p:blipFill>
        <p:spPr>
          <a:xfrm>
            <a:off x="9054465" y="152400"/>
            <a:ext cx="2934335" cy="2366645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47700" y="258445"/>
            <a:ext cx="10515600" cy="1325563"/>
          </a:xfrm>
        </p:spPr>
        <p:txBody>
          <a:bodyPr/>
          <a:lstStyle/>
          <a:p>
            <a:pPr algn="ctr"/>
            <a:r>
              <a:rPr lang="ru-RU" altLang="en-US" sz="660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</a:rPr>
              <a:t>ВНИМАНИЕ!!!</a:t>
            </a: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>
          <a:xfrm>
            <a:off x="647700" y="2519045"/>
            <a:ext cx="10984865" cy="4351655"/>
          </a:xfrm>
        </p:spPr>
        <p:txBody>
          <a:bodyPr>
            <a:normAutofit fontScale="80000"/>
          </a:bodyPr>
          <a:lstStyle/>
          <a:p>
            <a:pPr algn="just"/>
            <a:r>
              <a:rPr lang="ru-RU" altLang="en-US" sz="5335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Рубрика </a:t>
            </a:r>
            <a:r>
              <a:rPr lang="ru-RU" altLang="en-US" sz="5335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«Классный час для классного руководителя» пр</a:t>
            </a:r>
            <a:r>
              <a:rPr lang="ru-RU" altLang="en-US" sz="5335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иглашает вас принять участие в выпуске электронной газеты</a:t>
            </a:r>
            <a:r>
              <a:rPr lang="ru-RU" altLang="en-US" sz="5335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«Интерактивное образование», </a:t>
            </a:r>
            <a:r>
              <a:rPr lang="ru-RU" altLang="en-US" sz="5335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посвященном</a:t>
            </a:r>
            <a:r>
              <a:rPr lang="ru-RU" altLang="en-US" sz="5335" b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ru-RU" altLang="en-US" sz="5335" b="1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</a:rPr>
              <a:t>80-летию победы советского народа в Великой отечественной войне!</a:t>
            </a:r>
          </a:p>
          <a:p>
            <a:endParaRPr lang="ru-RU" altLang="en-US" sz="5335" b="1">
              <a:solidFill>
                <a:srgbClr val="CC3300"/>
              </a:solidFill>
              <a:latin typeface="Times New Roman" panose="02020603050405020304" charset="0"/>
              <a:cs typeface="Times New Roman" panose="02020603050405020304" charset="0"/>
            </a:endParaRPr>
          </a:p>
        </p:txBody>
      </p:sp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sp>
        <p:nvSpPr>
          <p:cNvPr id="8" name="Текстовое поле 7"/>
          <p:cNvSpPr txBox="1"/>
          <p:nvPr/>
        </p:nvSpPr>
        <p:spPr>
          <a:xfrm>
            <a:off x="476250" y="1412875"/>
            <a:ext cx="6739255" cy="101473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en-US" altLang="en-US" sz="6000">
                <a:solidFill>
                  <a:srgbClr val="CC3300"/>
                </a:solidFill>
                <a:latin typeface="Times New Roman" panose="02020603050405020304" charset="0"/>
                <a:cs typeface="Times New Roman" panose="02020603050405020304" charset="0"/>
                <a:sym typeface="+mn-ea"/>
              </a:rPr>
              <a:t>niosclass@yandex.ru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мещающее содержимое 3"/>
          <p:cNvSpPr>
            <a:spLocks noGrp="1"/>
          </p:cNvSpPr>
          <p:nvPr>
            <p:ph idx="1"/>
          </p:nvPr>
        </p:nvSpPr>
        <p:spPr>
          <a:xfrm>
            <a:off x="170815" y="688340"/>
            <a:ext cx="11677015" cy="3783965"/>
          </a:xfrm>
        </p:spPr>
        <p:txBody>
          <a:bodyPr>
            <a:noAutofit/>
          </a:bodyPr>
          <a:lstStyle/>
          <a:p>
            <a:pPr algn="just"/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«Мы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должны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сделать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все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чтобы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сегодняшние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дети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вообще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все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наши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граждане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гордились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тем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что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они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наследники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внуки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правнуки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победителей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.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Знали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героев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своей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страны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своей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семьи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чтобы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все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понимали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что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это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часть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нашей</a:t>
            </a:r>
            <a:r>
              <a:rPr lang="en-US" altLang="ru-RU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 b="1" i="1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жизни»</a:t>
            </a:r>
          </a:p>
          <a:p>
            <a:pPr algn="r"/>
            <a:r>
              <a:rPr lang="en-US" altLang="en-US" sz="440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Президент</a:t>
            </a:r>
            <a:r>
              <a:rPr lang="en-US" altLang="ru-RU" sz="440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Р</a:t>
            </a:r>
            <a:r>
              <a:rPr lang="ru-RU" altLang="en-US" sz="440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Ф</a:t>
            </a:r>
            <a:r>
              <a:rPr lang="en-US" altLang="ru-RU" sz="440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Владимир</a:t>
            </a:r>
            <a:r>
              <a:rPr lang="en-US" altLang="ru-RU" sz="440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4400">
                <a:solidFill>
                  <a:schemeClr val="accent5">
                    <a:lumMod val="50000"/>
                  </a:schemeClr>
                </a:solidFill>
                <a:latin typeface="Times New Roman" panose="02020603050405020304" charset="0"/>
                <a:cs typeface="Times New Roman" panose="02020603050405020304" charset="0"/>
              </a:rPr>
              <a:t>Путин</a:t>
            </a:r>
          </a:p>
        </p:txBody>
      </p:sp>
      <p:sp>
        <p:nvSpPr>
          <p:cNvPr id="5" name="Текстовое поле 4"/>
          <p:cNvSpPr txBox="1"/>
          <p:nvPr/>
        </p:nvSpPr>
        <p:spPr>
          <a:xfrm>
            <a:off x="636270" y="5994400"/>
            <a:ext cx="11211560" cy="5835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indent="0"/>
            <a:r>
              <a:rPr lang="ru-RU" altLang="en-US" sz="3200" b="0" i="0">
                <a:solidFill>
                  <a:schemeClr val="accent5">
                    <a:lumMod val="50000"/>
                  </a:schemeClr>
                </a:solidFill>
                <a:latin typeface="Roboto"/>
                <a:ea typeface="Roboto"/>
              </a:rPr>
              <a:t>О</a:t>
            </a:r>
            <a:r>
              <a:rPr lang="en-US" altLang="zh-CN" sz="3200" b="0" i="0">
                <a:solidFill>
                  <a:schemeClr val="accent5">
                    <a:lumMod val="50000"/>
                  </a:schemeClr>
                </a:solidFill>
                <a:latin typeface="Roboto"/>
                <a:ea typeface="Roboto"/>
              </a:rPr>
              <a:t>ткрыти</a:t>
            </a:r>
            <a:r>
              <a:rPr lang="ru-RU" altLang="en-US" sz="3200" b="0" i="0">
                <a:solidFill>
                  <a:schemeClr val="accent5">
                    <a:lumMod val="50000"/>
                  </a:schemeClr>
                </a:solidFill>
                <a:latin typeface="Roboto"/>
                <a:ea typeface="Roboto"/>
              </a:rPr>
              <a:t>е</a:t>
            </a:r>
            <a:r>
              <a:rPr lang="en-US" altLang="zh-CN" sz="3200" b="0" i="0">
                <a:solidFill>
                  <a:schemeClr val="accent5">
                    <a:lumMod val="50000"/>
                  </a:schemeClr>
                </a:solidFill>
                <a:latin typeface="Roboto"/>
                <a:ea typeface="Roboto"/>
              </a:rPr>
              <a:t> всероссийской акции "Вахта памяти — 2019". 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Группа 5"/>
          <p:cNvGrpSpPr/>
          <p:nvPr/>
        </p:nvGrpSpPr>
        <p:grpSpPr>
          <a:xfrm>
            <a:off x="0" y="0"/>
            <a:ext cx="12192000" cy="6858000"/>
            <a:chOff x="0" y="0"/>
            <a:chExt cx="9144000" cy="6858000"/>
          </a:xfrm>
        </p:grpSpPr>
        <p:sp>
          <p:nvSpPr>
            <p:cNvPr id="4" name="Прямоугольник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noFill/>
            <a:ln w="76200">
              <a:solidFill>
                <a:srgbClr val="00206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5" name="Прямоугольник 4"/>
            <p:cNvSpPr/>
            <p:nvPr/>
          </p:nvSpPr>
          <p:spPr>
            <a:xfrm>
              <a:off x="152400" y="152400"/>
              <a:ext cx="8839200" cy="6553200"/>
            </a:xfrm>
            <a:prstGeom prst="rect">
              <a:avLst/>
            </a:prstGeom>
            <a:noFill/>
            <a:ln w="76200"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</p:grpSp>
      <p:sp>
        <p:nvSpPr>
          <p:cNvPr id="12" name="Заголовок 1"/>
          <p:cNvSpPr>
            <a:spLocks noGrp="1"/>
          </p:cNvSpPr>
          <p:nvPr>
            <p:ph type="title"/>
          </p:nvPr>
        </p:nvSpPr>
        <p:spPr>
          <a:xfrm>
            <a:off x="1130935" y="600710"/>
            <a:ext cx="9930765" cy="4062095"/>
          </a:xfrm>
        </p:spPr>
        <p:txBody>
          <a:bodyPr>
            <a:noAutofit/>
          </a:bodyPr>
          <a:lstStyle/>
          <a:p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Историческое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просвещение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обобщение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опыта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патриотического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воспитания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с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использованием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ресурсов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СМИ</a:t>
            </a:r>
            <a:r>
              <a:rPr lang="en-US" altLang="ru-RU" sz="5400" b="1" dirty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</a:p>
        </p:txBody>
      </p:sp>
      <p:sp>
        <p:nvSpPr>
          <p:cNvPr id="13" name="Прямоугольник 12"/>
          <p:cNvSpPr/>
          <p:nvPr/>
        </p:nvSpPr>
        <p:spPr>
          <a:xfrm>
            <a:off x="4654347" y="5373216"/>
            <a:ext cx="7056784" cy="1076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ru-RU" sz="3200" b="1" i="1" dirty="0" smtClean="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ru-RU" sz="3200" b="1" i="1" dirty="0" smtClean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Добролюбова Л.Л.</a:t>
            </a:r>
            <a:endParaRPr lang="en-US" sz="3200" b="1" i="1" dirty="0" smtClean="0">
              <a:solidFill>
                <a:srgbClr val="002060"/>
              </a:solidFill>
              <a:latin typeface="Times New Roman" panose="02020603050405020304" charset="0"/>
              <a:cs typeface="Times New Roman" panose="02020603050405020304" charset="0"/>
            </a:endParaRPr>
          </a:p>
          <a:p>
            <a:pPr algn="r"/>
            <a:r>
              <a:rPr lang="en-US" sz="3200" b="1" i="1" dirty="0" smtClean="0">
                <a:solidFill>
                  <a:srgbClr val="002060"/>
                </a:solidFill>
                <a:latin typeface="Times New Roman" panose="02020603050405020304" charset="0"/>
                <a:cs typeface="Times New Roman" panose="02020603050405020304" charset="0"/>
              </a:rPr>
              <a:t>niosclass@yandex.ru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微软雅黑"/>
        <a:ea typeface=""/>
        <a:cs typeface=""/>
        <a:font script="Jpan" typeface="游ゴシック Light"/>
        <a:font script="Hang" typeface="맑은 고딕"/>
        <a:font script="Hans" typeface="微软雅黑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微软雅黑"/>
        <a:ea typeface=""/>
        <a:cs typeface=""/>
        <a:font script="Jpan" typeface="游ゴシック"/>
        <a:font script="Hang" typeface="맑은 고딕"/>
        <a:font script="Hans" typeface="微软雅黑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399</Words>
  <Application>Microsoft Office PowerPoint</Application>
  <PresentationFormat>Произвольный</PresentationFormat>
  <Paragraphs>45</Paragraphs>
  <Slides>22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22</vt:i4>
      </vt:variant>
    </vt:vector>
  </HeadingPairs>
  <TitlesOfParts>
    <vt:vector size="23" baseType="lpstr">
      <vt:lpstr>Office Theme</vt:lpstr>
      <vt:lpstr>Историческое просвещение и обобщение опыта патриотического воспитания с использованием ресурсов СМИ </vt:lpstr>
      <vt:lpstr>Президент РФ В.В. Путин</vt:lpstr>
      <vt:lpstr>Презентация PowerPoint</vt:lpstr>
      <vt:lpstr>Основания для выработки государственной политики в области исторического просвещения</vt:lpstr>
      <vt:lpstr>Цели государственной политики в области исторического просвещения</vt:lpstr>
      <vt:lpstr>Понятие «историческое просвещение»: образовательный контекст</vt:lpstr>
      <vt:lpstr>Содержание школьного исторического просвещения</vt:lpstr>
      <vt:lpstr>ВНИМАНИЕ!    ЗАДАЧА!</vt:lpstr>
      <vt:lpstr>Презентация PowerPoint</vt:lpstr>
      <vt:lpstr>«Из опыта работы»</vt:lpstr>
      <vt:lpstr>«Лаборатория мастерства»</vt:lpstr>
      <vt:lpstr>«Музейный компас»</vt:lpstr>
      <vt:lpstr>«Библиотека сибирского краеведения»</vt:lpstr>
      <vt:lpstr>«Классный час для классного руководителя»</vt:lpstr>
      <vt:lpstr>ВНИМАНИЕ!</vt:lpstr>
      <vt:lpstr>Презентация PowerPoint</vt:lpstr>
      <vt:lpstr>Презентация PowerPoint</vt:lpstr>
      <vt:lpstr>Презентация PowerPoint</vt:lpstr>
      <vt:lpstr>Презентация PowerPoint</vt:lpstr>
      <vt:lpstr>ВНИМАНИЕ!!!</vt:lpstr>
      <vt:lpstr>Презентация PowerPoint</vt:lpstr>
      <vt:lpstr>Историческое просвещение и обобщение опыта патриотического воспитания с использованием ресурсов СМИ 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Компьютер</cp:lastModifiedBy>
  <cp:revision>12</cp:revision>
  <dcterms:created xsi:type="dcterms:W3CDTF">2025-04-13T15:12:00Z</dcterms:created>
  <dcterms:modified xsi:type="dcterms:W3CDTF">2025-04-22T07:55:18Z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1049-12.2.0.20795</vt:lpwstr>
  </property>
  <property fmtid="{D5CDD505-2E9C-101B-9397-08002B2CF9AE}" pid="3" name="ICV">
    <vt:lpwstr>68E5220467FC44E2AFA018D398C25EED_12</vt:lpwstr>
  </property>
</Properties>
</file>