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94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68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69" r:id="rId33"/>
    <p:sldId id="286" r:id="rId34"/>
    <p:sldId id="287" r:id="rId35"/>
    <p:sldId id="291" r:id="rId36"/>
    <p:sldId id="298" r:id="rId37"/>
    <p:sldId id="295" r:id="rId38"/>
    <p:sldId id="296" r:id="rId39"/>
    <p:sldId id="297" r:id="rId40"/>
    <p:sldId id="292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mVSoZaxs1aFETWx73cWCA==" hashData="B/5ikSp6OXk48bQzcm3e2qyrH8QSVM7DSXBb4ct/1uz+Rq9TkFbQAHEZxH7CLlZmax3IJtVrbx2Apa17OQnu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6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1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3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2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9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1E20-AA98-4589-8688-EEBC91ACBD6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6B34-7002-4233-921A-C237F010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0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493" y="1579562"/>
            <a:ext cx="10287000" cy="3396883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latin typeface="Book Antiqua" panose="02040602050305030304" pitchFamily="18" charset="0"/>
              </a:rPr>
              <a:t>Особенности обучения школьников </a:t>
            </a:r>
            <a:br>
              <a:rPr lang="ru-RU" sz="5200" b="1" dirty="0" smtClean="0">
                <a:latin typeface="Book Antiqua" panose="02040602050305030304" pitchFamily="18" charset="0"/>
              </a:rPr>
            </a:br>
            <a:r>
              <a:rPr lang="ru-RU" sz="5200" b="1" dirty="0" smtClean="0">
                <a:latin typeface="Book Antiqua" panose="02040602050305030304" pitchFamily="18" charset="0"/>
              </a:rPr>
              <a:t>5-7 классов курсу </a:t>
            </a:r>
            <a:br>
              <a:rPr lang="ru-RU" sz="5200" b="1" dirty="0" smtClean="0">
                <a:latin typeface="Book Antiqua" panose="02040602050305030304" pitchFamily="18" charset="0"/>
              </a:rPr>
            </a:br>
            <a:r>
              <a:rPr lang="ru-RU" sz="5200" b="1" dirty="0" smtClean="0">
                <a:latin typeface="Book Antiqua" panose="02040602050305030304" pitchFamily="18" charset="0"/>
              </a:rPr>
              <a:t>«История нашего края»</a:t>
            </a:r>
            <a:endParaRPr lang="ru-RU" sz="5200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562" y="5466007"/>
            <a:ext cx="9144000" cy="11809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Методическая сессия</a:t>
            </a:r>
          </a:p>
          <a:p>
            <a:r>
              <a:rPr lang="ru-RU" sz="2800" b="1" dirty="0" smtClean="0">
                <a:latin typeface="Book Antiqua" panose="02040602050305030304" pitchFamily="18" charset="0"/>
              </a:rPr>
              <a:t>26.08.2025 г.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376264" cy="14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2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0914185" cy="584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Содержание предмета «История», 5 класс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291" y="1258235"/>
            <a:ext cx="11723078" cy="48115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ПЕРВОБЫТНОСТЬ</a:t>
            </a:r>
            <a:endParaRPr lang="ru-RU" sz="2000" dirty="0" smtClean="0">
              <a:effectLst/>
              <a:latin typeface="Book Antiqua" panose="0204060205030503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highlight>
                  <a:srgbClr val="00FF00"/>
                </a:highlight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Происхождение, расселение и эволюция древнейшего человека.</a:t>
            </a:r>
            <a:endParaRPr lang="ru-RU" sz="2000" dirty="0" smtClean="0">
              <a:effectLst/>
              <a:latin typeface="Book Antiqua" panose="0204060205030503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highlight>
                  <a:srgbClr val="00FF00"/>
                </a:highlight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Первобытность на территории России. Заселение территории нашей страны человеком. Петроглифы</a:t>
            </a:r>
            <a:r>
              <a:rPr lang="ru-RU" sz="2000" dirty="0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Беломорья</a:t>
            </a:r>
            <a:r>
              <a:rPr lang="ru-RU" sz="2000" dirty="0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 и Онежского озера. </a:t>
            </a:r>
            <a:r>
              <a:rPr lang="ru-RU" sz="2000" dirty="0" err="1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Аркаим</a:t>
            </a:r>
            <a:r>
              <a:rPr lang="ru-RU" sz="2000" dirty="0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 – памятник археологии.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highlight>
                  <a:srgbClr val="00FF00"/>
                </a:highlight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Условия жизни и занятия первобытных людей. Овладение огнем. Орудия и жилища первобытных людей. Появление человека разумного. Охота и собирательство. Присваивающее хозяйство. Род и родовые отношения. Представления об окружающем мире, верования первобытных людей. Искусство первобытных людей.</a:t>
            </a:r>
            <a:r>
              <a:rPr lang="ru-RU" sz="2000" dirty="0" smtClean="0">
                <a:effectLst/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highlight>
                  <a:srgbClr val="00FF00"/>
                </a:highlight>
                <a:latin typeface="Book Antiqua" panose="02040602050305030304" pitchFamily="18" charset="0"/>
                <a:ea typeface="Yu Mincho"/>
                <a:cs typeface="Times New Roman" panose="02020603050405020304" pitchFamily="18" charset="0"/>
              </a:rPr>
              <a:t>Древнейшие земледельцы и скотоводы: трудовая деятельность, изобретения. Ареалы древнейшего земледелия и скотоводства. Появление ремесел. Переход от присваивающего хозяйства к производящему. Развитие обмена и торговли. Появление металлических орудий и их влияние на первобытное общество. Центры древнейшей металлургии. Появление первого в мире колесного транспорта. Переход от родовой к соседской общине. Появление знати. Кочевые общества евразийских степей в эпоху бронзы и раннем железном веке. Степь и ее роль в распространении культурных взаимовлияний. Разложение первобытнообщинных отношений. На пороге цивилизации.</a:t>
            </a:r>
            <a:endParaRPr lang="ru-RU" sz="2000" dirty="0">
              <a:effectLst/>
              <a:latin typeface="Book Antiqua" panose="0204060205030503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77" y="1055077"/>
            <a:ext cx="11831515" cy="56622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ДРЕВНИЙ МИР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Book Antiqua" panose="02040602050305030304" pitchFamily="18" charset="0"/>
              </a:rPr>
              <a:t>Древний Египет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Природа</a:t>
            </a:r>
            <a:r>
              <a:rPr lang="ru-RU" sz="2000" dirty="0">
                <a:latin typeface="Book Antiqua" panose="02040602050305030304" pitchFamily="18" charset="0"/>
              </a:rPr>
              <a:t> Египта. Условия жизни и занятия древних египтян. </a:t>
            </a:r>
            <a:r>
              <a:rPr lang="ru-RU" sz="2000" b="1" dirty="0">
                <a:latin typeface="Book Antiqua" panose="02040602050305030304" pitchFamily="18" charset="0"/>
              </a:rPr>
              <a:t>Возникновение государственной власти.</a:t>
            </a:r>
            <a:r>
              <a:rPr lang="ru-RU" sz="2000" dirty="0">
                <a:latin typeface="Book Antiqua" panose="02040602050305030304" pitchFamily="18" charset="0"/>
              </a:rPr>
              <a:t> Объединение Египта. </a:t>
            </a:r>
            <a:r>
              <a:rPr lang="ru-RU" sz="2000" b="1" dirty="0">
                <a:latin typeface="Book Antiqua" panose="02040602050305030304" pitchFamily="18" charset="0"/>
              </a:rPr>
              <a:t>Управление государством</a:t>
            </a:r>
            <a:r>
              <a:rPr lang="ru-RU" sz="2000" dirty="0">
                <a:latin typeface="Book Antiqua" panose="02040602050305030304" pitchFamily="18" charset="0"/>
              </a:rPr>
              <a:t> (фараон, вельможи, чиновники). </a:t>
            </a:r>
            <a:r>
              <a:rPr lang="ru-RU" sz="2000" b="1" dirty="0">
                <a:latin typeface="Book Antiqua" panose="02040602050305030304" pitchFamily="18" charset="0"/>
              </a:rPr>
              <a:t>Положение и повинности населения</a:t>
            </a:r>
            <a:r>
              <a:rPr lang="ru-RU" sz="2000" dirty="0">
                <a:latin typeface="Book Antiqua" panose="02040602050305030304" pitchFamily="18" charset="0"/>
              </a:rPr>
              <a:t>. Рабы. </a:t>
            </a:r>
            <a:r>
              <a:rPr lang="ru-RU" sz="2000" b="1" dirty="0">
                <a:latin typeface="Book Antiqua" panose="02040602050305030304" pitchFamily="18" charset="0"/>
              </a:rPr>
              <a:t>Развитие земледелия, скотоводства, ремесел. Хозяйство </a:t>
            </a:r>
            <a:r>
              <a:rPr lang="ru-RU" sz="2000" dirty="0">
                <a:latin typeface="Book Antiqua" panose="02040602050305030304" pitchFamily="18" charset="0"/>
              </a:rPr>
              <a:t>Древнего Египта в середине II тыс. до н. э. Египетское войско. </a:t>
            </a:r>
            <a:r>
              <a:rPr lang="ru-RU" sz="2000" b="1" dirty="0">
                <a:latin typeface="Book Antiqua" panose="02040602050305030304" pitchFamily="18" charset="0"/>
              </a:rPr>
              <a:t>Отношения </a:t>
            </a:r>
            <a:r>
              <a:rPr lang="ru-RU" sz="2000" dirty="0">
                <a:latin typeface="Book Antiqua" panose="02040602050305030304" pitchFamily="18" charset="0"/>
              </a:rPr>
              <a:t>Египта </a:t>
            </a:r>
            <a:r>
              <a:rPr lang="ru-RU" sz="2000" b="1" dirty="0">
                <a:latin typeface="Book Antiqua" panose="02040602050305030304" pitchFamily="18" charset="0"/>
              </a:rPr>
              <a:t>с соседними народами. </a:t>
            </a:r>
            <a:r>
              <a:rPr lang="ru-RU" sz="2000" dirty="0">
                <a:latin typeface="Book Antiqua" panose="02040602050305030304" pitchFamily="18" charset="0"/>
              </a:rPr>
              <a:t>Тутмос III. Завоевательные походы фараонов. Могущество Египта при Рамсесе II. </a:t>
            </a:r>
            <a:r>
              <a:rPr lang="ru-RU" sz="2000" b="1" dirty="0">
                <a:latin typeface="Book Antiqua" panose="02040602050305030304" pitchFamily="18" charset="0"/>
              </a:rPr>
              <a:t>Религиозные верования</a:t>
            </a:r>
            <a:r>
              <a:rPr lang="ru-RU" sz="2000" dirty="0">
                <a:latin typeface="Book Antiqua" panose="02040602050305030304" pitchFamily="18" charset="0"/>
              </a:rPr>
              <a:t> египтян. Боги Древнего Египта. </a:t>
            </a:r>
            <a:r>
              <a:rPr lang="ru-RU" sz="2000" b="1" dirty="0">
                <a:latin typeface="Book Antiqua" panose="02040602050305030304" pitchFamily="18" charset="0"/>
              </a:rPr>
              <a:t>Храмы и жрецы</a:t>
            </a:r>
            <a:r>
              <a:rPr lang="ru-RU" sz="2000" dirty="0">
                <a:latin typeface="Book Antiqua" panose="02040602050305030304" pitchFamily="18" charset="0"/>
              </a:rPr>
              <a:t>. Фараон-реформатор Эхнатон. </a:t>
            </a:r>
            <a:r>
              <a:rPr lang="ru-RU" sz="2000" b="1" dirty="0">
                <a:latin typeface="Book Antiqua" panose="02040602050305030304" pitchFamily="18" charset="0"/>
              </a:rPr>
              <a:t>Пирамиды и гробницы. Храмы. </a:t>
            </a:r>
            <a:r>
              <a:rPr lang="ru-RU" sz="2000" dirty="0">
                <a:latin typeface="Book Antiqua" panose="02040602050305030304" pitchFamily="18" charset="0"/>
              </a:rPr>
              <a:t>Письменность (иероглифы, папирус). Открытие Ж.Ф. Шампольона. Образование. </a:t>
            </a:r>
            <a:r>
              <a:rPr lang="ru-RU" sz="2000" b="1" dirty="0">
                <a:latin typeface="Book Antiqua" panose="02040602050305030304" pitchFamily="18" charset="0"/>
              </a:rPr>
              <a:t>Познания</a:t>
            </a:r>
            <a:r>
              <a:rPr lang="ru-RU" sz="2000" dirty="0">
                <a:latin typeface="Book Antiqua" panose="02040602050305030304" pitchFamily="18" charset="0"/>
              </a:rPr>
              <a:t> древних египтян (астрономия, математика, медицина). </a:t>
            </a:r>
            <a:r>
              <a:rPr lang="ru-RU" sz="2000" b="1" dirty="0">
                <a:latin typeface="Book Antiqua" panose="02040602050305030304" pitchFamily="18" charset="0"/>
              </a:rPr>
              <a:t>Искусство </a:t>
            </a:r>
            <a:r>
              <a:rPr lang="ru-RU" sz="2000" dirty="0">
                <a:latin typeface="Book Antiqua" panose="02040602050305030304" pitchFamily="18" charset="0"/>
              </a:rPr>
              <a:t>Древнего Египта (архитектура, рельефы, фрески).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Book Antiqua" panose="02040602050305030304" pitchFamily="18" charset="0"/>
              </a:rPr>
              <a:t>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Греческие полисы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Подъем хозяйственной жизни после «темных веков». Развитие земледелия и ремесла. Становление полисов, их политическое устройство. Аристократия и демос. Великая греческая колонизация. Метрополии и колонии</a:t>
            </a:r>
            <a:r>
              <a:rPr lang="ru-RU" sz="2000" b="1" dirty="0" smtClean="0">
                <a:latin typeface="Book Antiqua" panose="02040602050305030304" pitchFamily="18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НАРОДЫ, ПРОЖИВАВШИЕ НА ТЕРРИТОРИИ СОВРЕМЕННОЙ РОССИИ ДО СЕРЕДИНЫ I ТЫС. ДО Н. Э. СКИФЫ И СКИФСКАЯ КУЛЬТУРА.</a:t>
            </a:r>
            <a:r>
              <a:rPr lang="ru-RU" sz="2000" b="1" dirty="0" smtClean="0">
                <a:solidFill>
                  <a:srgbClr val="92D05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Античные города-государства Северного Причерноморья. </a:t>
            </a:r>
            <a:r>
              <a:rPr lang="ru-RU" sz="2000" dirty="0" err="1" smtClean="0">
                <a:latin typeface="Book Antiqua" panose="02040602050305030304" pitchFamily="18" charset="0"/>
              </a:rPr>
              <a:t>Боспорское</a:t>
            </a:r>
            <a:r>
              <a:rPr lang="ru-RU" sz="2000" dirty="0" smtClean="0">
                <a:latin typeface="Book Antiqua" panose="02040602050305030304" pitchFamily="18" charset="0"/>
              </a:rPr>
              <a:t> царство. Пантикапей. Античный Херсонес. </a:t>
            </a:r>
            <a:r>
              <a:rPr lang="ru-RU" sz="2000" dirty="0" err="1" smtClean="0">
                <a:latin typeface="Book Antiqua" panose="02040602050305030304" pitchFamily="18" charset="0"/>
              </a:rPr>
              <a:t>Фанагория</a:t>
            </a:r>
            <a:r>
              <a:rPr lang="ru-RU" sz="2000" dirty="0" smtClean="0">
                <a:latin typeface="Book Antiqua" panose="02040602050305030304" pitchFamily="18" charset="0"/>
              </a:rPr>
              <a:t>. Киммерийцы. Скифское царство в Крыму. Сарматы.</a:t>
            </a:r>
          </a:p>
          <a:p>
            <a:pPr>
              <a:spcBef>
                <a:spcPts val="0"/>
              </a:spcBef>
            </a:pP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4770" y="263769"/>
            <a:ext cx="10515600" cy="7913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Содержание предмета «История», 5 класс</a:t>
            </a:r>
            <a:endParaRPr lang="ru-RU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677" y="259618"/>
            <a:ext cx="11781691" cy="91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Содержание предмета «История», 6 класс 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(=уроки ИНК, 5 класс)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08" y="1564422"/>
            <a:ext cx="11500338" cy="48389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ИСТОРИЯ СРЕДНИХ ВЕКОВ. ИСТОРИЯ РОССИИ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Book Antiqua" panose="02040602050305030304" pitchFamily="18" charset="0"/>
              </a:rPr>
              <a:t>Введение. </a:t>
            </a:r>
            <a:r>
              <a:rPr lang="ru-RU" dirty="0">
                <a:latin typeface="Book Antiqua" panose="02040602050305030304" pitchFamily="18" charset="0"/>
              </a:rPr>
              <a:t>Роль и место России в мировой истории. Проблемы периодизации российской истории. Источники по истории России. От образования Руси до создания России. </a:t>
            </a:r>
          </a:p>
          <a:p>
            <a:pPr marL="0" indent="0" algn="just">
              <a:buNone/>
            </a:pPr>
            <a:r>
              <a:rPr lang="ru-RU" i="1" dirty="0">
                <a:latin typeface="Book Antiqua" panose="02040602050305030304" pitchFamily="18" charset="0"/>
              </a:rPr>
              <a:t>Великое переселение народов на территории современной России. </a:t>
            </a:r>
            <a:r>
              <a:rPr lang="ru-RU" dirty="0">
                <a:latin typeface="Book Antiqua" panose="02040602050305030304" pitchFamily="18" charset="0"/>
              </a:rPr>
              <a:t>Государство Русь. Города-государства на территории современной России, </a:t>
            </a:r>
            <a:r>
              <a:rPr lang="ru-RU" dirty="0" smtClean="0">
                <a:latin typeface="Book Antiqua" panose="02040602050305030304" pitchFamily="18" charset="0"/>
              </a:rPr>
              <a:t>основанные </a:t>
            </a:r>
            <a:r>
              <a:rPr lang="ru-RU" dirty="0">
                <a:latin typeface="Book Antiqua" panose="02040602050305030304" pitchFamily="18" charset="0"/>
              </a:rPr>
              <a:t>в эпоху античности.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ВЕЛИКОЕ ПЕРЕСЕЛЕНИЕ НАРОДОВ. МИГРАЦИЯ ГОТОВ. НАШЕСТВИЕ ГУННОВ. СТРАНЫ И НАРОДЫ ВОСТОЧНОЙ ЕВРОПЫ, СИБИРИ И ДАЛЬНЕГО ВОСТОКА. </a:t>
            </a:r>
            <a:r>
              <a:rPr lang="ru-RU" dirty="0" smtClean="0">
                <a:latin typeface="Book Antiqua" panose="02040602050305030304" pitchFamily="18" charset="0"/>
              </a:rPr>
              <a:t>Вопрос </a:t>
            </a:r>
            <a:r>
              <a:rPr lang="ru-RU" dirty="0">
                <a:latin typeface="Book Antiqua" panose="02040602050305030304" pitchFamily="18" charset="0"/>
              </a:rPr>
              <a:t>о славянской прародине и происхождении славян. Расселение славян, их разделение на три ветви ‒ восточных, западных и южных. Тюркский каганат. Аварский каганат. Хазарский каганат (Хазария). Волжская </a:t>
            </a:r>
            <a:r>
              <a:rPr lang="ru-RU" dirty="0" err="1">
                <a:latin typeface="Book Antiqua" panose="02040602050305030304" pitchFamily="18" charset="0"/>
              </a:rPr>
              <a:t>Булгария</a:t>
            </a:r>
            <a:r>
              <a:rPr lang="ru-RU" dirty="0">
                <a:latin typeface="Book Antiqua" panose="02040602050305030304" pitchFamily="18" charset="0"/>
              </a:rPr>
              <a:t>. Славянские общности Восточной Европы. Их соседи ‒ </a:t>
            </a:r>
            <a:r>
              <a:rPr lang="ru-RU" dirty="0" err="1">
                <a:latin typeface="Book Antiqua" panose="02040602050305030304" pitchFamily="18" charset="0"/>
              </a:rPr>
              <a:t>балты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ФИННО-УГРЫ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Восточные славяне и варяги. Хозяйство восточных славян, их общественный строй и политическая организация. Возникновение княжеской власти. </a:t>
            </a:r>
            <a:r>
              <a:rPr lang="ru-RU" dirty="0" smtClean="0">
                <a:latin typeface="Book Antiqua" panose="02040602050305030304" pitchFamily="18" charset="0"/>
              </a:rPr>
              <a:t>….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4" y="1479672"/>
            <a:ext cx="11506200" cy="51497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i="1" dirty="0">
                <a:latin typeface="Book Antiqua" panose="02040602050305030304" pitchFamily="18" charset="0"/>
              </a:rPr>
              <a:t>Русские земли в середине XIII – XIV в.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 Antiqua" panose="02040602050305030304" pitchFamily="18" charset="0"/>
              </a:rPr>
              <a:t>Возникновение Монгольской империи. Завоевания Чингисхана и его потомков. Походы Батыя на Восточную Европу. Возникновение Золотой Орды. Судьбы русских земель после монгольского нашествия. Система зависимости русских земель от ордынских ханов (так называемое «ордынское иго»). Народы и государства степной зоны Восточной Европы и Сибири в XIII ‒ XV вв. Золотая Орда: государственный строй, население, экономика, культура. Города и кочевые степи. Принятие ислама….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РАСПАД ЗОЛОТОЙ ОРДЫ. КАЗАНСКОЕ ХАНСТВО. СИБИРСКОЕ ХАНСТВО. </a:t>
            </a:r>
            <a:r>
              <a:rPr lang="ru-RU" dirty="0" smtClean="0">
                <a:latin typeface="Book Antiqua" panose="02040602050305030304" pitchFamily="18" charset="0"/>
              </a:rPr>
              <a:t>Астраханское </a:t>
            </a:r>
            <a:r>
              <a:rPr lang="ru-RU" dirty="0">
                <a:latin typeface="Book Antiqua" panose="02040602050305030304" pitchFamily="18" charset="0"/>
              </a:rPr>
              <a:t>ханство. Ногайская Орда. Крымское ханство. </a:t>
            </a:r>
            <a:r>
              <a:rPr lang="ru-RU" dirty="0" err="1">
                <a:latin typeface="Book Antiqua" panose="02040602050305030304" pitchFamily="18" charset="0"/>
              </a:rPr>
              <a:t>Касимовское</a:t>
            </a:r>
            <a:r>
              <a:rPr lang="ru-RU" dirty="0">
                <a:latin typeface="Book Antiqua" panose="02040602050305030304" pitchFamily="18" charset="0"/>
              </a:rPr>
              <a:t> ханство. Народы Северного Кавказа.</a:t>
            </a: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7185" y="154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Содержание предмета «История», 6 класс 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(=уроки ИНК, 5 класс)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7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5" y="1825624"/>
            <a:ext cx="11570677" cy="48389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i="1" dirty="0">
                <a:latin typeface="Book Antiqua" panose="02040602050305030304" pitchFamily="18" charset="0"/>
              </a:rPr>
              <a:t>Внешняя политика России в XVI в.</a:t>
            </a:r>
            <a:r>
              <a:rPr lang="ru-RU" sz="3000" b="1" dirty="0">
                <a:latin typeface="Book Antiqua" panose="02040602050305030304" pitchFamily="18" charset="0"/>
              </a:rPr>
              <a:t> </a:t>
            </a:r>
            <a:endParaRPr lang="ru-RU" sz="3000" b="1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Присоединение </a:t>
            </a:r>
            <a:r>
              <a:rPr lang="ru-RU" sz="3000" dirty="0">
                <a:latin typeface="Book Antiqua" panose="02040602050305030304" pitchFamily="18" charset="0"/>
              </a:rPr>
              <a:t>Казанского и Астраханского ханств. Значение включения Среднего и Нижнего Поволжья в состав Российского государства. Войны с Крымским ханством. Битва при Молодях. Укрепление южных границ. Ливонская война: причины и характер. Ликвидация Ливонского ордена. Причины и результаты поражения России в Ливонской войне.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ПОХОД ЕРМАКА ТИМОФЕЕВИЧА НА СИБИРСКОЕ ХАНСТВО. НАЧАЛО ПРИСОЕДИНЕНИЯ К РОССИИ ЗАПАДНОЙ СИБИРИ.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Содержание предмета «История», 7 класс 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(=уроки ИНК, 5 класс)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5 класс (уроки 69-102)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12456"/>
              </p:ext>
            </p:extLst>
          </p:nvPr>
        </p:nvGraphicFramePr>
        <p:xfrm>
          <a:off x="703383" y="1376105"/>
          <a:ext cx="10937631" cy="52954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0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764">
                <a:tc>
                  <a:txBody>
                    <a:bodyPr/>
                    <a:lstStyle/>
                    <a:p>
                      <a:pPr marL="59055" indent="123190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400" spc="-50" dirty="0"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r>
                        <a:rPr lang="en-US" sz="1400" spc="-20" dirty="0" err="1">
                          <a:effectLst/>
                          <a:latin typeface="Book Antiqua" panose="02040602050305030304" pitchFamily="18" charset="0"/>
                        </a:rPr>
                        <a:t>урока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Темы</a:t>
                      </a:r>
                      <a:r>
                        <a:rPr lang="en-US" sz="1400" spc="-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уроков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Основное содержание для проектирования урока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28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69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6835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Введение. Зачем и как изучать историю нашего края?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Россия – единая страна. Регионы России: единство в многообразии. ценности народов России. Уникальность каждого региона. Малая Родина – часть общего Отечества, наш родной край, город. История родного края – часть истории российского народа. Музеи города и края, экспозиции образовательного учреждения.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03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Мы - сибиряки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93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Историческое время. Основные периоды истории Российского государства и Новосибирской области (Лента времени). Преемственность поколений. Историческое пространство нашего края на карте современной России: Сибирь, Новосибирская область и наши соседи.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День рождения Новосибирска. Символы великого города (официальные и неофициальные).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83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71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Территория родного края в древнейшие времена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Природное наследие региона. Географический образ территории края. Главные речные системы: Болота и топи Васюганья. Полезные ископаемые. Растительный и животный мир.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Природа в эпоху древнего каменного века – палеолита.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6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Древнейшие жители нашего края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874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Археологические раскопки. Занятия людей каменного века. Археологические свидетельства жизни древних людей и возможности их изучения.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Стоянка Волчья грива.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783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107315" marR="42545" algn="l"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Когда ушел ледник: новый каменный век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Новые технологии обработки камня, появление лука и стрел, керамической посуды, плетения, совершенствование рыболовных орудий. Переход от присваивающего хозяйства к производящему. Археологические свидетельства на территории Новосибирской области.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341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74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107315" marR="42545" algn="l"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Образ жизни и представления о мире людей нового каменного века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Занятия людей каменного века: охота, рыболовство, территориальные особенности.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Религиозные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представления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погребальный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обряд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магические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действия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Неолитическое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искусство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4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80017"/>
              </p:ext>
            </p:extLst>
          </p:nvPr>
        </p:nvGraphicFramePr>
        <p:xfrm>
          <a:off x="372206" y="1565030"/>
          <a:ext cx="11585331" cy="48863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78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0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75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Эпоха звонкого металла 1.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Как изменилась жизнь людей в бронзовом веке. Бронзолитейное производство. Бронзовый век на территории Новосибирской области.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57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Эпоха звонкого металла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 2.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Люди бронзового века: повседневная жизнь, занятия, одежда, украшения.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840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Сибирские скотоводы и земледельцы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Миграции бронзового века. Андроновский мир. Ритуальные особенности жизни. Культурные контакты с населением восточного Казахстана, степного Алтая, таёжного Приобья.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Протогосударственные образования.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356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Переход к железному веку: о чем рассказывает древний город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Поселения и городища. Городище-фактория </a:t>
                      </a:r>
                      <a:r>
                        <a:rPr lang="ru-RU" sz="1400" dirty="0" err="1">
                          <a:effectLst/>
                          <a:latin typeface="Book Antiqua" panose="02040602050305030304" pitchFamily="18" charset="0"/>
                        </a:rPr>
                        <a:t>Чича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: структура, оборонительные сооружения, занятия населения. Переход к железному веку и изменения образа жизни. Представления о мире.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9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79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Когда грифон парил над миром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Скифский мир на территории Сибири. Кочевое скотоводство.  Скифская триада: оружие, конская упряжь, «звериный стиль».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900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«Саргатский календарь»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Жизнь людей железного века: смена занятий в течение года, сочетание охоты и рыболовства и кочевого скотоводства.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Представления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 о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 мире.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Литейное производство.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178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Железный век Верхнего Приобья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Мотыжное земледелие и разведение крупного рогатого скота как основные занятия. Военное дело. Искусство и представления о мире. Влияние Великого переселения народов на жителей территории современной Новосибирской области.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45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 gridSpan="2"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Урок</a:t>
                      </a:r>
                      <a:r>
                        <a:rPr lang="en-US" sz="1400" spc="-1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контроля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4" marR="18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5 класс (уроки 69-102)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6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01673"/>
              </p:ext>
            </p:extLst>
          </p:nvPr>
        </p:nvGraphicFramePr>
        <p:xfrm>
          <a:off x="422032" y="1107829"/>
          <a:ext cx="11465168" cy="5593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50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0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Время кочевых империй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Кочевые империи: Тюркские каганаты, Уйгурский каганат, мир кочевников, тюркизация.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0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Средневековье на территории нашего края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Численность населения. Хозяйственная деятельность: полукочевое скотоводство, комплексное хозяйство. Военное дело. Металлургия.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84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Позднее средневековье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 чем рассказывают курганы: общественное деление, мифы и ритуалы. 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85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У границ кочевых империй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Миграция населения в Центральную Барабу. Средневековые городища, ремесленное производство, ритуальная практика.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Южная периферия тайги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Население тайги в средневековье. Государственные образования, особенности жизни.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48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 окраинах Золотой Орды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Тюркоязычное население и монгольское влияние. Заимствование языка, вооружения, элементов культуры. Этнические процессы в степной и лесостепной зоне. Барабинские татары.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90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Народы нашего края в XV–XVI вв.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Древнейшие жители: енисейцы (кеты), самодийцы, угры. Языки, хозяйственно-культурные типы. Кыпчаки и их роль в этнической истории Приобья.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90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Народы нашего края в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XV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XVI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 вв.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Формирование сибирских татар. Барабинские и томские татары (орские чаты). Телеуты (теленгиты) их культура, религия, быт. Загадка чалдонов.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Первые сибирские государства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Теленгитский улус. Бардаково княжество, «Пелымское княжество», Пегая орда. Тайбугинский юрт 1220 Государство Хаджи-Мухаммада (1421—1428) Тюменское ханство (1468—1495) Искерский юрт (1495—1582)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Сибирское ханство Кучума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(1563—1582), государственное устройство, общественное деление. Археологические свидетельства на территории Новосибирской области.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2" marR="168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6816" y="277202"/>
            <a:ext cx="10515600" cy="6723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5 класс (уроки 69-102)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6477" y="294788"/>
            <a:ext cx="10515600" cy="6371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5 класс (уроки 69-102)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00697"/>
              </p:ext>
            </p:extLst>
          </p:nvPr>
        </p:nvGraphicFramePr>
        <p:xfrm>
          <a:off x="334108" y="1283679"/>
          <a:ext cx="11500338" cy="56657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08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Сибирский поход Ермака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Ермак и Кучум. Ирменское сражение. Завершение истории Сибирского ханства.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44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Начало освоения русскими территории нашего края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Сопротивление кочевников заселению степей. Телеутско-Русские конфликты.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3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94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Начало освоения русскими территории нашего края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Образование первых поселений: около 1644 г. - Маслянино, 1687 - </a:t>
                      </a:r>
                      <a:r>
                        <a:rPr lang="ru-RU" sz="1400" dirty="0" err="1">
                          <a:effectLst/>
                          <a:latin typeface="Book Antiqua" panose="02040602050305030304" pitchFamily="18" charset="0"/>
                        </a:rPr>
                        <a:t>Зудово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, 1695 — </a:t>
                      </a:r>
                      <a:r>
                        <a:rPr lang="ru-RU" sz="1400" dirty="0" err="1">
                          <a:effectLst/>
                          <a:latin typeface="Book Antiqua" panose="02040602050305030304" pitchFamily="18" charset="0"/>
                        </a:rPr>
                        <a:t>Кругликово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Строительство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первых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военных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укреплений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Уртамский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Умревинский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остроги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06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95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Хозяйство и жизнь первых русских поселенцев Новосибирского Приобья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7470" indent="2286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Продвижение русских в верховья Оби. Организация сухопутного сообщения в Южной Сибири, строительство пасов и форпостов.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06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110490" marR="10223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Хозяйство и жизнь первых русских поселенцев Новосибирского Приобья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Заселение Барабинской лесостепи. Продвижение промышленных людей. Промысловая колонизация Сибири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Повторительно-обобщающий</a:t>
                      </a:r>
                      <a:r>
                        <a:rPr lang="en-US" sz="1400" spc="-1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урок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 контроля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3045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99-100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3810" marR="9398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Историческая память в Новосибирской области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810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Сохранение</a:t>
                      </a:r>
                      <a:r>
                        <a:rPr lang="ru-RU" sz="1400" spc="-7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исторической</a:t>
                      </a:r>
                      <a:r>
                        <a:rPr lang="ru-RU" sz="1400" spc="-6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памяти</a:t>
                      </a:r>
                      <a:r>
                        <a:rPr lang="ru-RU" sz="1400" spc="-7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нашего</a:t>
                      </a:r>
                      <a:r>
                        <a:rPr lang="ru-RU" sz="1400" spc="-7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региона:</a:t>
                      </a:r>
                      <a:r>
                        <a:rPr lang="ru-RU" sz="1400" spc="-6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исторические памятники на территории края и музейные коллекции. Государственный краеведческий музей, Музей г. Новосибирска, музеи муниципальных образований и т.д.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34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3810" marR="9398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История моей семьи в истории моей страны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810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Происхождение семьи, связь с историческими событиями и периодами.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3810" marR="9398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Итоговое обобщение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tc>
                  <a:txBody>
                    <a:bodyPr/>
                    <a:lstStyle/>
                    <a:p>
                      <a:pPr marL="75565" marR="7810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4" marR="18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4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5" y="2634517"/>
            <a:ext cx="10515600" cy="2025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Book Antiqua" panose="02040602050305030304" pitchFamily="18" charset="0"/>
              </a:rPr>
              <a:t>Курс «История нашего края» 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Book Antiqua" panose="02040602050305030304" pitchFamily="18" charset="0"/>
              </a:rPr>
              <a:t>как часть предмета «История»</a:t>
            </a:r>
            <a:endParaRPr lang="ru-RU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8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4" y="206864"/>
            <a:ext cx="9601202" cy="6899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Урок «Когда грифон парил над миром…»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059" y="2074129"/>
            <a:ext cx="3212123" cy="21655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Book Antiqua" panose="02040602050305030304" pitchFamily="18" charset="0"/>
              </a:rPr>
              <a:t>Содержание: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Народы,  проживавшие на территории современной </a:t>
            </a:r>
            <a:r>
              <a:rPr lang="ru-RU" sz="2400" dirty="0">
                <a:latin typeface="Book Antiqua" panose="02040602050305030304" pitchFamily="18" charset="0"/>
              </a:rPr>
              <a:t>Р</a:t>
            </a:r>
            <a:r>
              <a:rPr lang="ru-RU" sz="2400" dirty="0" smtClean="0">
                <a:latin typeface="Book Antiqua" panose="02040602050305030304" pitchFamily="18" charset="0"/>
              </a:rPr>
              <a:t>оссии до середины </a:t>
            </a:r>
            <a:r>
              <a:rPr lang="en-US" sz="2400" dirty="0" smtClean="0">
                <a:latin typeface="Book Antiqua" panose="02040602050305030304" pitchFamily="18" charset="0"/>
              </a:rPr>
              <a:t>I</a:t>
            </a:r>
            <a:r>
              <a:rPr lang="ru-RU" sz="2400" dirty="0" smtClean="0">
                <a:latin typeface="Book Antiqua" panose="02040602050305030304" pitchFamily="18" charset="0"/>
              </a:rPr>
              <a:t> тыс. до н. э. Скифы и скифская культура. Скифо-сибирский мир.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27937" y="1695084"/>
            <a:ext cx="8170985" cy="26677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Book Antiqua" panose="02040602050305030304" pitchFamily="18" charset="0"/>
              </a:rPr>
              <a:t>Планируемые результаты: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Book Antiqua" panose="02040602050305030304" pitchFamily="18" charset="0"/>
              </a:rPr>
              <a:t>Находить и показывать на исторической карте места расселения древнего человека на территории России,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Распознавать изображения орудий труда и охоты первобытных людей.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Book Antiqua" panose="02040602050305030304" pitchFamily="18" charset="0"/>
              </a:rPr>
              <a:t>Описывать условия жизни, занятия, верования земледельческих и кочевых племен, народов.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Book Antiqua" panose="02040602050305030304" pitchFamily="18" charset="0"/>
              </a:rPr>
              <a:t>Характеризовать культурное наследие древних цивилизаций на территории нашей страны. 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82059" y="4591173"/>
            <a:ext cx="12027879" cy="210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u="sng" dirty="0" smtClean="0">
                <a:latin typeface="Book Antiqua" panose="02040602050305030304" pitchFamily="18" charset="0"/>
              </a:rPr>
              <a:t>Ресурсы: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>
                <a:latin typeface="Book Antiqua" panose="02040602050305030304" pitchFamily="18" charset="0"/>
              </a:rPr>
              <a:t>История Новосибирской области. Москва- Новосибирск, 2017. (Тема 4)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 Соловьёв А. И. Оружие и доспехи. Сибирское вооружение: от каменного века до Средневековья. Новосибирск: </a:t>
            </a:r>
            <a:r>
              <a:rPr lang="ru-RU" dirty="0" err="1" smtClean="0">
                <a:latin typeface="Book Antiqua" panose="02040602050305030304" pitchFamily="18" charset="0"/>
              </a:rPr>
              <a:t>Инфолио</a:t>
            </a:r>
            <a:r>
              <a:rPr lang="ru-RU" dirty="0" smtClean="0">
                <a:latin typeface="Book Antiqua" panose="02040602050305030304" pitchFamily="18" charset="0"/>
              </a:rPr>
              <a:t>-ПРЕСС, 2003.</a:t>
            </a:r>
          </a:p>
          <a:p>
            <a:pPr marL="0" indent="0" algn="just">
              <a:buNone/>
            </a:pPr>
            <a:r>
              <a:rPr lang="en-US" dirty="0" smtClean="0">
                <a:latin typeface="Book Antiqua" panose="02040602050305030304" pitchFamily="18" charset="0"/>
              </a:rPr>
              <a:t>https://history.novosibdom.ru/bolsherechenskaya-kultura-epoha-rannego-zheleznogo-veka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Book Antiqua" panose="02040602050305030304" pitchFamily="18" charset="0"/>
              </a:rPr>
              <a:t>Молодин</a:t>
            </a:r>
            <a:r>
              <a:rPr lang="ru-RU" dirty="0" smtClean="0">
                <a:latin typeface="Book Antiqua" panose="02040602050305030304" pitchFamily="18" charset="0"/>
              </a:rPr>
              <a:t> В. И. Древнее искусство Западной Сибири. Новосибирск, 1992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66617"/>
            <a:ext cx="120997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Цель: Формирование представления о скифской культуре на территории Новосибирской области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49" y="70164"/>
            <a:ext cx="1157873" cy="9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5" y="208191"/>
            <a:ext cx="8970839" cy="5668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 Antiqua" panose="02040602050305030304" pitchFamily="18" charset="0"/>
              </a:rPr>
              <a:t>«Когда грифон парил над миром…»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2577"/>
            <a:ext cx="11682046" cy="50851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1. Мотивационно-целевой блок.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Как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Бронзовые кинжалы и бронзовая пря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2" y="1759436"/>
            <a:ext cx="2156623" cy="23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304" y="208191"/>
            <a:ext cx="1478573" cy="1230173"/>
          </a:xfrm>
          <a:prstGeom prst="rect">
            <a:avLst/>
          </a:prstGeom>
        </p:spPr>
      </p:pic>
      <p:pic>
        <p:nvPicPr>
          <p:cNvPr id="10246" name="Picture 6" descr="Реконструкция внешнего вида коня из Первого Пазырыкского кург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6" y="1759437"/>
            <a:ext cx="2276680" cy="37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8286" y="1579812"/>
            <a:ext cx="6496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С культурой каких народов связаны данные изображения?  (скифская триада)</a:t>
            </a:r>
          </a:p>
          <a:p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К какому времени (историческая периодизация) относится культура скифов? (ранний железный век)</a:t>
            </a:r>
          </a:p>
          <a:p>
            <a:endParaRPr lang="ru-RU" dirty="0" smtClean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67" y="3565445"/>
            <a:ext cx="4317594" cy="3049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788" y="5400543"/>
            <a:ext cx="7077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«История Новосибирской области», 2017: стр.89</a:t>
            </a:r>
          </a:p>
          <a:p>
            <a:r>
              <a:rPr lang="ru-RU" dirty="0" smtClean="0"/>
              <a:t>Какие районы нашей области  оказались освоенными </a:t>
            </a:r>
          </a:p>
          <a:p>
            <a:r>
              <a:rPr lang="ru-RU" dirty="0" smtClean="0"/>
              <a:t>в раннем железном веке? </a:t>
            </a:r>
          </a:p>
          <a:p>
            <a:r>
              <a:rPr lang="ru-RU" dirty="0" smtClean="0"/>
              <a:t>Какие характерные элементы скифской культуры можно найти среди </a:t>
            </a:r>
          </a:p>
          <a:p>
            <a:r>
              <a:rPr lang="ru-RU" dirty="0" smtClean="0"/>
              <a:t>материалов археологических памятников?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49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34" y="8940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Содержательно-действенный блок.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 Antiqua" panose="02040602050305030304" pitchFamily="18" charset="0"/>
              </a:rPr>
              <a:t>Пользуясь материалами темы 4 учебного пособия «История Новосибирской области, определите типичные скифские находки.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 Antiqua" panose="02040602050305030304" pitchFamily="18" charset="0"/>
              </a:rPr>
              <a:t>О каких занятиях местных скифо-сибирских племен говорят эти находки?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 Antiqua" panose="02040602050305030304" pitchFamily="18" charset="0"/>
              </a:rPr>
              <a:t>Рассмотрите реконструкцию внешности женщины </a:t>
            </a:r>
            <a:r>
              <a:rPr lang="ru-RU" sz="2400" dirty="0" err="1" smtClean="0">
                <a:latin typeface="Book Antiqua" panose="02040602050305030304" pitchFamily="18" charset="0"/>
              </a:rPr>
              <a:t>саргатской</a:t>
            </a:r>
            <a:r>
              <a:rPr lang="ru-RU" sz="2400" dirty="0" smtClean="0">
                <a:latin typeface="Book Antiqua" panose="02040602050305030304" pitchFamily="18" charset="0"/>
              </a:rPr>
              <a:t> культуры («История НСО», с.73). Имеет ли она сходство с современными жителями нашей области?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 Antiqua" panose="02040602050305030304" pitchFamily="18" charset="0"/>
              </a:rPr>
              <a:t>Рассмотрите изображения бронзовых и роговых предметов.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ook Antiqua" panose="02040602050305030304" pitchFamily="18" charset="0"/>
              </a:rPr>
              <a:t>Образы каких животных  встречаются чаще всего? Почему?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4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 Antiqua" panose="02040602050305030304" pitchFamily="18" charset="0"/>
              </a:rPr>
              <a:t>«Когда грифон парил над миром…»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622" y="5260116"/>
            <a:ext cx="1666910" cy="1386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94" y="4817552"/>
            <a:ext cx="1652162" cy="2060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335"/>
            <a:ext cx="2268415" cy="2160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34" y="4837959"/>
            <a:ext cx="2271532" cy="2020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48" y="3866733"/>
            <a:ext cx="2029108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3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Рефлексивно-оценочный блок.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Дискуссия: Встречаются ли элементы скифской культуры в современной жизни?</a:t>
            </a:r>
          </a:p>
          <a:p>
            <a:pPr marL="0" indent="0">
              <a:buNone/>
            </a:pPr>
            <a:r>
              <a:rPr lang="ru-RU" dirty="0" err="1" smtClean="0">
                <a:latin typeface="Book Antiqua" panose="02040602050305030304" pitchFamily="18" charset="0"/>
              </a:rPr>
              <a:t>Синквейн</a:t>
            </a:r>
            <a:r>
              <a:rPr lang="ru-RU" dirty="0" smtClean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Скифский мир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 Antiqua" panose="02040602050305030304" pitchFamily="18" charset="0"/>
              </a:rPr>
              <a:t>«Когда грифон парил над миром…»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775" y="135670"/>
            <a:ext cx="1308194" cy="10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136526"/>
            <a:ext cx="10914185" cy="91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Планируемые результаты по истории, </a:t>
            </a:r>
            <a:br>
              <a:rPr lang="ru-RU" sz="3600" b="1" dirty="0" smtClean="0">
                <a:latin typeface="Book Antiqua" panose="02040602050305030304" pitchFamily="18" charset="0"/>
              </a:rPr>
            </a:br>
            <a:r>
              <a:rPr lang="ru-RU" sz="3600" b="1" dirty="0" smtClean="0">
                <a:latin typeface="Book Antiqua" panose="02040602050305030304" pitchFamily="18" charset="0"/>
              </a:rPr>
              <a:t>6 класс (=ориентир для уроков ИНК)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6" y="1283680"/>
            <a:ext cx="12063045" cy="54336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Знание исторических фактов, работа с фактами: </a:t>
            </a:r>
            <a:r>
              <a:rPr lang="ru-RU" dirty="0">
                <a:latin typeface="Book Antiqua" panose="02040602050305030304" pitchFamily="18" charset="0"/>
              </a:rPr>
              <a:t>группировать, систематизировать факты по заданному признаку (составление систематических таблиц).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Работа с исторической картой: </a:t>
            </a:r>
            <a:r>
              <a:rPr lang="ru-RU" dirty="0">
                <a:latin typeface="Book Antiqua" panose="02040602050305030304" pitchFamily="18" charset="0"/>
              </a:rPr>
              <a:t>находить и показывать на карте исторические объекты, используя легенду карты; давать словесное описание их местоположения; извлекать из карты информацию о территории, … о направлениях крупнейших передвижений людей ‒ походов, завоеваний, колонизаций….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Работа с историческими источниками: </a:t>
            </a:r>
            <a:r>
              <a:rPr lang="ru-RU" dirty="0">
                <a:latin typeface="Book Antiqua" panose="02040602050305030304" pitchFamily="18" charset="0"/>
              </a:rPr>
              <a:t>характеризовать авторство, время, место создания источника; выделять в тексте письменного источника исторические описания (хода событий, действий людей) и объяснения (причин, сущности, последствий исторических событий); находить в визуальном источнике и вещественном памятнике ключевые символы, образы; характеризовать позицию автора письменного и визуального исторического источника.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Историческое описание (реконструкция): </a:t>
            </a:r>
            <a:r>
              <a:rPr lang="ru-RU" dirty="0">
                <a:latin typeface="Book Antiqua" panose="02040602050305030304" pitchFamily="18" charset="0"/>
              </a:rPr>
              <a:t>представлять описание памятников материальной и художественной культуры изучаемой эпохи.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Анализ, объяснение исторических событий, явлений</a:t>
            </a:r>
            <a:r>
              <a:rPr lang="ru-RU" dirty="0">
                <a:latin typeface="Book Antiqua" panose="02040602050305030304" pitchFamily="18" charset="0"/>
              </a:rPr>
              <a:t>: проводить синхронизацию и сопоставление однотипных событий и процессов отечественной и всеобщей истории (по предложенному плану), выделять черты сходства и различия.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Применение исторических знаний:</a:t>
            </a:r>
            <a:r>
              <a:rPr lang="ru-RU" dirty="0">
                <a:latin typeface="Book Antiqua" panose="02040602050305030304" pitchFamily="18" charset="0"/>
              </a:rPr>
              <a:t> выполнять учебные проекты … (в том числе на региональном материале).</a:t>
            </a: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56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5214" cy="707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6 класс (уроки 86-102)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45589"/>
              </p:ext>
            </p:extLst>
          </p:nvPr>
        </p:nvGraphicFramePr>
        <p:xfrm>
          <a:off x="398585" y="1459523"/>
          <a:ext cx="11394829" cy="5224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190">
                <a:tc>
                  <a:txBody>
                    <a:bodyPr/>
                    <a:lstStyle/>
                    <a:p>
                      <a:pPr marL="59055" indent="123190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400" spc="-50" dirty="0"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r>
                        <a:rPr lang="en-US" sz="1400" spc="-20" dirty="0" err="1">
                          <a:effectLst/>
                          <a:latin typeface="Book Antiqua" panose="02040602050305030304" pitchFamily="18" charset="0"/>
                        </a:rPr>
                        <a:t>урока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Темы</a:t>
                      </a:r>
                      <a:r>
                        <a:rPr lang="en-US" sz="1400" spc="-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уроков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Основное содержание для проектирования урока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886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Вводное</a:t>
                      </a:r>
                      <a:r>
                        <a:rPr lang="en-US" sz="1400" spc="-1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Book Antiqua" panose="02040602050305030304" pitchFamily="18" charset="0"/>
                        </a:rPr>
                        <a:t>повторение</a:t>
                      </a:r>
                      <a:r>
                        <a:rPr lang="en-US" sz="1400" spc="-10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4455" algn="jus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Лента времени. Известные события, личности, памятные даты древности и средневековья (по выбору) Вхождение</a:t>
                      </a:r>
                      <a:r>
                        <a:rPr lang="ru-RU" sz="1400" spc="-75" dirty="0">
                          <a:effectLst/>
                          <a:latin typeface="Book Antiqua" panose="02040602050305030304" pitchFamily="18" charset="0"/>
                        </a:rPr>
                        <a:t> сибирских </a:t>
                      </a:r>
                      <a:r>
                        <a:rPr lang="ru-RU" sz="1400" spc="-50" dirty="0">
                          <a:effectLst/>
                          <a:latin typeface="Book Antiqua" panose="02040602050305030304" pitchFamily="18" charset="0"/>
                        </a:rPr>
                        <a:t>территорий</a:t>
                      </a:r>
                      <a:r>
                        <a:rPr lang="ru-RU" sz="1400" spc="-6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состав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России.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Установление границ: русские остроги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128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Строительство в начале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XVIII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века Чаусского и других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острогов, 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обеспечивавших безопасность в окружающей местности.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Сибирская линия крепостей.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Чем занимались наши предки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128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Основные занятия населения на территории нынешней Новосибирской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: хлебопашество, рыбная ловля, охота и извоз.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881380" algn="l"/>
                        </a:tabLs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Жизнь крестьян XVIII века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Аграрное развитие, традиции хозяйствования и быта в сибирской деревне.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Поселенцы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и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переселенцы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Приписные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крестьяне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и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работа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заводах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90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90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881380" algn="l"/>
                        </a:tabLs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Крестьянская усадьба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Быт крестьян: сезонные занятия.  Праздники, еда, одежда.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881380" algn="l"/>
                        </a:tabLs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Первые заводы в нашем крае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Колывано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-Воскресенский горный округ.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Колыванский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и Барнаульский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медеплавильные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заводы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Сузунский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медеплавильный завод, </a:t>
                      </a:r>
                      <a:r>
                        <a:rPr lang="ru-RU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Сузунский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монетный двор.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90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881380" algn="l"/>
                        </a:tabLs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Уездный город Каинск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Жизнь уездного города: архитектура, занятия жителей.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marR="99695" algn="l">
                        <a:lnSpc>
                          <a:spcPct val="10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Жизнь на Московском тракте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Городские и сельские ярмарки.  Московский тракт и сеть уездных и волостных путей сообщения. Сибирские мануфактуры, первые банки и «сибирская» монета.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8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94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116840" marR="99695" algn="l">
                        <a:lnSpc>
                          <a:spcPct val="10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Изменение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жизни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сибиряков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Рост численности населения в 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XIX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 веке. Переселенческая политика. Народы нашего края.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7" marR="18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7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99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6 класс (уроки 86-102)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17692"/>
              </p:ext>
            </p:extLst>
          </p:nvPr>
        </p:nvGraphicFramePr>
        <p:xfrm>
          <a:off x="0" y="1234616"/>
          <a:ext cx="12192000" cy="51258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116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98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116840" marR="106045" algn="l">
                        <a:lnSpc>
                          <a:spcPct val="10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821055" algn="l"/>
                          <a:tab pos="1180465" algn="l"/>
                        </a:tabLst>
                      </a:pP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Рождение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современного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города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Города нашего края в конце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XIX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 века.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Каинск,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Бердск,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Колывань, Сузун.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01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75565" marR="106045" algn="l">
                        <a:lnSpc>
                          <a:spcPct val="10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821055" algn="l"/>
                          <a:tab pos="1235075" algn="l"/>
                        </a:tabLst>
                      </a:pP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История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Новониколаевска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Основание Новониколаевска. Строительство железнодорожного моста через Обь.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Новониколаевск – место пересечения всех путей и центр державы.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98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116840" marR="106045" algn="l">
                        <a:lnSpc>
                          <a:spcPct val="10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tabLst>
                          <a:tab pos="1044575" algn="l"/>
                          <a:tab pos="1179830" algn="l"/>
                        </a:tabLst>
                      </a:pP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Транссиб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его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Book Antiqua" panose="02040602050305030304" pitchFamily="18" charset="0"/>
                        </a:rPr>
                        <a:t>значение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Строительство великого Сибирского пути. Железнодорожные станции в нашем крае.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73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116840" marR="106045" algn="l">
                        <a:lnSpc>
                          <a:spcPct val="10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tabLst>
                          <a:tab pos="1044575" algn="l"/>
                          <a:tab pos="1179830" algn="l"/>
                        </a:tabLs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Образование в Сибири на рубеже веков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62230" marR="82550" algn="just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Школы и гимназии. Как учились дети в конце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XIX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–начале </a:t>
                      </a: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XX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 веков.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73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Семейные реликвии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73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Повторительно-обобщающий урок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373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 контроля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3840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3810" marR="9398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Историческая память в Новосибирской области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tc>
                  <a:txBody>
                    <a:bodyPr/>
                    <a:lstStyle/>
                    <a:p>
                      <a:pPr marL="75565" marR="7810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Сохранение</a:t>
                      </a:r>
                      <a:r>
                        <a:rPr lang="ru-RU" sz="1400" spc="-7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исторической</a:t>
                      </a:r>
                      <a:r>
                        <a:rPr lang="ru-RU" sz="1400" spc="-6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памяти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нашего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региона:</a:t>
                      </a:r>
                      <a:r>
                        <a:rPr lang="ru-RU" sz="1400" spc="-6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исторические памятники на территории края и музейные коллекции. Государственный краеведческий музей, Музей г. Новосибирска, музеи муниципальных образований и т.д.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3" marR="25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60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156476"/>
            <a:ext cx="10515600" cy="941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Урок «Транссиб: дорога из столетия в столетие» 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654" y="4644701"/>
            <a:ext cx="11201399" cy="19532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u="sng" dirty="0" smtClean="0">
                <a:latin typeface="Book Antiqua" panose="02040602050305030304" pitchFamily="18" charset="0"/>
              </a:rPr>
              <a:t>Ресурсы: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«История Новосибирской области», 2017 (тема10)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История Сибири, 2015.  (Тема 12)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История Сибири Том 3. Новое время (конец XVI – начало XX века) / отв. редакторы А. Х. </a:t>
            </a:r>
            <a:r>
              <a:rPr lang="ru-RU" sz="1800" dirty="0" err="1" smtClean="0">
                <a:latin typeface="Book Antiqua" panose="02040602050305030304" pitchFamily="18" charset="0"/>
              </a:rPr>
              <a:t>Элерт</a:t>
            </a:r>
            <a:r>
              <a:rPr lang="ru-RU" sz="1800" dirty="0" smtClean="0">
                <a:latin typeface="Book Antiqua" panose="02040602050305030304" pitchFamily="18" charset="0"/>
              </a:rPr>
              <a:t>, М. В. Шиловский. Новосибирск: Изд-во ИАЭТ СО РАН, 2023. 812 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Цифровая коллекция «Западно-Сибирская магистраль» https://elibrary.ngonb.ru/catalog/zapadno-sibirskaya_gd/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30262" y="1968653"/>
            <a:ext cx="6866791" cy="24562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Book Antiqua" panose="02040602050305030304" pitchFamily="18" charset="0"/>
              </a:rPr>
              <a:t>Планируемые результаты: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находить и показывать на карте исторические объекты, используя легенду карты;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р</a:t>
            </a:r>
            <a:r>
              <a:rPr lang="ru-RU" dirty="0" smtClean="0">
                <a:latin typeface="Book Antiqua" panose="02040602050305030304" pitchFamily="18" charset="0"/>
              </a:rPr>
              <a:t>ассказывать об экономическом развитии страны ( в </a:t>
            </a:r>
            <a:r>
              <a:rPr lang="ru-RU" dirty="0" err="1" smtClean="0">
                <a:latin typeface="Book Antiqua" panose="02040602050305030304" pitchFamily="18" charset="0"/>
              </a:rPr>
              <a:t>т.ч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>т</a:t>
            </a:r>
            <a:r>
              <a:rPr lang="ru-RU" dirty="0" smtClean="0">
                <a:latin typeface="Book Antiqua" panose="02040602050305030304" pitchFamily="18" charset="0"/>
              </a:rPr>
              <a:t>ранспорта);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 ставить себя на место другого человека, понимать мотивы действий другого (в исторических ситуациях и окружающей действительности).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814754" y="2340281"/>
            <a:ext cx="3704492" cy="1422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u="sng" dirty="0" smtClean="0">
                <a:latin typeface="Book Antiqua" panose="02040602050305030304" pitchFamily="18" charset="0"/>
              </a:rPr>
              <a:t>Содержание:</a:t>
            </a:r>
            <a:r>
              <a:rPr lang="ru-RU" sz="2400" dirty="0" smtClean="0">
                <a:latin typeface="Book Antiqua" panose="02040602050305030304" pitchFamily="18" charset="0"/>
              </a:rPr>
              <a:t> наш край в конце </a:t>
            </a:r>
            <a:r>
              <a:rPr lang="en-US" sz="2400" dirty="0" smtClean="0">
                <a:latin typeface="Book Antiqua" panose="02040602050305030304" pitchFamily="18" charset="0"/>
              </a:rPr>
              <a:t>XIX</a:t>
            </a:r>
            <a:r>
              <a:rPr lang="ru-RU" sz="2400" dirty="0" smtClean="0">
                <a:latin typeface="Book Antiqua" panose="02040602050305030304" pitchFamily="18" charset="0"/>
              </a:rPr>
              <a:t> века, железные дороги и их роль в жизни.</a:t>
            </a:r>
          </a:p>
          <a:p>
            <a:pPr marL="0" indent="0">
              <a:buNone/>
            </a:pPr>
            <a:endParaRPr lang="ru-RU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654" y="1317988"/>
            <a:ext cx="1113157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 Antiqua" panose="02040602050305030304" pitchFamily="18" charset="0"/>
              </a:rPr>
              <a:t>Цель: Формирование представления о строительство Транссибирской магистрали</a:t>
            </a:r>
            <a:endParaRPr lang="ru-RU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22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7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«Транссиб: дорога из столетия в столетие» 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1 Мотивационно-целевой блок.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2340746"/>
            <a:ext cx="3147646" cy="2278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2837936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anose="02040602050305030304" pitchFamily="18" charset="0"/>
              </a:rPr>
              <a:t>Рассмотрите фрагмент карты Сибири.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Как на карте обозначен Московско-Сибирский тракт ?</a:t>
            </a:r>
            <a:endParaRPr lang="ru-RU" sz="22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88"/>
            <a:ext cx="4325736" cy="2141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336" y="4991932"/>
            <a:ext cx="711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Изучите карту Российской империи. Найдите Транссибирскую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 магистраль.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Подумайте, какие последствия для извозного промысла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 и в целом для жизни населения территории Новосибирской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области  могло принести  строительство железной дороги?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«История нашего края»: нормативно-правовая база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825625"/>
            <a:ext cx="10914185" cy="435133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b="1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 Antiqua" panose="02040602050305030304" pitchFamily="18" charset="0"/>
              </a:rPr>
              <a:t>Приказ Министерства просвещения Российской Федерации от 09.10.2024 № 704 «О внесении изменений в некоторые приказы Министерства просвещения Российской Федерации, касающиеся федеральных образовательных программ  начального общего образования, основного общего образования и среднего общего образования»</a:t>
            </a:r>
          </a:p>
          <a:p>
            <a:pPr marL="0" indent="0" algn="just">
              <a:buNone/>
            </a:pPr>
            <a:r>
              <a:rPr lang="ru-RU" b="1" dirty="0" smtClean="0">
                <a:latin typeface="Book Antiqua" panose="02040602050305030304" pitchFamily="18" charset="0"/>
              </a:rPr>
              <a:t>(Приказ Министерства просвещения Российской Федерации от  19 марта 2024 г. N 171 О внесении изменений в некоторые приказы Министерства просвещения Российской </a:t>
            </a:r>
            <a:r>
              <a:rPr lang="ru-RU" b="1" dirty="0">
                <a:latin typeface="Book Antiqua" panose="02040602050305030304" pitchFamily="18" charset="0"/>
              </a:rPr>
              <a:t>Ф</a:t>
            </a:r>
            <a:r>
              <a:rPr lang="ru-RU" b="1" dirty="0" smtClean="0">
                <a:latin typeface="Book Antiqua" panose="02040602050305030304" pitchFamily="18" charset="0"/>
              </a:rPr>
              <a:t>едерации, касающиеся федеральных образовательных программ  начального общего образования, основного общего образования и среднего общего образования)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 Antiqua" panose="02040602050305030304" pitchFamily="18" charset="0"/>
              </a:rPr>
              <a:t>Письмо Министерства просвещения РФ «Об учебном курсе «История нашего края» от 12.03.2025 №ОК-747/03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70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«Транссиб: дорога из столетия в столетие»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90246"/>
            <a:ext cx="11518900" cy="59074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Содержательно-действенный блок.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87499"/>
            <a:ext cx="2587046" cy="278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1" y="4630974"/>
            <a:ext cx="280294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anose="02040602050305030304" pitchFamily="18" charset="0"/>
              </a:rPr>
              <a:t>Изучите этапы строительства Транссиба.</a:t>
            </a:r>
          </a:p>
          <a:p>
            <a:r>
              <a:rPr lang="ru-RU" sz="1600" dirty="0" smtClean="0">
                <a:latin typeface="Book Antiqua" panose="02040602050305030304" pitchFamily="18" charset="0"/>
              </a:rPr>
              <a:t> Сколько лет строили дорогу?</a:t>
            </a:r>
          </a:p>
          <a:p>
            <a:r>
              <a:rPr lang="ru-RU" sz="1600" dirty="0" smtClean="0">
                <a:latin typeface="Book Antiqua" panose="02040602050305030304" pitchFamily="18" charset="0"/>
              </a:rPr>
              <a:t> Сравните с темпами строительства сегодня.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407" y="2322650"/>
            <a:ext cx="437856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Прочитайте текст о строительстве железной дороги.   (выборка из учебника «История Сибири», например)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Ответьте на вопросы: 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Для чего строили Транссиб? 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Какие трудности пришлось преодолеть инженерам и строителям?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37" y="1314679"/>
            <a:ext cx="3588475" cy="2809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4046" y="4815639"/>
            <a:ext cx="412986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Рассмотрите фотографию и ответьте на вопрос: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Как относились жители Купино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к строительству железной дороги?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67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8" y="242034"/>
            <a:ext cx="10931770" cy="68995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«Транссиб: дорога из столетия в столетие»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24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3. Рефлексивно-оценочный блок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17"/>
            <a:ext cx="6487430" cy="2610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24293"/>
            <a:ext cx="111626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Студентка Катя Гущина создала и выложила в Интернет  иллюстрированный дневник пятидневного путешествия по Транссибу от Москвы до Владивостока летом 2015 г.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Три фрагмента </a:t>
            </a:r>
            <a:r>
              <a:rPr lang="ru-RU" sz="2000" dirty="0" err="1" smtClean="0">
                <a:latin typeface="Book Antiqua" panose="02040602050305030304" pitchFamily="18" charset="0"/>
              </a:rPr>
              <a:t>скетчбука</a:t>
            </a:r>
            <a:r>
              <a:rPr lang="ru-RU" sz="2000" dirty="0" smtClean="0">
                <a:latin typeface="Book Antiqua" panose="02040602050305030304" pitchFamily="18" charset="0"/>
              </a:rPr>
              <a:t> имеют отношение к участку пути,  проходящему по территории Новосибирской области.  Попробуйте расшифровать дневник Кати Гущиной.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Какие достопримечательности нашего края по линии железной дороги  отмечены в её иллюстрированном дневнике?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4636" y="1590217"/>
            <a:ext cx="36160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Составьте рейтинг из 10 достопримечательностей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Новосибирской области 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1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546" y="1090248"/>
            <a:ext cx="11306908" cy="55567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Знание исторических фактов, работа с фактами: </a:t>
            </a:r>
            <a:r>
              <a:rPr lang="ru-RU" dirty="0">
                <a:latin typeface="Book Antiqua" panose="02040602050305030304" pitchFamily="18" charset="0"/>
              </a:rPr>
              <a:t>группировать, систематизировать факты по заданному признаку (группировка событий по их принадлежности к историческим процессам, составление таблиц, схем).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Работа с исторической картой: </a:t>
            </a:r>
            <a:r>
              <a:rPr lang="ru-RU" dirty="0">
                <a:latin typeface="Book Antiqua" panose="02040602050305030304" pitchFamily="18" charset="0"/>
              </a:rPr>
              <a:t>устанавливать на основе карты связи между географическим положением страны и особенностями ее экономического, социального и политического развития.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Работа  </a:t>
            </a:r>
            <a:r>
              <a:rPr lang="ru-RU" b="1" dirty="0">
                <a:latin typeface="Book Antiqua" panose="02040602050305030304" pitchFamily="18" charset="0"/>
              </a:rPr>
              <a:t>с историческими источниками: </a:t>
            </a:r>
            <a:r>
              <a:rPr lang="ru-RU" dirty="0">
                <a:latin typeface="Book Antiqua" panose="02040602050305030304" pitchFamily="18" charset="0"/>
              </a:rPr>
              <a:t>различать виды письменных исторических источников (официальные, личные, литературные и другие); характеризовать обстоятельства и цель создания источника, раскрывать его информационную ценность; проводить поиск информации в тексте письменного источника, визуальных и вещественных памятниках эпохи; сопоставлять и систематизировать информацию из нескольких однотипных источников.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Историческое описание (реконструкция):</a:t>
            </a:r>
            <a:r>
              <a:rPr lang="ru-RU" dirty="0">
                <a:latin typeface="Book Antiqua" panose="02040602050305030304" pitchFamily="18" charset="0"/>
              </a:rPr>
              <a:t> представлять описание памятников материальной и художественной культуры изучаемой эпохи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7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Планируемые результаты по истории, 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7 класс (=ориентир для уроков ИНК)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16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033"/>
            <a:ext cx="10515600" cy="953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7 класс (уроки 86-102)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66853"/>
              </p:ext>
            </p:extLst>
          </p:nvPr>
        </p:nvGraphicFramePr>
        <p:xfrm>
          <a:off x="512885" y="1318846"/>
          <a:ext cx="11166230" cy="5285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333">
                <a:tc>
                  <a:txBody>
                    <a:bodyPr/>
                    <a:lstStyle/>
                    <a:p>
                      <a:pPr marL="59055" indent="123190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400" spc="-50"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r>
                        <a:rPr lang="en-US" sz="1400" spc="-20">
                          <a:effectLst/>
                          <a:latin typeface="Book Antiqua" panose="02040602050305030304" pitchFamily="18" charset="0"/>
                        </a:rPr>
                        <a:t>урока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Темы</a:t>
                      </a:r>
                      <a:r>
                        <a:rPr lang="en-US" sz="1400" spc="-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уроков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Основное содержание для проектирования урока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Вводное повторение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255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Лента времени. Ключевые события истории России в истории Новосибирской области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701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  <a:latin typeface="Book Antiqua" panose="02040602050305030304" pitchFamily="18" charset="0"/>
                        </a:rPr>
                        <a:t>87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2065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Годы революционных бурь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382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События революций 1917 г. в нашей области: памятные места. Первые памятники революционного Новосибирска (по выбору). Сибирский край. Новониколаевск – Новосибирск.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33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Жизнь в колхозе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382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Появление коллективных хозяйств. Достижения и герои.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18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89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«Сибирский Чикаго»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382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Темпы развития Новосибирска в 1920-1930: появление нового промышленного центра в Сибири. </a:t>
                      </a:r>
                    </a:p>
                    <a:p>
                      <a:pPr marL="99060" marR="8382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Изменение облика Новосибирска и городов области.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Повседневная жизнь горожан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382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Советские традиции и праздники. Предметы быта. 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488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123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НСО в годы войны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50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Сибиряки на войне. Сибирские гвардейские дивизии. Подвиги новосибирцев: А. И. Покрышкин, Алексей Гаранин, Борис Богатков, Ольга Жилина,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488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123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 Antiqua" panose="02040602050305030304" pitchFamily="18" charset="0"/>
                        </a:rPr>
                        <a:t>Народ - фронту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50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Новосибирск - город трудовой славы. Боевой арсенал красной армии: работа эвакуированных заводов, трудовой подвиг крестьянства.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93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123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Культура в годы войны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50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Эвакуированные в Новосибирскую область театры, музеи, музыкальные коллективы.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pPr marL="571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94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2827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Жизнь после победы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99060" marR="850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Промышленное и научное развитие в послевоенный период. Академгородок и его создатели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9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24450"/>
            <a:ext cx="10515600" cy="865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Примерное тематическое планирование уроков ИНК, 7 класс (уроки 86-102)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04299"/>
              </p:ext>
            </p:extLst>
          </p:nvPr>
        </p:nvGraphicFramePr>
        <p:xfrm>
          <a:off x="422031" y="1318847"/>
          <a:ext cx="11412415" cy="5275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83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928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95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Детство в СССР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Октябрята и пионеры. Пионерский лагерь. Детские учреждения.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pPr marL="99060" marR="8445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95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96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0223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Новосибирская область на рубеже веков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Новосибирск - третий город России. Руководители области. Достижения Мемориальные (памятные) объекты, экспозиции музеев города, образовательного учреждения. 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270"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97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10223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НСО – территория дружбы и согласия народов и религий России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Народы, проживающие на территории Новосибирской области. Представители разных религий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pPr marL="97155" marR="75565" algn="l">
                        <a:spcAft>
                          <a:spcPts val="0"/>
                        </a:spcAft>
                        <a:tabLst>
                          <a:tab pos="927735" algn="l"/>
                          <a:tab pos="1941195" algn="l"/>
                          <a:tab pos="3423285" algn="l"/>
                          <a:tab pos="4612005" algn="l"/>
                        </a:tabLst>
                      </a:pP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472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98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2101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Помним,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гордимся:</a:t>
                      </a:r>
                      <a:r>
                        <a:rPr lang="ru-RU" sz="1400" spc="-75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наши </a:t>
                      </a: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современники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Современный Новосибирск – город ученых и конструкторов; </a:t>
                      </a:r>
                      <a:r>
                        <a:rPr lang="ru-RU" sz="1400" spc="-55" dirty="0">
                          <a:effectLst/>
                          <a:latin typeface="Book Antiqua" panose="02040602050305030304" pitchFamily="18" charset="0"/>
                        </a:rPr>
                        <a:t>архитекторов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r>
                        <a:rPr lang="ru-RU" sz="1400" spc="-5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скульпторов; писателей, художников и музыкантов; артистов и спортсменов; педагогов и врачей; рабочих и строителей; хранителей музеев и реставраторов, политиков и воинов. Почетные граждане Новосибирска</a:t>
                      </a:r>
                      <a:r>
                        <a:rPr lang="ru-RU" sz="1400" spc="18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Герои</a:t>
                      </a:r>
                      <a:r>
                        <a:rPr lang="ru-RU" sz="1400" spc="19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Труда,</a:t>
                      </a:r>
                      <a:r>
                        <a:rPr lang="ru-RU" sz="1400" spc="19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Герои</a:t>
                      </a:r>
                      <a:r>
                        <a:rPr lang="ru-RU" sz="1400" spc="19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России.</a:t>
                      </a:r>
                      <a:r>
                        <a:rPr lang="ru-RU" sz="1400" spc="19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Герои</a:t>
                      </a:r>
                      <a:r>
                        <a:rPr lang="ru-RU" sz="1400" spc="20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spc="-10" dirty="0">
                          <a:effectLst/>
                          <a:latin typeface="Book Antiqua" panose="02040602050305030304" pitchFamily="18" charset="0"/>
                        </a:rPr>
                        <a:t>Специальной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военной операции. 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49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99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>
                  <a:txBody>
                    <a:bodyPr/>
                    <a:lstStyle/>
                    <a:p>
                      <a:pPr marL="110490" marR="2101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Семейные реликвии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История страны в истории семьи: предметы разных эпох.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49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3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Повторительно-обобщающий урок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549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3">
                  <a:txBody>
                    <a:bodyPr/>
                    <a:lstStyle/>
                    <a:p>
                      <a:pPr marL="99060" marR="84455" algn="just"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Book Antiqua" panose="02040602050305030304" pitchFamily="18" charset="0"/>
                        </a:rPr>
                        <a:t>Урок контроля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3172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Book Antiqua" panose="0204060205030503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gridSpan="2">
                  <a:txBody>
                    <a:bodyPr/>
                    <a:lstStyle/>
                    <a:p>
                      <a:pPr marL="3810" marR="9398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 Antiqua" panose="02040602050305030304" pitchFamily="18" charset="0"/>
                        </a:rPr>
                        <a:t>Историческая память в Новосибирской области</a:t>
                      </a:r>
                      <a:endParaRPr lang="ru-RU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 marR="7810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Сохранение</a:t>
                      </a:r>
                      <a:r>
                        <a:rPr lang="ru-RU" sz="1400" spc="-7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исторической</a:t>
                      </a:r>
                      <a:r>
                        <a:rPr lang="ru-RU" sz="1400" spc="-6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памяти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нашего</a:t>
                      </a:r>
                      <a:r>
                        <a:rPr lang="ru-RU" sz="1400" spc="-7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региона:</a:t>
                      </a:r>
                      <a:r>
                        <a:rPr lang="ru-RU" sz="1400" spc="-65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исторические памятники на территории края и музейные коллекции. Государственный краеведческий музей, Музей г. Новосибирска, музеи муниципальных образований и т.д.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0" marR="19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91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1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262"/>
            <a:ext cx="10515600" cy="8887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Урок «Сибирский Чикаго»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62354" y="2253066"/>
            <a:ext cx="3645877" cy="10767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latin typeface="Book Antiqua" panose="02040602050305030304" pitchFamily="18" charset="0"/>
              </a:rPr>
              <a:t>Содержание:</a:t>
            </a:r>
            <a:r>
              <a:rPr lang="ru-RU" dirty="0" smtClean="0">
                <a:latin typeface="Book Antiqua" panose="02040602050305030304" pitchFamily="18" charset="0"/>
              </a:rPr>
              <a:t> наш край в начале </a:t>
            </a:r>
            <a:r>
              <a:rPr lang="en-US" dirty="0" smtClean="0">
                <a:latin typeface="Book Antiqua" panose="02040602050305030304" pitchFamily="18" charset="0"/>
              </a:rPr>
              <a:t>XX </a:t>
            </a:r>
            <a:r>
              <a:rPr lang="ru-RU" dirty="0" smtClean="0">
                <a:latin typeface="Book Antiqua" panose="02040602050305030304" pitchFamily="18" charset="0"/>
              </a:rPr>
              <a:t>века.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16062" y="1464635"/>
            <a:ext cx="6330462" cy="31662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Book Antiqua" panose="02040602050305030304" pitchFamily="18" charset="0"/>
              </a:rPr>
              <a:t>Планируемые результаты: 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участвовать в обсуждении событий и личностей прошлого, раскрывать различие и сходство высказываемых оценок; 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систематизировать и обобщать исторические факты (в форме таблиц, схем); 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сопоставлять и систематизировать информацию из нескольких однотипных источников.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ставить себя на место другого человека, понимать мотивы действий другого (в исторических ситуациях и окружающей действительности).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8" y="742494"/>
            <a:ext cx="1210780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 Antiqua" panose="02040602050305030304" pitchFamily="18" charset="0"/>
              </a:rPr>
              <a:t>Цель: Формирование представления о развитии города Новониколаевска-Новосибирска</a:t>
            </a:r>
            <a:endParaRPr lang="ru-RU" sz="2200" dirty="0">
              <a:latin typeface="Book Antiqua" panose="0204060205030503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98585" y="4852237"/>
            <a:ext cx="11189677" cy="1847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Ресурсы: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«История Новосибирской области», 2017 (Тема 10).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История Сибири, 2015 (Тема 10).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 https://elibrary.ngonb.ru/catalog/zhizn_Sibiri/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История Новосибирска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 Antiqua" panose="02040602050305030304" pitchFamily="18" charset="0"/>
              </a:rPr>
              <a:t> https://bsk.nios.ru/novosibirskovedenie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10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9060" y="204355"/>
            <a:ext cx="8006861" cy="7427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Урок «Сибирский Чикаго» 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1 Мотивационно-целевой блок.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48" y="204355"/>
            <a:ext cx="4039089" cy="3029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8" y="2534311"/>
            <a:ext cx="621035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 Antiqua" panose="02040602050305030304" pitchFamily="18" charset="0"/>
              </a:rPr>
              <a:t>Вопрос для мозгового штурма: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Почему Новосибирск называли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«Сибирским Чикаго?</a:t>
            </a:r>
          </a:p>
          <a:p>
            <a:endParaRPr lang="ru-RU" sz="2200" dirty="0" smtClean="0">
              <a:latin typeface="Book Antiqua" panose="02040602050305030304" pitchFamily="18" charset="0"/>
            </a:endParaRPr>
          </a:p>
          <a:p>
            <a:r>
              <a:rPr lang="ru-RU" sz="2200" dirty="0" smtClean="0">
                <a:latin typeface="Book Antiqua" panose="02040602050305030304" pitchFamily="18" charset="0"/>
              </a:rPr>
              <a:t>В 1928 году, после посещения Новосибирска,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Луначарский записал в своих впечатлениях: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 «...это оригинальный город, выросший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в двухсоттысячную столицу и неудержимо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 мчащийся вперёд, как настоящий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сибирский Чикаго».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(Луначарский А. </a:t>
            </a:r>
            <a:r>
              <a:rPr lang="ru-RU" sz="2200" smtClean="0">
                <a:latin typeface="Book Antiqua" panose="02040602050305030304" pitchFamily="18" charset="0"/>
              </a:rPr>
              <a:t>В. «Месяц</a:t>
            </a:r>
            <a:r>
              <a:rPr lang="ru-RU" sz="2200" dirty="0" smtClean="0">
                <a:latin typeface="Book Antiqua" panose="02040602050305030304" pitchFamily="18" charset="0"/>
              </a:rPr>
              <a:t> по Сибири»)</a:t>
            </a:r>
            <a:endParaRPr lang="ru-RU" sz="22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6506" y="3977779"/>
            <a:ext cx="455729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Book Antiqua" panose="02040602050305030304" pitchFamily="18" charset="0"/>
              </a:rPr>
              <a:t>Новосибирск достиг 1 млн. жителей за 70 лет, </a:t>
            </a:r>
          </a:p>
          <a:p>
            <a:r>
              <a:rPr lang="ru-RU" b="0" i="0" dirty="0" smtClean="0">
                <a:effectLst/>
                <a:latin typeface="Book Antiqua" panose="02040602050305030304" pitchFamily="18" charset="0"/>
              </a:rPr>
              <a:t> Нью-Йорке – за 250 лет, Токио — 400 лет.</a:t>
            </a:r>
          </a:p>
          <a:p>
            <a:r>
              <a:rPr lang="ru-RU" b="0" i="0" dirty="0" smtClean="0">
                <a:effectLst/>
                <a:latin typeface="Book Antiqua" panose="02040602050305030304" pitchFamily="18" charset="0"/>
              </a:rPr>
              <a:t> Сегодня Новосибирск – третий город России по численности населения.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12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«Сибирский Чикаго»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69" y="876056"/>
            <a:ext cx="10515600" cy="28318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Содержательно-действенный блок.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 Antiqua" panose="02040602050305030304" pitchFamily="18" charset="0"/>
              </a:rPr>
              <a:t>Изучите этапы развития города: от поселка строителей, села </a:t>
            </a:r>
            <a:r>
              <a:rPr lang="ru-RU" dirty="0" err="1" smtClean="0">
                <a:latin typeface="Book Antiqua" panose="02040602050305030304" pitchFamily="18" charset="0"/>
              </a:rPr>
              <a:t>Кривощёково</a:t>
            </a:r>
            <a:r>
              <a:rPr lang="ru-RU" dirty="0" smtClean="0">
                <a:latin typeface="Book Antiqua" panose="02040602050305030304" pitchFamily="18" charset="0"/>
              </a:rPr>
              <a:t> до областного центра Новосибирска. Составьте хронологическую таблицу.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 Antiqua" panose="02040602050305030304" pitchFamily="18" charset="0"/>
              </a:rPr>
              <a:t>Найдите, как связаны и историей города Н.Г. Гарин-Михайловский, Г.М. </a:t>
            </a:r>
            <a:r>
              <a:rPr lang="ru-RU" dirty="0" err="1" smtClean="0">
                <a:latin typeface="Book Antiqua" panose="02040602050305030304" pitchFamily="18" charset="0"/>
              </a:rPr>
              <a:t>Будагов</a:t>
            </a:r>
            <a:r>
              <a:rPr lang="ru-RU" dirty="0" smtClean="0">
                <a:latin typeface="Book Antiqua" panose="0204060205030503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" y="3707944"/>
            <a:ext cx="3829584" cy="3038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753" y="3895709"/>
            <a:ext cx="100719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Рассмотрите открытку. Почему одной из первых крупных построек в городе стал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большой каменный собор?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4059" y="5323824"/>
            <a:ext cx="769794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Какие части города застраивались в 1900-е, 1910-е, 1920-е годы?</a:t>
            </a:r>
          </a:p>
          <a:p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Какие события  1930-х и 1940-х повлияли на развитие Новосибирска?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38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Book Antiqua" panose="02040602050305030304" pitchFamily="18" charset="0"/>
              </a:rPr>
              <a:t>«Сибирский Чикаго»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71892" cy="13220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3. Рефлексивно-оценочный блок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1" y="2649536"/>
            <a:ext cx="5181600" cy="23770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Составьте туристический маршрут 1 дня по историческим местам Новосибирска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6508" y="3282583"/>
            <a:ext cx="5181600" cy="1744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Составьте рейтинг наиболее известных исторических мест города Новосибирска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8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457199" y="828364"/>
            <a:ext cx="2708031" cy="49569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Book Antiqua" panose="02040602050305030304" pitchFamily="18" charset="0"/>
              </a:rPr>
              <a:t>История нашего края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165230" y="828364"/>
            <a:ext cx="8370278" cy="4956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 класс – 34 часа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История нашего края в древности (до образования российского государства или до вхождения края в его состав).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6 класс – 17 часов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История нашего края в истории России в Средние века и Новое время (до начала ХХ в.).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7 класс – 17 часов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История нашего края в Новейшее время (начало XX в. – настоящее время).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i="1" dirty="0" smtClean="0">
                <a:latin typeface="Book Antiqua" panose="02040602050305030304" pitchFamily="18" charset="0"/>
              </a:rPr>
              <a:t>В случае наличия учебных пособий по истории субъекта РФ они могут использоваться как для организации процесса обучения и воспитания по учебному курсу.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i="1" dirty="0" smtClean="0">
                <a:latin typeface="Book Antiqua" panose="02040602050305030304" pitchFamily="18" charset="0"/>
              </a:rPr>
              <a:t>Рекомендуем в рамках проведения занятий запланировать </a:t>
            </a:r>
            <a:r>
              <a:rPr lang="ru-RU" sz="1600" b="1" i="1" dirty="0" smtClean="0">
                <a:latin typeface="Book Antiqua" panose="02040602050305030304" pitchFamily="18" charset="0"/>
              </a:rPr>
              <a:t>посещение краеведческих, исторических, школьных музеев,</a:t>
            </a:r>
            <a:r>
              <a:rPr lang="ru-RU" sz="1600" i="1" dirty="0" smtClean="0">
                <a:latin typeface="Book Antiqua" panose="02040602050305030304" pitchFamily="18" charset="0"/>
              </a:rPr>
              <a:t> иных  научно-просветительских учреждений.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i="1" dirty="0" smtClean="0">
                <a:latin typeface="Book Antiqua" panose="02040602050305030304" pitchFamily="18" charset="0"/>
              </a:rPr>
              <a:t>Учебный материал должен </a:t>
            </a:r>
            <a:r>
              <a:rPr lang="ru-RU" sz="1600" b="1" i="1" dirty="0" smtClean="0">
                <a:latin typeface="Book Antiqua" panose="02040602050305030304" pitchFamily="18" charset="0"/>
              </a:rPr>
              <a:t>соответствовать </a:t>
            </a:r>
            <a:r>
              <a:rPr lang="ru-RU" sz="1600" b="1" i="1" dirty="0" err="1" smtClean="0">
                <a:latin typeface="Book Antiqua" panose="02040602050305030304" pitchFamily="18" charset="0"/>
              </a:rPr>
              <a:t>психовозрастным</a:t>
            </a:r>
            <a:r>
              <a:rPr lang="ru-RU" sz="1600" b="1" i="1" dirty="0" smtClean="0">
                <a:latin typeface="Book Antiqua" panose="02040602050305030304" pitchFamily="18" charset="0"/>
              </a:rPr>
              <a:t>  особенностям обучающихся</a:t>
            </a:r>
            <a:r>
              <a:rPr lang="ru-RU" sz="1600" i="1" dirty="0" smtClean="0">
                <a:latin typeface="Book Antiqua" panose="02040602050305030304" pitchFamily="18" charset="0"/>
              </a:rPr>
              <a:t> и </a:t>
            </a:r>
            <a:r>
              <a:rPr lang="ru-RU" sz="1600" b="1" i="1" dirty="0" smtClean="0">
                <a:latin typeface="Book Antiqua" panose="02040602050305030304" pitchFamily="18" charset="0"/>
              </a:rPr>
              <a:t>опираться на систему традиционных российских ценностей.</a:t>
            </a:r>
            <a:endParaRPr lang="ru-RU" sz="16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1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9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298938" y="478342"/>
            <a:ext cx="2848708" cy="59766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Book Antiqua" panose="02040602050305030304" pitchFamily="18" charset="0"/>
              </a:rPr>
              <a:t>История нашего края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147646" y="478342"/>
            <a:ext cx="8774723" cy="597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5 класс: </a:t>
            </a:r>
            <a:r>
              <a:rPr lang="ru-RU" sz="1700" dirty="0" smtClean="0">
                <a:latin typeface="Book Antiqua" panose="02040602050305030304" pitchFamily="18" charset="0"/>
              </a:rPr>
              <a:t>история Новосибирской области  в древности (до образования Российского государства  или до вхождения края в его состав): особенности географического положения территории края, традиции народов, населяющих край в древности, значимые исторические события до вхождения края в состав Российского государства. Культурные особенности края.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6 класс: </a:t>
            </a:r>
            <a:r>
              <a:rPr lang="ru-RU" sz="1700" dirty="0" smtClean="0">
                <a:latin typeface="Book Antiqua" panose="02040602050305030304" pitchFamily="18" charset="0"/>
              </a:rPr>
              <a:t>история Новосибирской области  в истории России в Средние века и Новое время (до начала XX в.): Вхождение края в состав российского государства. Формирование политического и экономического единства. Наш край в основных вехах истории Российского государства (Смута, эпоха Петровских преобразований, век Екатерины Великой, Отечественная война 1812 года, преобразования Александра II, развитие в конце XIX – начале XX в.). Наши известные земляки в политической, экономической, военно-исторической, образовательной и культурной жизни России. Религия и памятники. Развитие культуры края. Отражение истории края в музейных экспозициях (практическое занятие)».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7 класс: </a:t>
            </a:r>
            <a:r>
              <a:rPr lang="ru-RU" sz="1700" dirty="0" smtClean="0">
                <a:latin typeface="Book Antiqua" panose="02040602050305030304" pitchFamily="18" charset="0"/>
              </a:rPr>
              <a:t>история Новосибирской области в Новейшее время (начало XX в. – настоящее время): Наш край в годы Первой мировой и Гражданской войн. Установление советской власти. Наш край в годы первых пятилеток. Наш край в годы Великой Отечественной войны. Послевоенное восстановление и развитие. Наш край в 1960-70-е годы. Экономическое и культурное развитие. Наш край в 1980-е годы. Кризисные проявления, влияние распада СССР на развитие региона. Наш край в 1990-е годы – XXI веке. Система государственного управления краем. Наши известные земляки. История края в наши дни. Специальная военная операция: герои и подвиги.</a:t>
            </a:r>
            <a:endParaRPr lang="ru-RU" sz="17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4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История нашего края </a:t>
            </a:r>
            <a:endParaRPr lang="ru-RU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060680"/>
              </p:ext>
            </p:extLst>
          </p:nvPr>
        </p:nvGraphicFramePr>
        <p:xfrm>
          <a:off x="521676" y="1125416"/>
          <a:ext cx="11049001" cy="5415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1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2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378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Book Antiqua" panose="02040602050305030304" pitchFamily="18" charset="0"/>
                        </a:rPr>
                        <a:t>Класс </a:t>
                      </a:r>
                      <a:endParaRPr lang="ru-RU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Содержание предмета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 «История»</a:t>
                      </a:r>
                      <a:endParaRPr lang="ru-RU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ru-RU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Содержание ИНК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Результат 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058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Book Antiqua" panose="02040602050305030304" pitchFamily="18" charset="0"/>
                        </a:rPr>
                        <a:t>5 класс</a:t>
                      </a:r>
                    </a:p>
                    <a:p>
                      <a:endParaRPr lang="ru-RU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древнего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нашего края в древности (до образования российского государства или до вхождения края в его состав)</a:t>
                      </a:r>
                      <a:r>
                        <a:rPr lang="ru-RU" baseline="0" dirty="0" smtClean="0">
                          <a:latin typeface="Book Antiqua" panose="02040602050305030304" pitchFamily="18" charset="0"/>
                        </a:rPr>
                        <a:t> – 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до 1580-х гг.</a:t>
                      </a:r>
                      <a:endParaRPr lang="ru-RU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Содержание:</a:t>
                      </a:r>
                    </a:p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 5-6-7 класс, </a:t>
                      </a:r>
                    </a:p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34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 часа</a:t>
                      </a:r>
                      <a:endParaRPr lang="ru-RU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8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Book Antiqua" panose="02040602050305030304" pitchFamily="18" charset="0"/>
                        </a:rPr>
                        <a:t>6 класс</a:t>
                      </a:r>
                      <a:endParaRPr lang="ru-RU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средних веков/История России </a:t>
                      </a:r>
                    </a:p>
                    <a:p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нашего края в истории России в Средние века и Новое время (до начала ХХ в.)</a:t>
                      </a:r>
                      <a:r>
                        <a:rPr lang="ru-RU" baseline="0" dirty="0" smtClean="0">
                          <a:latin typeface="Book Antiqua" panose="02040602050305030304" pitchFamily="18" charset="0"/>
                        </a:rPr>
                        <a:t> – 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конец </a:t>
                      </a:r>
                      <a:r>
                        <a:rPr lang="en-US" b="1" baseline="0" dirty="0" smtClean="0">
                          <a:latin typeface="Book Antiqua" panose="02040602050305030304" pitchFamily="18" charset="0"/>
                        </a:rPr>
                        <a:t>XVI – 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конец </a:t>
                      </a:r>
                      <a:r>
                        <a:rPr lang="en-US" b="1" baseline="0" dirty="0" smtClean="0">
                          <a:latin typeface="Book Antiqua" panose="02040602050305030304" pitchFamily="18" charset="0"/>
                        </a:rPr>
                        <a:t>XIX</a:t>
                      </a:r>
                      <a:r>
                        <a:rPr lang="ru-RU" b="1" baseline="0" dirty="0" smtClean="0">
                          <a:latin typeface="Book Antiqua" panose="02040602050305030304" pitchFamily="18" charset="0"/>
                        </a:rPr>
                        <a:t> вв.</a:t>
                      </a:r>
                      <a:endParaRPr lang="ru-RU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Содержание: </a:t>
                      </a:r>
                    </a:p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8-9 класс, </a:t>
                      </a:r>
                    </a:p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17 часов</a:t>
                      </a:r>
                      <a:endParaRPr lang="ru-RU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2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Book Antiqua" panose="02040602050305030304" pitchFamily="18" charset="0"/>
                        </a:rPr>
                        <a:t>7 класс</a:t>
                      </a:r>
                      <a:endParaRPr lang="ru-RU" sz="2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Нового времени/ История России в конце</a:t>
                      </a:r>
                      <a:r>
                        <a:rPr lang="ru-RU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XV- XII</a:t>
                      </a:r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 вв.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История нашего края в Новейшее время (</a:t>
                      </a:r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начало XX в. – настоящее время</a:t>
                      </a:r>
                      <a:r>
                        <a:rPr lang="ru-RU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Содержание: 10-11 класс,</a:t>
                      </a:r>
                    </a:p>
                    <a:p>
                      <a:pPr algn="ctr"/>
                      <a:r>
                        <a:rPr lang="ru-RU" b="1" dirty="0" smtClean="0">
                          <a:latin typeface="Book Antiqua" panose="02040602050305030304" pitchFamily="18" charset="0"/>
                        </a:rPr>
                        <a:t>17 часов</a:t>
                      </a:r>
                      <a:endParaRPr lang="ru-RU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4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«История нашего края»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984" y="2441085"/>
            <a:ext cx="5181600" cy="2236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Изучение «Истории нашего края – опора на планируемые результаты обучения, личностные, </a:t>
            </a:r>
            <a:r>
              <a:rPr lang="ru-RU" dirty="0" err="1" smtClean="0">
                <a:latin typeface="Book Antiqua" panose="02040602050305030304" pitchFamily="18" charset="0"/>
              </a:rPr>
              <a:t>метапредметные</a:t>
            </a:r>
            <a:r>
              <a:rPr lang="ru-RU" dirty="0" smtClean="0">
                <a:latin typeface="Book Antiqua" panose="02040602050305030304" pitchFamily="18" charset="0"/>
              </a:rPr>
              <a:t>, предметные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139354" y="2775192"/>
            <a:ext cx="4431323" cy="15682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Book Antiqua" panose="02040602050305030304" pitchFamily="18" charset="0"/>
              </a:rPr>
              <a:t>Изучение «Истории нашего края» - создание образа эпохи и региона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5788269" y="3102095"/>
            <a:ext cx="914400" cy="914400"/>
          </a:xfrm>
          <a:prstGeom prst="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6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10868"/>
            <a:ext cx="10515600" cy="9211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Личностные результаты обучения 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5754"/>
            <a:ext cx="12192000" cy="5586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1) 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сфере патриотического воспитания: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осознание российской гражданской идентичности в поликультурном и многоконфессиональном обществе, проявление интереса к познанию родного языка, истории, культуры Российской Федерации, своего края, народов России; ценностное отношение к достижениям своей Родины ‒ России, к науке, искусству, спорту, технологиям, боевым подвигам и трудовым достижениям народа; уважение к символам России, государственным праздникам, историческому и природному наследию и памятникам, традициям разных народов, проживающих в родной стране;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2) 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сфере гражданского воспитания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: осмысление исторической традиции и примеров гражданского служения Отечеству; готовность к выполнению обязанностей гражданина и реализации его прав; уважение прав, свобод и законных интересов других людей; активное участие в жизни семьи, образовательной организации, местного сообщества, родного края, страны; неприятие любых форм экстремизма, дискриминации; неприятие действий, наносящих ущерб социальной и природной среде;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3) 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духовно-нравственной сфере: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представление о традиционных духовно-нравственных ценностях народов России; ориентация на моральные ценности и нормы современного российского общества в ситуациях нравственного выбора; готовность оценивать свое поведение и поступки, а также поведение и поступки других людей с позиции нравственных и правовых норм с учетом осознания последствий поступков; активное неприятие асоциальных поступков;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4) 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понимании ценности научного познания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: осмысление значения истории как знания о развитии человека и общества, о социальном, культурном и нравственном опыте предшествующих поколений; овладение навыками познания и оценки событий прошлого с позиций историзма; формирование и сохранение интереса к истории как важной составляющей современного общественного сознания;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5) 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сфере эстетического воспитания: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представление о культурном многообразии своей страны и мира; осознание важности культуры как воплощения ценностей общества и средства коммуникации; понимание ценности отечественного и мирового искусства, роли этнических культурных традиций и народного творчества; уважение к культуре своего и других народов;</a:t>
            </a:r>
            <a:endParaRPr lang="ru-RU" sz="1700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1695"/>
            <a:ext cx="10515600" cy="7427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Личностные результаты обучения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199504"/>
            <a:ext cx="11658600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6)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формировании ценностного отношения к жизни и здоровью: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осознание ценности жизни и необходимости ее сохранения (в том числе ‒ на основе примеров из истории); представление об идеалах гармоничного физического и духовного развития человека в исторических обществах (в античном мире, эпоху Возрождения) и в современную эпоху;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7)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сфере трудового воспитания: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понимание на основе знания истории значения трудовой деятельности людей как источника развития человека и общества; представление о разнообразии существовавших в прошлом и современных профессий; уважение к труду и результатам трудовой деятельности человека; определение сферы профессионально-ориентированных интересов, построение индивидуальной траектории образования и жизненных планов;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8)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в сфере экологического воспитания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: осмысление исторического опыта взаимодействия людей с природной средой; осознание глобального характера экологических проблем современного мира и необходимости защиты окружающей среды; активное неприятие действий, приносящих вред окружающей среде; готовность к участию в практической деятельности экологической направленности;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) в сфере адаптации к меняющимся условиям социальной и природной среды: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представления об изменениях природной и социальной среды в истории, об опыте адаптации людей к новым жизненным условиям, о значении совместной деятельности для конструктивного ответа на природные и социальные вызовы.</a:t>
            </a:r>
            <a:endParaRPr lang="ru-RU" sz="2000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51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5039</Words>
  <Application>Microsoft Office PowerPoint</Application>
  <PresentationFormat>Широкоэкранный</PresentationFormat>
  <Paragraphs>445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Book Antiqua</vt:lpstr>
      <vt:lpstr>Calibri</vt:lpstr>
      <vt:lpstr>Calibri Light</vt:lpstr>
      <vt:lpstr>Times New Roman</vt:lpstr>
      <vt:lpstr>Wingdings</vt:lpstr>
      <vt:lpstr>Yu Mincho</vt:lpstr>
      <vt:lpstr>Тема Office</vt:lpstr>
      <vt:lpstr>Особенности обучения школьников  5-7 классов курсу  «История нашего края»</vt:lpstr>
      <vt:lpstr>Презентация PowerPoint</vt:lpstr>
      <vt:lpstr>«История нашего края»: нормативно-правовая база</vt:lpstr>
      <vt:lpstr>Презентация PowerPoint</vt:lpstr>
      <vt:lpstr>Презентация PowerPoint</vt:lpstr>
      <vt:lpstr>История нашего края </vt:lpstr>
      <vt:lpstr>«История нашего края»</vt:lpstr>
      <vt:lpstr>Личностные результаты обучения </vt:lpstr>
      <vt:lpstr>Личностные результаты обучения</vt:lpstr>
      <vt:lpstr>Содержание предмета «История», 5 класс</vt:lpstr>
      <vt:lpstr>Содержание предмета «История», 5 класс</vt:lpstr>
      <vt:lpstr>Содержание предмета «История», 6 класс  (=уроки ИНК, 5 класс)</vt:lpstr>
      <vt:lpstr>Содержание предмета «История», 6 класс  (=уроки ИНК, 5 класс)</vt:lpstr>
      <vt:lpstr>Содержание предмета «История», 7 класс  (=уроки ИНК, 5 класс)</vt:lpstr>
      <vt:lpstr>Примерное тематическое планирование уроков ИНК, 5 класс (уроки 69-102)</vt:lpstr>
      <vt:lpstr>Примерное тематическое планирование уроков ИНК, 5 класс (уроки 69-102)</vt:lpstr>
      <vt:lpstr>Примерное тематическое планирование уроков ИНК, 5 класс (уроки 69-102)</vt:lpstr>
      <vt:lpstr>Примерное тематическое планирование уроков ИНК, 5 класс (уроки 69-102)</vt:lpstr>
      <vt:lpstr>Презентация PowerPoint</vt:lpstr>
      <vt:lpstr>Урок «Когда грифон парил над миром…»</vt:lpstr>
      <vt:lpstr>«Когда грифон парил над миром…»</vt:lpstr>
      <vt:lpstr>«Когда грифон парил над миром…»</vt:lpstr>
      <vt:lpstr>«Когда грифон парил над миром…»</vt:lpstr>
      <vt:lpstr>Планируемые результаты по истории,  6 класс (=ориентир для уроков ИНК)</vt:lpstr>
      <vt:lpstr>Примерное тематическое планирование уроков ИНК, 6 класс (уроки 86-102)</vt:lpstr>
      <vt:lpstr>Примерное тематическое планирование уроков ИНК, 6 класс (уроки 86-102)</vt:lpstr>
      <vt:lpstr>Презентация PowerPoint</vt:lpstr>
      <vt:lpstr>Урок «Транссиб: дорога из столетия в столетие» </vt:lpstr>
      <vt:lpstr>«Транссиб: дорога из столетия в столетие» </vt:lpstr>
      <vt:lpstr>«Транссиб: дорога из столетия в столетие» </vt:lpstr>
      <vt:lpstr>«Транссиб: дорога из столетия в столетие» </vt:lpstr>
      <vt:lpstr>Планируемые результаты по истории,  7 класс (=ориентир для уроков ИНК)</vt:lpstr>
      <vt:lpstr>Примерное тематическое планирование уроков ИНК, 7 класс (уроки 86-102)</vt:lpstr>
      <vt:lpstr>Примерное тематическое планирование уроков ИНК, 7 класс (уроки 86-102)</vt:lpstr>
      <vt:lpstr>Презентация PowerPoint</vt:lpstr>
      <vt:lpstr>Урок «Сибирский Чикаго»</vt:lpstr>
      <vt:lpstr>Урок «Сибирский Чикаго» </vt:lpstr>
      <vt:lpstr>«Сибирский Чикаго» </vt:lpstr>
      <vt:lpstr>«Сибирский Чикаго»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школьников  5-7 классов курсу  «История нашего края»</dc:title>
  <dc:creator>Пользователь</dc:creator>
  <cp:lastModifiedBy>Лукьяненко Екатерина Андреевна</cp:lastModifiedBy>
  <cp:revision>29</cp:revision>
  <dcterms:created xsi:type="dcterms:W3CDTF">2025-08-26T02:07:07Z</dcterms:created>
  <dcterms:modified xsi:type="dcterms:W3CDTF">2025-08-28T08:41:26Z</dcterms:modified>
</cp:coreProperties>
</file>