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58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0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eZlLatGJa6Oc4CJdPquAQ==" hashData="eOApk4aai8K+YFqsss9csssTBNkzzTUl9oFOEHOS8/+DD8R2s5jq/GUGK9Fjd75p/qhpoKoynMdtn+VnKsu3F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5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5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71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83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585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60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7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0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1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0DD74-79CF-446C-AA1E-AEB463C0B48E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D8C1-11FE-4B73-ACE2-FF3324B20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74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wp-content/uploads/2023/09/frp_obshhestvoznanie-10-11-klassy_baza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464808/3d0cac60971a511280cbba229d9b6329c07731f7/#dst100013" TargetMode="External"/><Relationship Id="rId2" Type="http://schemas.openxmlformats.org/officeDocument/2006/relationships/hyperlink" Target="https://www.consultant.ru/document/cons_doc_LAW_456588/38e6fc208f73b94f1595dbebf3aafb62c3f41281/#dst745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onsultant.ru/document/cons_doc_LAW_470436/00afa12c7f36511b0208cec0c9ecf1a9a7ef1add/#dst44" TargetMode="External"/><Relationship Id="rId4" Type="http://schemas.openxmlformats.org/officeDocument/2006/relationships/hyperlink" Target="https://www.consultant.ru/document/cons_doc_LAW_470436/ffe7a2e4ae06aab44050da0a28341af2f431ec12/#dst10001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ISuvorova@admnsk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71726&amp;dst=148398" TargetMode="External"/><Relationship Id="rId2" Type="http://schemas.openxmlformats.org/officeDocument/2006/relationships/hyperlink" Target="https://login.consultant.ru/link/?req=doc&amp;base=LAW&amp;n=471726&amp;dst=14760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ogin.consultant.ru/link/?req=doc&amp;base=LAW&amp;n=471726&amp;dst=14841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ogin.consultant.ru/link/?req=doc&amp;base=LAW&amp;n=471726&amp;dst=147603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71726&amp;dst=148415" TargetMode="External"/><Relationship Id="rId2" Type="http://schemas.openxmlformats.org/officeDocument/2006/relationships/hyperlink" Target="https://login.consultant.ru/link/?req=doc&amp;base=LAW&amp;n=471726&amp;dst=148398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5D492B-9DCC-4F5A-9F0C-992329FF6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9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89B707-8AD4-4397-857F-22119C41EB7C}"/>
              </a:ext>
            </a:extLst>
          </p:cNvPr>
          <p:cNvSpPr txBox="1">
            <a:spLocks/>
          </p:cNvSpPr>
          <p:nvPr/>
        </p:nvSpPr>
        <p:spPr>
          <a:xfrm>
            <a:off x="696000" y="454795"/>
            <a:ext cx="1047731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7C58CA-4AD0-41FA-96B3-E7D321871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00" y="1107758"/>
            <a:ext cx="1033220" cy="449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13209-CF3F-4419-B67D-B57052B1C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" y="1"/>
            <a:ext cx="1033221" cy="1731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446F2-0647-4D19-98DF-7E4877BC40A2}"/>
              </a:ext>
            </a:extLst>
          </p:cNvPr>
          <p:cNvSpPr txBox="1"/>
          <p:nvPr/>
        </p:nvSpPr>
        <p:spPr>
          <a:xfrm>
            <a:off x="576976" y="2511544"/>
            <a:ext cx="1125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Обновление содержания общественно-научного  образования: изменения в ФРП.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4AF11-851A-43B1-9320-6E948D7172FC}"/>
              </a:ext>
            </a:extLst>
          </p:cNvPr>
          <p:cNvSpPr txBox="1"/>
          <p:nvPr/>
        </p:nvSpPr>
        <p:spPr>
          <a:xfrm>
            <a:off x="5625000" y="5454000"/>
            <a:ext cx="623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rgbClr val="002060"/>
                </a:solidFill>
              </a:rPr>
              <a:t>Суворова Ирина Николаевна</a:t>
            </a:r>
            <a:r>
              <a:rPr lang="ru-RU" sz="1800" dirty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ru-RU" sz="1800" i="1" dirty="0">
                <a:solidFill>
                  <a:srgbClr val="002060"/>
                </a:solidFill>
              </a:rPr>
              <a:t>руководитель </a:t>
            </a:r>
            <a:r>
              <a:rPr lang="ru-RU" i="1" dirty="0">
                <a:solidFill>
                  <a:srgbClr val="002060"/>
                </a:solidFill>
              </a:rPr>
              <a:t>Центра непрерывного профессионального развития МАУ ДПО «НИСО» </a:t>
            </a:r>
            <a:endParaRPr lang="ru-RU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0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6C2506-46D4-4711-BA5C-71A2E115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8" t="27690" r="64394" b="5380"/>
          <a:stretch/>
        </p:blipFill>
        <p:spPr>
          <a:xfrm>
            <a:off x="1776000" y="1674000"/>
            <a:ext cx="5220000" cy="4590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FA57E8-E513-407C-924E-3CF02624A522}"/>
              </a:ext>
            </a:extLst>
          </p:cNvPr>
          <p:cNvSpPr/>
          <p:nvPr/>
        </p:nvSpPr>
        <p:spPr>
          <a:xfrm>
            <a:off x="786000" y="346500"/>
            <a:ext cx="9900000" cy="1012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144) в пункте 167: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подпункт 167.8 изложить в следующей редакции: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(варианты учебного плана для уровня ООО) 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F218CDB4-2957-4808-9D22-A4BAD0CB3E5A}"/>
              </a:ext>
            </a:extLst>
          </p:cNvPr>
          <p:cNvSpPr/>
          <p:nvPr/>
        </p:nvSpPr>
        <p:spPr>
          <a:xfrm rot="10800000">
            <a:off x="6501000" y="2352600"/>
            <a:ext cx="3555000" cy="10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4434F4-F331-4F44-B1C2-D4C573E96CDA}"/>
              </a:ext>
            </a:extLst>
          </p:cNvPr>
          <p:cNvSpPr/>
          <p:nvPr/>
        </p:nvSpPr>
        <p:spPr>
          <a:xfrm>
            <a:off x="7266000" y="4111201"/>
            <a:ext cx="3815025" cy="19452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Количество часов в 2025-2026 году актуально для 5-7 классов, </a:t>
            </a:r>
          </a:p>
          <a:p>
            <a:pPr algn="ctr"/>
            <a:r>
              <a:rPr lang="ru-RU" u="sng" dirty="0">
                <a:solidFill>
                  <a:srgbClr val="FF0000"/>
                </a:solidFill>
              </a:rPr>
              <a:t>для 8-9 данные изменения вступают в силу с 01.09.2026</a:t>
            </a:r>
          </a:p>
        </p:txBody>
      </p:sp>
    </p:spTree>
    <p:extLst>
      <p:ext uri="{BB962C8B-B14F-4D97-AF65-F5344CB8AC3E}">
        <p14:creationId xmlns:p14="http://schemas.microsoft.com/office/powerpoint/2010/main" val="283657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аблица с проектом реформы, которая неформально распространилась в интернете в декабре 2023 г.">
            <a:extLst>
              <a:ext uri="{FF2B5EF4-FFF2-40B4-BE49-F238E27FC236}">
                <a16:creationId xmlns:a16="http://schemas.microsoft.com/office/drawing/2014/main" id="{E4C84639-6B91-41A0-9DC3-8003FB46ED1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51" b="2079"/>
          <a:stretch/>
        </p:blipFill>
        <p:spPr bwMode="auto">
          <a:xfrm>
            <a:off x="635578" y="4284000"/>
            <a:ext cx="7575422" cy="23117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3FDC64-B521-4A01-A2F8-EE49E71F694B}"/>
              </a:ext>
            </a:extLst>
          </p:cNvPr>
          <p:cNvSpPr txBox="1"/>
          <p:nvPr/>
        </p:nvSpPr>
        <p:spPr>
          <a:xfrm>
            <a:off x="1042727" y="3764874"/>
            <a:ext cx="93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Сетка часов с 01.09.2026 года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FF321B9-445A-4186-8FF5-6F46FA4302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Таблица с проектом реформы, которая неформально распространилась в интернете в декабре 2023 г.">
            <a:extLst>
              <a:ext uri="{FF2B5EF4-FFF2-40B4-BE49-F238E27FC236}">
                <a16:creationId xmlns:a16="http://schemas.microsoft.com/office/drawing/2014/main" id="{72E36367-BE61-4715-A638-6687DA79A18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5" b="2079"/>
          <a:stretch/>
        </p:blipFill>
        <p:spPr bwMode="auto">
          <a:xfrm>
            <a:off x="741000" y="1273356"/>
            <a:ext cx="7470000" cy="23117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A5C05-5EF9-450E-9D0C-A3822B18D7A9}"/>
              </a:ext>
            </a:extLst>
          </p:cNvPr>
          <p:cNvSpPr txBox="1"/>
          <p:nvPr/>
        </p:nvSpPr>
        <p:spPr>
          <a:xfrm>
            <a:off x="1191000" y="670504"/>
            <a:ext cx="93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Сетка часов с 01.09.2025 года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6BF010A-4685-48A6-8B7E-B2A705D82A4D}"/>
              </a:ext>
            </a:extLst>
          </p:cNvPr>
          <p:cNvSpPr/>
          <p:nvPr/>
        </p:nvSpPr>
        <p:spPr>
          <a:xfrm>
            <a:off x="6321000" y="1629000"/>
            <a:ext cx="585000" cy="22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F83E99-AF17-4FB2-AF62-9265EEF6FFA7}"/>
              </a:ext>
            </a:extLst>
          </p:cNvPr>
          <p:cNvSpPr/>
          <p:nvPr/>
        </p:nvSpPr>
        <p:spPr>
          <a:xfrm>
            <a:off x="6501000" y="1935896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0955E5-7193-4B2B-BBFD-293E4C66F56B}"/>
              </a:ext>
            </a:extLst>
          </p:cNvPr>
          <p:cNvSpPr/>
          <p:nvPr/>
        </p:nvSpPr>
        <p:spPr>
          <a:xfrm>
            <a:off x="6501000" y="2106149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9F47C1-26B5-439C-B816-0583733D4B48}"/>
              </a:ext>
            </a:extLst>
          </p:cNvPr>
          <p:cNvSpPr/>
          <p:nvPr/>
        </p:nvSpPr>
        <p:spPr>
          <a:xfrm>
            <a:off x="6456358" y="3126171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34.ч.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AF9E867-E778-4BC1-ACD1-BF5439011EA0}"/>
              </a:ext>
            </a:extLst>
          </p:cNvPr>
          <p:cNvSpPr/>
          <p:nvPr/>
        </p:nvSpPr>
        <p:spPr>
          <a:xfrm>
            <a:off x="7491000" y="1958533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45A7025-D9C7-4092-B197-F7CB2507653D}"/>
              </a:ext>
            </a:extLst>
          </p:cNvPr>
          <p:cNvSpPr/>
          <p:nvPr/>
        </p:nvSpPr>
        <p:spPr>
          <a:xfrm>
            <a:off x="7496692" y="2123832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A52D367-76B6-43E9-860C-F0EF8D9C2DD5}"/>
              </a:ext>
            </a:extLst>
          </p:cNvPr>
          <p:cNvSpPr/>
          <p:nvPr/>
        </p:nvSpPr>
        <p:spPr>
          <a:xfrm>
            <a:off x="7311000" y="1639786"/>
            <a:ext cx="585000" cy="22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85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0A58275-5058-479F-B175-ECE003F11B41}"/>
              </a:ext>
            </a:extLst>
          </p:cNvPr>
          <p:cNvSpPr/>
          <p:nvPr/>
        </p:nvSpPr>
        <p:spPr>
          <a:xfrm>
            <a:off x="7311000" y="3384001"/>
            <a:ext cx="585000" cy="143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119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5192D5E-6AA4-4597-A655-81A681C3D5C4}"/>
              </a:ext>
            </a:extLst>
          </p:cNvPr>
          <p:cNvSpPr/>
          <p:nvPr/>
        </p:nvSpPr>
        <p:spPr>
          <a:xfrm>
            <a:off x="7496791" y="2360683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17 ч.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F471F2-DE3C-4E84-81E0-E65438AC784C}"/>
              </a:ext>
            </a:extLst>
          </p:cNvPr>
          <p:cNvSpPr txBox="1"/>
          <p:nvPr/>
        </p:nvSpPr>
        <p:spPr>
          <a:xfrm>
            <a:off x="6671199" y="2407752"/>
            <a:ext cx="222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Модуль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</a:rPr>
              <a:t>«Введение в новейшую историю России»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4CECD6-3DAF-41D8-A696-E935F2C18597}"/>
              </a:ext>
            </a:extLst>
          </p:cNvPr>
          <p:cNvSpPr txBox="1"/>
          <p:nvPr/>
        </p:nvSpPr>
        <p:spPr>
          <a:xfrm>
            <a:off x="201000" y="147284"/>
            <a:ext cx="108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Изменения в изучении предметов  «История» и «Обществознание»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20D2ED-51C1-4AEC-8F13-6C02B28C36DF}"/>
              </a:ext>
            </a:extLst>
          </p:cNvPr>
          <p:cNvSpPr txBox="1"/>
          <p:nvPr/>
        </p:nvSpPr>
        <p:spPr>
          <a:xfrm>
            <a:off x="7313785" y="2828391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На уровне ООО</a:t>
            </a:r>
          </a:p>
        </p:txBody>
      </p:sp>
    </p:spTree>
    <p:extLst>
      <p:ext uri="{BB962C8B-B14F-4D97-AF65-F5344CB8AC3E}">
        <p14:creationId xmlns:p14="http://schemas.microsoft.com/office/powerpoint/2010/main" val="53772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B33D54-9FE0-4004-95AD-3AEC3A2E21A0}"/>
              </a:ext>
            </a:extLst>
          </p:cNvPr>
          <p:cNvSpPr txBox="1"/>
          <p:nvPr/>
        </p:nvSpPr>
        <p:spPr>
          <a:xfrm>
            <a:off x="0" y="189000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D195A-1541-4E5B-93F2-6E499874A441}"/>
              </a:ext>
            </a:extLst>
          </p:cNvPr>
          <p:cNvSpPr txBox="1"/>
          <p:nvPr/>
        </p:nvSpPr>
        <p:spPr>
          <a:xfrm>
            <a:off x="606000" y="1134000"/>
            <a:ext cx="11250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Содержательно ФРП на уровне СОО по истории </a:t>
            </a:r>
            <a:r>
              <a:rPr lang="ru-RU" sz="2400" b="1" dirty="0"/>
              <a:t>не меняется</a:t>
            </a:r>
          </a:p>
          <a:p>
            <a:endParaRPr lang="ru-RU" sz="2400" dirty="0"/>
          </a:p>
          <a:p>
            <a:r>
              <a:rPr lang="ru-RU" dirty="0"/>
              <a:t> </a:t>
            </a:r>
            <a:r>
              <a:rPr lang="ru-RU" b="1" dirty="0"/>
              <a:t>113) </a:t>
            </a:r>
            <a:r>
              <a:rPr lang="ru-RU" dirty="0"/>
              <a:t>Добавляет изменения в п. 121 ФОП СОО (добавляются подпункты 121.6 и 121.7)</a:t>
            </a:r>
          </a:p>
          <a:p>
            <a:endParaRPr lang="ru-RU" dirty="0"/>
          </a:p>
          <a:p>
            <a:r>
              <a:rPr lang="ru-RU" dirty="0"/>
              <a:t>121.6. Поурочное планирование по истории для 10-11 </a:t>
            </a:r>
            <a:r>
              <a:rPr lang="ru-RU" dirty="0" err="1"/>
              <a:t>кл</a:t>
            </a:r>
            <a:r>
              <a:rPr lang="ru-RU" dirty="0"/>
              <a:t>.– таблицы 17-17.1</a:t>
            </a:r>
          </a:p>
          <a:p>
            <a:r>
              <a:rPr lang="ru-RU" dirty="0"/>
              <a:t>121.7 Перечень (кодификатор)  проверяемых требований к результатам освоения ООП и элементам содержания  по истории– таблица 18-18.3 </a:t>
            </a:r>
          </a:p>
          <a:p>
            <a:endParaRPr lang="ru-RU" dirty="0"/>
          </a:p>
          <a:p>
            <a:r>
              <a:rPr lang="ru-RU" b="1" dirty="0"/>
              <a:t>114) </a:t>
            </a:r>
            <a:r>
              <a:rPr lang="ru-RU" dirty="0"/>
              <a:t>Добавляет изменения в п. 122 (добавляется п. 122.10)</a:t>
            </a:r>
          </a:p>
          <a:p>
            <a:endParaRPr lang="ru-RU" dirty="0"/>
          </a:p>
          <a:p>
            <a:r>
              <a:rPr lang="ru-RU" dirty="0"/>
              <a:t>122.10 Перечень проверяемых на ЕГЭ требований к результатам освоения ООП  СОО и элементов содержания по истории – таблицы 18.4-18.5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12A71A-2B39-4F51-AA46-033F5586A65F}"/>
              </a:ext>
            </a:extLst>
          </p:cNvPr>
          <p:cNvSpPr/>
          <p:nvPr/>
        </p:nvSpPr>
        <p:spPr>
          <a:xfrm>
            <a:off x="4611000" y="5274000"/>
            <a:ext cx="6705000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Поурочное планирование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</a:rPr>
              <a:t>для углубленного изучения истории не представлено</a:t>
            </a:r>
          </a:p>
        </p:txBody>
      </p:sp>
    </p:spTree>
    <p:extLst>
      <p:ext uri="{BB962C8B-B14F-4D97-AF65-F5344CB8AC3E}">
        <p14:creationId xmlns:p14="http://schemas.microsoft.com/office/powerpoint/2010/main" val="2077903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057A8-E0DC-433E-B33B-65218E6025D1}"/>
              </a:ext>
            </a:extLst>
          </p:cNvPr>
          <p:cNvSpPr txBox="1"/>
          <p:nvPr/>
        </p:nvSpPr>
        <p:spPr>
          <a:xfrm>
            <a:off x="0" y="189000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DDE28-01AB-449E-903A-B55C4DFCAE47}"/>
              </a:ext>
            </a:extLst>
          </p:cNvPr>
          <p:cNvSpPr txBox="1"/>
          <p:nvPr/>
        </p:nvSpPr>
        <p:spPr>
          <a:xfrm>
            <a:off x="606000" y="896886"/>
            <a:ext cx="11250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ФРП на уровне СОО по обществознанию </a:t>
            </a:r>
            <a:r>
              <a:rPr lang="ru-RU" sz="2400" b="1" dirty="0">
                <a:solidFill>
                  <a:srgbClr val="C00000"/>
                </a:solidFill>
              </a:rPr>
              <a:t>изменения</a:t>
            </a:r>
            <a:r>
              <a:rPr lang="ru-RU" sz="2400" b="1" dirty="0"/>
              <a:t>!</a:t>
            </a:r>
          </a:p>
          <a:p>
            <a:endParaRPr lang="ru-RU" sz="2400" dirty="0"/>
          </a:p>
          <a:p>
            <a:r>
              <a:rPr lang="ru-RU" b="1" dirty="0"/>
              <a:t> 115) </a:t>
            </a:r>
            <a:r>
              <a:rPr lang="ru-RU" dirty="0"/>
              <a:t>Добавляет изменения в п. 123 ФОП СОО (добавляются подпункты 123.6 и 123.7)</a:t>
            </a:r>
          </a:p>
          <a:p>
            <a:endParaRPr lang="ru-RU" dirty="0"/>
          </a:p>
          <a:p>
            <a:r>
              <a:rPr lang="ru-RU" dirty="0"/>
              <a:t>126.6. Поурочное планирование по обществознанию для 10-11 </a:t>
            </a:r>
            <a:r>
              <a:rPr lang="ru-RU" dirty="0" err="1"/>
              <a:t>кл</a:t>
            </a:r>
            <a:r>
              <a:rPr lang="ru-RU" dirty="0"/>
              <a:t>.– таблицы 19-19.1</a:t>
            </a:r>
          </a:p>
          <a:p>
            <a:r>
              <a:rPr lang="ru-RU" dirty="0"/>
              <a:t>121.7 Перечень (кодификатор)  проверяемых требований к результатам освоения ООП и элементам содержания  по обществознанию– таблица 18.18.3 </a:t>
            </a:r>
          </a:p>
          <a:p>
            <a:endParaRPr lang="ru-RU" dirty="0"/>
          </a:p>
          <a:p>
            <a:r>
              <a:rPr lang="ru-RU" b="1" dirty="0"/>
              <a:t>116) </a:t>
            </a:r>
            <a:r>
              <a:rPr lang="ru-RU" dirty="0"/>
              <a:t>Добавляет изменения в п. 124 (изменения в п. 124.5.10 и дополнение п. 124.9)</a:t>
            </a:r>
          </a:p>
          <a:p>
            <a:r>
              <a:rPr lang="ru-RU" dirty="0"/>
              <a:t>124.5.10   Общее число часов, рекомендованных для изучения обществознания 272 часа - часов: в 10 классе - 136 часов (4 часа в неделю), в 11 классе - 136 часов (4 часа в неделю). </a:t>
            </a:r>
            <a:r>
              <a:rPr lang="ru-RU" b="1" dirty="0">
                <a:solidFill>
                  <a:srgbClr val="C00000"/>
                </a:solidFill>
              </a:rPr>
              <a:t>– УГЛУБЛЕНКА!!!!</a:t>
            </a:r>
          </a:p>
          <a:p>
            <a:r>
              <a:rPr lang="ru-RU" dirty="0"/>
              <a:t>Перечень проверяемых на ЕГЭ требований к результатам освоения ООП  СОО и элементов содержания по обществознанию  – таблицы 20.4-20.5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EA8477-1AAD-484D-8FAA-2361425A9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1" t="21129" r="64198" b="6693"/>
          <a:stretch/>
        </p:blipFill>
        <p:spPr>
          <a:xfrm>
            <a:off x="9966000" y="174675"/>
            <a:ext cx="2095854" cy="226432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E4A5A4F-60C7-481E-9A98-8743C71A68C6}"/>
              </a:ext>
            </a:extLst>
          </p:cNvPr>
          <p:cNvSpPr/>
          <p:nvPr/>
        </p:nvSpPr>
        <p:spPr>
          <a:xfrm>
            <a:off x="9111000" y="1674000"/>
            <a:ext cx="1035000" cy="94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11 </a:t>
            </a:r>
            <a:r>
              <a:rPr lang="ru-RU" sz="1400" b="1" dirty="0" err="1"/>
              <a:t>кл</a:t>
            </a:r>
            <a:r>
              <a:rPr lang="ru-RU" sz="1400" b="1" dirty="0"/>
              <a:t>.  51 час</a:t>
            </a:r>
            <a:r>
              <a:rPr lang="ru-RU" b="1" dirty="0"/>
              <a:t>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216383-0AAA-4107-95BE-1AD87E72E2BB}"/>
              </a:ext>
            </a:extLst>
          </p:cNvPr>
          <p:cNvSpPr/>
          <p:nvPr/>
        </p:nvSpPr>
        <p:spPr>
          <a:xfrm>
            <a:off x="4611000" y="4869000"/>
            <a:ext cx="6705000" cy="7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Поурочное планирование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</a:rPr>
              <a:t>для углубленного изучения обществознания  не представлено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16B159-2898-47F9-9BB8-F35731B79CD2}"/>
              </a:ext>
            </a:extLst>
          </p:cNvPr>
          <p:cNvSpPr/>
          <p:nvPr/>
        </p:nvSpPr>
        <p:spPr>
          <a:xfrm>
            <a:off x="831000" y="5858999"/>
            <a:ext cx="7920000" cy="854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тематическое планирование (базовый уровень)  в 11 класс рассчитано на 51 час – 1,5 ч. в неделю</a:t>
            </a:r>
            <a:endParaRPr lang="ru-RU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4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0ECAFB-C21B-4336-BEC9-48CA8BA31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9" t="13254" r="50739" b="6693"/>
          <a:stretch/>
        </p:blipFill>
        <p:spPr>
          <a:xfrm>
            <a:off x="2001000" y="1951790"/>
            <a:ext cx="10191000" cy="5435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FC53EE-480B-4783-BF46-F72D57478EDC}"/>
              </a:ext>
            </a:extLst>
          </p:cNvPr>
          <p:cNvSpPr txBox="1"/>
          <p:nvPr/>
        </p:nvSpPr>
        <p:spPr>
          <a:xfrm>
            <a:off x="-519000" y="6869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5B24646D-B341-4CA4-A3DC-7CB25437BAC5}"/>
              </a:ext>
            </a:extLst>
          </p:cNvPr>
          <p:cNvSpPr/>
          <p:nvPr/>
        </p:nvSpPr>
        <p:spPr>
          <a:xfrm rot="5400000">
            <a:off x="1569949" y="164180"/>
            <a:ext cx="794560" cy="22950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D842CD-2BB2-485C-B7D5-519ADFA0FCF1}"/>
              </a:ext>
            </a:extLst>
          </p:cNvPr>
          <p:cNvSpPr txBox="1"/>
          <p:nvPr/>
        </p:nvSpPr>
        <p:spPr>
          <a:xfrm>
            <a:off x="3114729" y="697825"/>
            <a:ext cx="789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структуре ФОП СОО размещена ФРП по обществознанию  с изменениями </a:t>
            </a:r>
          </a:p>
          <a:p>
            <a:pPr algn="ctr"/>
            <a:r>
              <a:rPr lang="ru-RU" b="1" dirty="0"/>
              <a:t>с 01.09.2025 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CD684-E94A-4E4D-A126-8FD44BE79EBE}"/>
              </a:ext>
            </a:extLst>
          </p:cNvPr>
          <p:cNvSpPr txBox="1"/>
          <p:nvPr/>
        </p:nvSpPr>
        <p:spPr>
          <a:xfrm>
            <a:off x="-519000" y="0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2" name="Стрелка вниз 1"/>
          <p:cNvSpPr/>
          <p:nvPr/>
        </p:nvSpPr>
        <p:spPr>
          <a:xfrm rot="16200000">
            <a:off x="1299377" y="3021170"/>
            <a:ext cx="2593730" cy="46950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Содержа-</a:t>
            </a:r>
            <a:r>
              <a:rPr lang="ru-RU" dirty="0" err="1">
                <a:solidFill>
                  <a:srgbClr val="FF0000"/>
                </a:solidFill>
              </a:rPr>
              <a:t>ние</a:t>
            </a:r>
            <a:r>
              <a:rPr lang="ru-RU" dirty="0">
                <a:solidFill>
                  <a:srgbClr val="FF0000"/>
                </a:solidFill>
              </a:rPr>
              <a:t>  обновлен</a:t>
            </a:r>
          </a:p>
          <a:p>
            <a:pPr algn="ctr"/>
            <a:r>
              <a:rPr lang="ru-RU" dirty="0" err="1">
                <a:solidFill>
                  <a:srgbClr val="FF0000"/>
                </a:solidFill>
              </a:rPr>
              <a:t>ное</a:t>
            </a:r>
            <a:r>
              <a:rPr lang="ru-RU" dirty="0">
                <a:solidFill>
                  <a:srgbClr val="FF0000"/>
                </a:solidFill>
              </a:rPr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1868079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430160A-5A9B-40A7-9854-A1EB50FF75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1000" y="999865"/>
          <a:ext cx="4140000" cy="5858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5667214" imgH="8019731" progId="AcroExch.Document.DC">
                  <p:embed/>
                </p:oleObj>
              </mc:Choice>
              <mc:Fallback>
                <p:oleObj name="Acrobat Document" r:id="rId3" imgW="5667214" imgH="8019731" progId="AcroExch.Document.DC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1430160A-5A9B-40A7-9854-A1EB50FF75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1000" y="999865"/>
                        <a:ext cx="4140000" cy="5858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71662F8-D0D2-4A87-8659-867C9BA91082}"/>
              </a:ext>
            </a:extLst>
          </p:cNvPr>
          <p:cNvSpPr txBox="1"/>
          <p:nvPr/>
        </p:nvSpPr>
        <p:spPr>
          <a:xfrm>
            <a:off x="1683788" y="976459"/>
            <a:ext cx="34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https://edsoo.ru/mr-istoriya/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51533E1-0217-46B4-8663-A74BA7A05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7166" y="1053332"/>
          <a:ext cx="4028834" cy="570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5" imgW="5667214" imgH="8019731" progId="AcroExch.Document.DC">
                  <p:embed/>
                </p:oleObj>
              </mc:Choice>
              <mc:Fallback>
                <p:oleObj name="Acrobat Document" r:id="rId5" imgW="5667214" imgH="8019731" progId="AcroExch.Document.DC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851533E1-0217-46B4-8663-A74BA7A05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37166" y="1053332"/>
                        <a:ext cx="4028834" cy="5700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A6DE3BC-A9EE-4B92-9C89-3BE33548584B}"/>
              </a:ext>
            </a:extLst>
          </p:cNvPr>
          <p:cNvSpPr txBox="1"/>
          <p:nvPr/>
        </p:nvSpPr>
        <p:spPr>
          <a:xfrm>
            <a:off x="6854673" y="10244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https://edsoo.ru/mr-obshhestvoznanie/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B479F-AC67-4DE1-9C9C-803E8C658D5A}"/>
              </a:ext>
            </a:extLst>
          </p:cNvPr>
          <p:cNvSpPr txBox="1"/>
          <p:nvPr/>
        </p:nvSpPr>
        <p:spPr>
          <a:xfrm>
            <a:off x="1821000" y="35365"/>
            <a:ext cx="904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Информационно-методические письма о преподавании истории и обществознания в 2025-2026 учебном году </a:t>
            </a:r>
          </a:p>
        </p:txBody>
      </p:sp>
    </p:spTree>
    <p:extLst>
      <p:ext uri="{BB962C8B-B14F-4D97-AF65-F5344CB8AC3E}">
        <p14:creationId xmlns:p14="http://schemas.microsoft.com/office/powerpoint/2010/main" val="3849619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4824" t="-14110" r="-33913" b="-15311"/>
          <a:stretch/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48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987727-F810-4BE0-B1BA-45751315D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4" t="44093" r="38189" b="4725"/>
          <a:stretch/>
        </p:blipFill>
        <p:spPr>
          <a:xfrm>
            <a:off x="6315868" y="460566"/>
            <a:ext cx="5036617" cy="427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7FA34-9F54-457D-9AEE-311752E79224}"/>
              </a:ext>
            </a:extLst>
          </p:cNvPr>
          <p:cNvSpPr txBox="1"/>
          <p:nvPr/>
        </p:nvSpPr>
        <p:spPr>
          <a:xfrm>
            <a:off x="1100999" y="65644"/>
            <a:ext cx="10177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3"/>
              </a:rPr>
              <a:t>https://edsoo.ru/wp-content/uploads/2023/09/frp_obshhestvoznanie-10-11-klassy_baza.pdf</a:t>
            </a:r>
            <a:r>
              <a:rPr lang="ru-RU" sz="2400" b="1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ECC936-8C91-40A6-ACE0-F0982972A369}"/>
              </a:ext>
            </a:extLst>
          </p:cNvPr>
          <p:cNvSpPr/>
          <p:nvPr/>
        </p:nvSpPr>
        <p:spPr>
          <a:xfrm>
            <a:off x="336000" y="1018680"/>
            <a:ext cx="3375000" cy="80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портале «Единое содержание общего образования»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0AE68E-EFE8-4BEA-8705-D9B85F3A6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82" t="13255" r="19365" b="6037"/>
          <a:stretch/>
        </p:blipFill>
        <p:spPr>
          <a:xfrm>
            <a:off x="-7125" y="2159855"/>
            <a:ext cx="5614852" cy="36401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747F78-55EE-4E6E-A43D-C32A0B0E2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15381" y="3731485"/>
            <a:ext cx="2402032" cy="4969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6128ED-2882-4EB4-A760-99A52FDBC6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18" t="33596" r="21210" b="15427"/>
          <a:stretch/>
        </p:blipFill>
        <p:spPr>
          <a:xfrm>
            <a:off x="7197634" y="4520350"/>
            <a:ext cx="4615543" cy="234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88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000" y="63276"/>
            <a:ext cx="122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Ожидаются изменения в ФООП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000" y="524941"/>
            <a:ext cx="11520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 официальном сайте  </a:t>
            </a:r>
            <a:r>
              <a:rPr lang="ru-RU" b="1" dirty="0" err="1">
                <a:solidFill>
                  <a:srgbClr val="FF0000"/>
                </a:solidFill>
              </a:rPr>
              <a:t>Минпросвещения</a:t>
            </a:r>
            <a:r>
              <a:rPr lang="ru-RU" b="1" dirty="0">
                <a:solidFill>
                  <a:srgbClr val="FF0000"/>
                </a:solidFill>
              </a:rPr>
              <a:t> России в разделе «Документы»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b="1" dirty="0"/>
              <a:t>19.06.2025</a:t>
            </a:r>
            <a:r>
              <a:rPr lang="ru-RU" dirty="0"/>
              <a:t> Проект приказа  </a:t>
            </a:r>
            <a:r>
              <a:rPr lang="ru-RU" dirty="0" err="1"/>
              <a:t>Минпросвещения</a:t>
            </a:r>
            <a:r>
              <a:rPr lang="ru-RU" dirty="0"/>
              <a:t> России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 (предложения до 03.07)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Заменить</a:t>
            </a:r>
            <a:r>
              <a:rPr lang="ru-RU" dirty="0"/>
              <a:t> в </a:t>
            </a:r>
            <a:r>
              <a:rPr lang="ru-RU" b="1" dirty="0"/>
              <a:t>пункте 2 приказа Министерства просвещения Российской Федерации от 19 марта 2024 г. № 171) срок вступления в силу подпункта 12 пункта 2 Изменений (в части, касающейся учебного предмета «Обществознания»), </a:t>
            </a:r>
            <a:r>
              <a:rPr lang="ru-RU" b="1" u="sng" dirty="0">
                <a:solidFill>
                  <a:srgbClr val="FF0000"/>
                </a:solidFill>
              </a:rPr>
              <a:t>на «с 1 сентября 2026 г. и применяются при приеме на обучение по образовательным программам среднего общего образования, начиная с 2026/27 учебного года».</a:t>
            </a:r>
          </a:p>
          <a:p>
            <a:endParaRPr lang="ru-RU" b="1" u="sng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Планируемые изменения в ФОП СОО</a:t>
            </a:r>
          </a:p>
          <a:p>
            <a:r>
              <a:rPr lang="ru-RU" dirty="0"/>
              <a:t>- </a:t>
            </a:r>
            <a:r>
              <a:rPr lang="ru-RU" u="sng" dirty="0"/>
              <a:t>Регламентируются агротехнологический и естественно-научный профили обучения.</a:t>
            </a:r>
          </a:p>
          <a:p>
            <a:r>
              <a:rPr lang="ru-RU" b="1" dirty="0">
                <a:solidFill>
                  <a:srgbClr val="FF0000"/>
                </a:solidFill>
              </a:rPr>
              <a:t>Планируемые изменения в ФОП ООО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Уточнены объемные показатели по количеству учебных часов на изучение истории.</a:t>
            </a:r>
          </a:p>
          <a:p>
            <a:pPr marL="285750" indent="-285750">
              <a:buFontTx/>
              <a:buChar char="-"/>
            </a:pPr>
            <a:r>
              <a:rPr lang="ru-RU" u="sng" dirty="0"/>
              <a:t>Приведено в соответствие содержание истории Росси в 8 классе (18 век-начало 19 века), поурочное планирование этого периода, проверяемые предметные результаты .</a:t>
            </a:r>
          </a:p>
          <a:p>
            <a:pPr marL="285750" indent="-285750">
              <a:buFontTx/>
              <a:buChar char="-"/>
            </a:pPr>
            <a:r>
              <a:rPr lang="ru-RU" u="sng" dirty="0"/>
              <a:t>Приведена откорректированная ФРП по обществознанию (1 год изучения – 9 класс) включая поурочное планирование (отдельно на 2025-2026 учебный год для 8-9 </a:t>
            </a:r>
            <a:r>
              <a:rPr lang="ru-RU" u="sng" dirty="0" err="1"/>
              <a:t>кл</a:t>
            </a:r>
            <a:r>
              <a:rPr lang="ru-RU" u="sng" dirty="0"/>
              <a:t>., отдельно для 9 </a:t>
            </a:r>
            <a:r>
              <a:rPr lang="ru-RU" u="sng" dirty="0" err="1"/>
              <a:t>кл</a:t>
            </a:r>
            <a:r>
              <a:rPr lang="ru-RU" u="sng" dirty="0"/>
              <a:t>. с 01.09.2026), проверяемые результаты, требования к результатам и содержанию, проверяемым на ОГЭ.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290662" y="2952205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885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3242" y="13317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6503" y="4397077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8149" y="5381896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85714" y="961293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841" y="2389328"/>
            <a:ext cx="5320121" cy="2992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1" y="961293"/>
            <a:ext cx="4550471" cy="2559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5311" y="4893211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3911" y="1220623"/>
            <a:ext cx="500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Для 10  класса с 01.09.2025 года запускаем какую программу</a:t>
            </a:r>
          </a:p>
        </p:txBody>
      </p:sp>
    </p:spTree>
    <p:extLst>
      <p:ext uri="{BB962C8B-B14F-4D97-AF65-F5344CB8AC3E}">
        <p14:creationId xmlns:p14="http://schemas.microsoft.com/office/powerpoint/2010/main" val="109519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D78451-E0DB-4F2D-A140-73DDA51326DE}"/>
              </a:ext>
            </a:extLst>
          </p:cNvPr>
          <p:cNvSpPr/>
          <p:nvPr/>
        </p:nvSpPr>
        <p:spPr>
          <a:xfrm>
            <a:off x="651000" y="316913"/>
            <a:ext cx="10575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МИНИСТЕРСТВО ПРОСВЕЩЕНИЯ РОССИЙСКОЙ ФЕДЕРАЦИИ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ПРИКАЗ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от 19 марта 2024 г. N 171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О ВНЕСЕНИИ ИЗМЕНЕНИЙ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В НЕКОТОРЫЕ ПРИКАЗЫ МИНИСТЕРСТВА ПРОСВЕЩЕНИЯ РОССИЙСКОЙ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ФЕДЕРАЦИИ, КАСАЮЩИЕСЯ ФЕДЕРАЛЬНЫХ ОБРАЗОВАТЕЛЬНЫХ ПРОГРАММ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НАЧАЛЬНОГО ОБЩЕГО ОБРАЗОВАНИЯ, ОСНОВНОГО ОБЩЕГО ОБРАЗОВАНИЯ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И СРЕДНЕГО ОБЩЕГО ОБРАЗОВАНИЯ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indent="3429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 соответствии с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2"/>
              </a:rPr>
              <a:t>частью 6.5 статьи 12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Федерального закона от 29 декабря 2012 г. N 273-ФЗ "Об образовании в Российской Федерации",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3"/>
              </a:rPr>
              <a:t>пунктом 3 статьи 1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Федерального закона от 19 декабря 2023 г. N 618-ФЗ "О внесении изменений в Федеральный закон "Об образовании в Российской Федерации",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4"/>
              </a:rPr>
              <a:t>пунктом 1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и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5"/>
              </a:rPr>
              <a:t>подпунктом 4.2.6(2) пункта 4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Положения о Министерстве просвещения Российской Федерации, утвержденного постановлением Правительства Российской Федерации от 28 июля 2018 г. N 884, приказываю:</a:t>
            </a:r>
          </a:p>
          <a:p>
            <a:pPr indent="3429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1. Утвердить прилагаемые изменения, которые вносятся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 (далее - Изменения).</a:t>
            </a:r>
          </a:p>
          <a:p>
            <a:pPr indent="3429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ru-RU" sz="1600" dirty="0">
                <a:latin typeface="Times New Roman" panose="02020603050405020304" pitchFamily="18" charset="0"/>
              </a:rPr>
              <a:t>Настоящий приказ вступает в силу с 1 сентября 2024 г.,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за исключением подпунктов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13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и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17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пункта 1 (в части, касающейся учебных предметов "История", "Обществознание" и "Основы духовно-нравственной культуры народов России") и подпунктов 11 и 12 пункта 2 (в части, касающейся учебных предметов "История" и "Обществознание") Изменений, которые вступают в силу с 1 сентября 2025 г. и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применяются при приеме на обучение по образовательным программам основного общего образования и среднего общего образования соответственно, начиная с 2025/26 учебного года.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4543DE46-545B-4C29-89A4-78C840DE0053}"/>
              </a:ext>
            </a:extLst>
          </p:cNvPr>
          <p:cNvSpPr/>
          <p:nvPr/>
        </p:nvSpPr>
        <p:spPr>
          <a:xfrm rot="10800000">
            <a:off x="5196000" y="6093786"/>
            <a:ext cx="1935000" cy="40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4E659-EBE9-44CF-B6EF-BE4679E46BE2}"/>
              </a:ext>
            </a:extLst>
          </p:cNvPr>
          <p:cNvSpPr txBox="1"/>
          <p:nvPr/>
        </p:nvSpPr>
        <p:spPr>
          <a:xfrm>
            <a:off x="6934695" y="5816787"/>
            <a:ext cx="5257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части предметов история и обществознание на уровне ООО  отменено приказом № 704 </a:t>
            </a:r>
          </a:p>
          <a:p>
            <a:pPr algn="ctr"/>
            <a:r>
              <a:rPr lang="ru-RU" b="1" dirty="0"/>
              <a:t>от 09.10.2024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7F37A-88C2-41A7-B3EE-087771A2FBE9}"/>
              </a:ext>
            </a:extLst>
          </p:cNvPr>
          <p:cNvSpPr txBox="1"/>
          <p:nvPr/>
        </p:nvSpPr>
        <p:spPr>
          <a:xfrm>
            <a:off x="0" y="5973120"/>
            <a:ext cx="483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части предмета ОДКНР действует </a:t>
            </a:r>
          </a:p>
          <a:p>
            <a:pPr algn="ctr"/>
            <a:r>
              <a:rPr lang="ru-RU" b="1" dirty="0"/>
              <a:t>с 01.09.2025</a:t>
            </a:r>
          </a:p>
        </p:txBody>
      </p:sp>
    </p:spTree>
    <p:extLst>
      <p:ext uri="{BB962C8B-B14F-4D97-AF65-F5344CB8AC3E}">
        <p14:creationId xmlns:p14="http://schemas.microsoft.com/office/powerpoint/2010/main" val="400567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A2C17B-C43C-45EA-8E45-7A860FAAECD3}"/>
              </a:ext>
            </a:extLst>
          </p:cNvPr>
          <p:cNvSpPr txBox="1"/>
          <p:nvPr/>
        </p:nvSpPr>
        <p:spPr>
          <a:xfrm>
            <a:off x="2001000" y="674504"/>
            <a:ext cx="8322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Благодарю за внимание!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80D31-5D97-4AB7-B6D8-C79FFAF5DEC5}"/>
              </a:ext>
            </a:extLst>
          </p:cNvPr>
          <p:cNvSpPr txBox="1"/>
          <p:nvPr/>
        </p:nvSpPr>
        <p:spPr>
          <a:xfrm>
            <a:off x="5376000" y="5225483"/>
            <a:ext cx="7087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Контактная информация: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р. т.: </a:t>
            </a:r>
            <a:r>
              <a:rPr lang="ru-RU" sz="2000" b="1" u="sng" dirty="0">
                <a:solidFill>
                  <a:srgbClr val="C00000"/>
                </a:solidFill>
              </a:rPr>
              <a:t>229-10-19, </a:t>
            </a:r>
            <a:r>
              <a:rPr lang="ru-RU" sz="2000" b="1" dirty="0">
                <a:solidFill>
                  <a:srgbClr val="002060"/>
                </a:solidFill>
              </a:rPr>
              <a:t>эл. почта: </a:t>
            </a:r>
            <a:r>
              <a:rPr lang="en-US" sz="2000" dirty="0">
                <a:hlinkClick r:id="rId2"/>
              </a:rPr>
              <a:t>ISuvorova@admnsk.ru</a:t>
            </a:r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2" name="AutoShape 2" descr="Фон для презентации осень">
            <a:extLst>
              <a:ext uri="{FF2B5EF4-FFF2-40B4-BE49-F238E27FC236}">
                <a16:creationId xmlns:a16="http://schemas.microsoft.com/office/drawing/2014/main" id="{2B3E0D72-D219-4720-A2CB-FC8410696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9DFD2F-8847-409A-BC96-2BA79E631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00" y="1669297"/>
            <a:ext cx="4462355" cy="4464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88DF4-ADA8-4D53-A6A8-6485BE3D84D0}"/>
              </a:ext>
            </a:extLst>
          </p:cNvPr>
          <p:cNvSpPr txBox="1"/>
          <p:nvPr/>
        </p:nvSpPr>
        <p:spPr>
          <a:xfrm>
            <a:off x="6501000" y="2484000"/>
            <a:ext cx="427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70C0"/>
                </a:solidFill>
              </a:rPr>
              <a:t>Терпения! </a:t>
            </a:r>
          </a:p>
          <a:p>
            <a:pPr algn="r"/>
            <a:r>
              <a:rPr lang="ru-RU" sz="4000" b="1" i="1" dirty="0">
                <a:solidFill>
                  <a:srgbClr val="0070C0"/>
                </a:solidFill>
              </a:rPr>
              <a:t>                                                      Успехов! </a:t>
            </a:r>
          </a:p>
          <a:p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53668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869" y="303266"/>
            <a:ext cx="105009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ООО</a:t>
            </a:r>
          </a:p>
          <a:p>
            <a:r>
              <a:rPr lang="ru-RU" dirty="0">
                <a:solidFill>
                  <a:srgbClr val="FF0000"/>
                </a:solidFill>
              </a:rPr>
              <a:t>8) пункты 150 и 151 изложить в следующей редакции:</a:t>
            </a:r>
          </a:p>
          <a:p>
            <a:r>
              <a:rPr lang="ru-RU" dirty="0"/>
              <a:t>«150. Федеральная рабочая программа по учебному предмету «История»,</a:t>
            </a:r>
          </a:p>
          <a:p>
            <a:r>
              <a:rPr lang="ru-RU" dirty="0"/>
              <a:t>«151. Федеральная рабочая программа по учебному предмету «Обществознание».</a:t>
            </a:r>
          </a:p>
          <a:p>
            <a:r>
              <a:rPr lang="ru-RU" dirty="0">
                <a:solidFill>
                  <a:srgbClr val="FF0000"/>
                </a:solidFill>
              </a:rPr>
              <a:t>13) пункт 159 признать утратившим силу </a:t>
            </a:r>
            <a:r>
              <a:rPr lang="ru-RU" i="1" dirty="0">
                <a:solidFill>
                  <a:srgbClr val="FF0000"/>
                </a:solidFill>
              </a:rPr>
              <a:t>(о предмете ОДНКНР).</a:t>
            </a:r>
          </a:p>
          <a:p>
            <a:r>
              <a:rPr lang="ru-RU" dirty="0">
                <a:solidFill>
                  <a:srgbClr val="FF0000"/>
                </a:solidFill>
              </a:rPr>
              <a:t>17) Изменения в ФУП </a:t>
            </a:r>
          </a:p>
          <a:p>
            <a:r>
              <a:rPr lang="ru-RU" dirty="0"/>
              <a:t> (в части, касающейся учебных предметов "История", "Обществознание" и</a:t>
            </a:r>
          </a:p>
          <a:p>
            <a:r>
              <a:rPr lang="ru-RU" dirty="0"/>
              <a:t>"Основы духовно-нравственной культуры народов России") вступает в силу с 1 сентября 2025 г. и</a:t>
            </a:r>
          </a:p>
          <a:p>
            <a:r>
              <a:rPr lang="ru-RU" dirty="0"/>
              <a:t>применяется при приеме на обучение по образовательным программам основного общего образования</a:t>
            </a:r>
          </a:p>
          <a:p>
            <a:r>
              <a:rPr lang="ru-RU" dirty="0"/>
              <a:t>и среднего общего образования соответственно, начиная с 2025/26 учебного года.</a:t>
            </a:r>
          </a:p>
          <a:p>
            <a:r>
              <a:rPr lang="ru-RU" dirty="0">
                <a:solidFill>
                  <a:srgbClr val="FF0000"/>
                </a:solidFill>
              </a:rPr>
              <a:t>СОО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2869" y="3237075"/>
            <a:ext cx="109845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11) </a:t>
            </a:r>
            <a:r>
              <a:rPr lang="ru-RU" i="1" dirty="0">
                <a:solidFill>
                  <a:srgbClr val="FF0000"/>
                </a:solidFill>
              </a:rPr>
              <a:t>пункт 121 изложить в следующей редакции:</a:t>
            </a:r>
          </a:p>
          <a:p>
            <a:r>
              <a:rPr lang="ru-RU" i="1" dirty="0"/>
              <a:t>«121. Федеральная рабочая программа по учебному предмету "История" (базовый уровень).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12) пункт 123 изложить в следующей редакции:</a:t>
            </a:r>
          </a:p>
          <a:p>
            <a:r>
              <a:rPr lang="ru-RU" dirty="0"/>
              <a:t>«123. Федеральная рабочая программа по учебному предмету "Обществознание" (базовый уровень)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080" y="5545399"/>
            <a:ext cx="10070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Подпункт 12 (в части, касающейся учебных предметов "История" и "Обществознание") </a:t>
            </a:r>
          </a:p>
          <a:p>
            <a:r>
              <a:rPr lang="ru-RU" i="1" dirty="0"/>
              <a:t>вступает в силу с 1 сентября 2025 г. и применяется при приеме на обучение по образовательной</a:t>
            </a:r>
          </a:p>
          <a:p>
            <a:r>
              <a:rPr lang="ru-RU" i="1" dirty="0"/>
              <a:t>программе среднего общего образования, начиная с 2025/26 учебного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3398" y="3917105"/>
            <a:ext cx="10835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Подпункт 11 (в части, касающейся учебных предметов "История" и "Обществознание") </a:t>
            </a:r>
          </a:p>
          <a:p>
            <a:r>
              <a:rPr lang="ru-RU" i="1" dirty="0"/>
              <a:t>вступает в силу с 1 сентября 2025 г. и применяется при приеме на обучение по образовательной</a:t>
            </a:r>
          </a:p>
          <a:p>
            <a:r>
              <a:rPr lang="ru-RU" i="1" dirty="0"/>
              <a:t>Программе среднего общего образования, начиная с 2025/26 учебного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3445581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0442" y="603180"/>
            <a:ext cx="8739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15) в пункте 131: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Утверждены изменения в варианты учебного плана  </a:t>
            </a:r>
            <a:r>
              <a:rPr lang="ru-RU" sz="2400" b="1" u="sng" dirty="0">
                <a:solidFill>
                  <a:srgbClr val="FF0000"/>
                </a:solidFill>
              </a:rPr>
              <a:t>с 01.09.2024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0442" y="93854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НО!!!!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820" t="52134" r="-18285" b="4446"/>
          <a:stretch/>
        </p:blipFill>
        <p:spPr>
          <a:xfrm>
            <a:off x="-1542194" y="1943503"/>
            <a:ext cx="18190150" cy="44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E0A6B5-84F1-4CE4-A835-899628D3237F}"/>
              </a:ext>
            </a:extLst>
          </p:cNvPr>
          <p:cNvSpPr txBox="1"/>
          <p:nvPr/>
        </p:nvSpPr>
        <p:spPr>
          <a:xfrm>
            <a:off x="1146000" y="369000"/>
            <a:ext cx="922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Приказ Министерства просвещения Российской Федерации </a:t>
            </a:r>
          </a:p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от 9 октября 2024 г. N 704 </a:t>
            </a:r>
          </a:p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BF421-0B45-41F6-B50E-98E5FDDD9A5E}"/>
              </a:ext>
            </a:extLst>
          </p:cNvPr>
          <p:cNvSpPr txBox="1"/>
          <p:nvPr/>
        </p:nvSpPr>
        <p:spPr>
          <a:xfrm>
            <a:off x="516000" y="2123326"/>
            <a:ext cx="11250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 соответствии с частью 6</a:t>
            </a:r>
            <a:r>
              <a:rPr lang="ru-RU" sz="1600" b="0" i="0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статьи 12 Федерального закона от 29 декабря 2012 г. N 273-ФЗ "Об образовании в Российской Федерации", подпунктом 4.2.6</a:t>
            </a:r>
            <a:r>
              <a:rPr lang="ru-RU" sz="1600" b="0" i="0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пункта 4 Положения о Министерстве просвещения Российской Федерации, утвержденного постановлением Правительства Российской Федерации от 28 июля 2018 г. N 884, приказываю:</a:t>
            </a:r>
          </a:p>
          <a:p>
            <a:pPr algn="l"/>
            <a:endParaRPr lang="ru-RU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Утвердить прилагаемые изменения, которые вносятся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 (далее - Изменения).</a:t>
            </a: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 Отменить подпункт 8 и подпункт 17 (в части, касающейся учебных предметов "История" и "Обществознание") пункта 1 изменений, утвержденных приказом Министерства просвещения Российской Федерации от 19 марта 2024 г. N 171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 (зарегистрирован Министерством юстиции Российской Федерации 11 апреля 2024 г., регистрационный N 77830). </a:t>
            </a: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 Настоящий приказ вступает в силу с 1 сентября 2025 г., 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за исключением подпунктов 131, 132, 144 пункта 1 Изменений (в части содержания обучения, предметных результатов, количества часов на изучение учебных предметов "История" и "Обществознание" в 8 и 9 классах), которые вступают в силу в указанной части с 1 сентября 2026 года.</a:t>
            </a:r>
          </a:p>
        </p:txBody>
      </p:sp>
    </p:spTree>
    <p:extLst>
      <p:ext uri="{BB962C8B-B14F-4D97-AF65-F5344CB8AC3E}">
        <p14:creationId xmlns:p14="http://schemas.microsoft.com/office/powerpoint/2010/main" val="212548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0DA3C-B33D-4E6F-820F-D92EF2CFE71A}"/>
              </a:ext>
            </a:extLst>
          </p:cNvPr>
          <p:cNvSpPr txBox="1"/>
          <p:nvPr/>
        </p:nvSpPr>
        <p:spPr>
          <a:xfrm>
            <a:off x="426000" y="99000"/>
            <a:ext cx="10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 Настоящий приказ вступает в силу с 1 сентября 2025 г., за исключением подпунктов 131, 132, 144 пункта 1 Изменений </a:t>
            </a:r>
          </a:p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(в части содержания обучения, предметных результатов, количества часов на изучение учебных предметов "История" и "Обществознание" в 8 и 9 классах), которые вступают в силу в указанной части с 1 сентября 2026 года.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CE521D-75E0-4443-867C-09B80C7F9462}"/>
              </a:ext>
            </a:extLst>
          </p:cNvPr>
          <p:cNvSpPr/>
          <p:nvPr/>
        </p:nvSpPr>
        <p:spPr>
          <a:xfrm>
            <a:off x="561000" y="2844000"/>
            <a:ext cx="3510000" cy="148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131)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 150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"150. Федеральная рабочая программа по учебному предмету "История".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4527FE-1DC0-4E72-A5DE-56F9274C91BF}"/>
              </a:ext>
            </a:extLst>
          </p:cNvPr>
          <p:cNvSpPr/>
          <p:nvPr/>
        </p:nvSpPr>
        <p:spPr>
          <a:xfrm>
            <a:off x="4341000" y="4283999"/>
            <a:ext cx="3600000" cy="1942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132) в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пункте 151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подпункт 151.3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"151.3. Содержание обучения в 9 классе.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963B94-B606-41B8-9D48-915483F175DA}"/>
              </a:ext>
            </a:extLst>
          </p:cNvPr>
          <p:cNvSpPr/>
          <p:nvPr/>
        </p:nvSpPr>
        <p:spPr>
          <a:xfrm>
            <a:off x="7986000" y="2413616"/>
            <a:ext cx="3510000" cy="148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144) в пункте 167: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подпункт 167.8 изложить в следующей редакции: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(варианты учебного плана для уровня ООО)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2C8475A-6F6A-4C7C-8430-284F3BD49922}"/>
              </a:ext>
            </a:extLst>
          </p:cNvPr>
          <p:cNvCxnSpPr/>
          <p:nvPr/>
        </p:nvCxnSpPr>
        <p:spPr>
          <a:xfrm>
            <a:off x="5871000" y="774000"/>
            <a:ext cx="2880000" cy="1583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31E016C-113A-4044-B4B6-3477A2278D26}"/>
              </a:ext>
            </a:extLst>
          </p:cNvPr>
          <p:cNvCxnSpPr>
            <a:cxnSpLocks/>
          </p:cNvCxnSpPr>
          <p:nvPr/>
        </p:nvCxnSpPr>
        <p:spPr>
          <a:xfrm>
            <a:off x="5196000" y="999000"/>
            <a:ext cx="45000" cy="315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03662E8-A2D0-410A-953C-2BD713C81995}"/>
              </a:ext>
            </a:extLst>
          </p:cNvPr>
          <p:cNvCxnSpPr/>
          <p:nvPr/>
        </p:nvCxnSpPr>
        <p:spPr>
          <a:xfrm flipH="1">
            <a:off x="2946000" y="774000"/>
            <a:ext cx="1395000" cy="194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743180-9428-4AD5-A024-EF313B0BC325}"/>
              </a:ext>
            </a:extLst>
          </p:cNvPr>
          <p:cNvSpPr txBox="1"/>
          <p:nvPr/>
        </p:nvSpPr>
        <p:spPr>
          <a:xfrm>
            <a:off x="426000" y="105292"/>
            <a:ext cx="10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 Настоящий приказ вступает в силу с 1 сентября 2025 г., за исключением подпунктов 131, 132, 144 пункта 1 Изменений </a:t>
            </a:r>
          </a:p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(в части содержания обучения, предметных результатов, количества часов на изучение учебных предметов "История" и "Обществознание" в 8 и 9 классах), которые вступают в силу в указанной части с 1 сентября 2026 года.</a:t>
            </a:r>
          </a:p>
        </p:txBody>
      </p:sp>
    </p:spTree>
    <p:extLst>
      <p:ext uri="{BB962C8B-B14F-4D97-AF65-F5344CB8AC3E}">
        <p14:creationId xmlns:p14="http://schemas.microsoft.com/office/powerpoint/2010/main" val="3682046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C80864-EA7B-48BE-9EBC-B946B33BC31A}"/>
              </a:ext>
            </a:extLst>
          </p:cNvPr>
          <p:cNvSpPr/>
          <p:nvPr/>
        </p:nvSpPr>
        <p:spPr>
          <a:xfrm>
            <a:off x="471000" y="279000"/>
            <a:ext cx="9990000" cy="7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131)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 150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"150. Федеральная рабочая программа по учебному предмету "История".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F0B50-B3DF-4842-B324-1B77E12BD815}"/>
              </a:ext>
            </a:extLst>
          </p:cNvPr>
          <p:cNvSpPr txBox="1"/>
          <p:nvPr/>
        </p:nvSpPr>
        <p:spPr>
          <a:xfrm>
            <a:off x="651000" y="1359000"/>
            <a:ext cx="1075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150.1 Содержание ФРП по истории</a:t>
            </a:r>
          </a:p>
          <a:p>
            <a:r>
              <a:rPr lang="ru-RU" dirty="0"/>
              <a:t>150.2 Пояснительная записка: 150.2.3 место предмета «История» в системе общего образования</a:t>
            </a:r>
          </a:p>
          <a:p>
            <a:r>
              <a:rPr lang="ru-RU" dirty="0"/>
              <a:t>                                                         150.2.4 цели исторического образования</a:t>
            </a:r>
          </a:p>
          <a:p>
            <a:r>
              <a:rPr lang="ru-RU" dirty="0"/>
              <a:t>                                                         150.2.5 задачи изучения истории</a:t>
            </a:r>
          </a:p>
          <a:p>
            <a:r>
              <a:rPr lang="ru-RU" dirty="0"/>
              <a:t>                                                         150.2.6 общее количество часов на изучение истории (5-9 </a:t>
            </a:r>
            <a:r>
              <a:rPr lang="ru-RU" dirty="0" err="1"/>
              <a:t>кл</a:t>
            </a:r>
            <a:r>
              <a:rPr lang="ru-RU" dirty="0"/>
              <a:t>.) – </a:t>
            </a:r>
            <a:r>
              <a:rPr lang="ru-RU" b="1" u="sng" dirty="0"/>
              <a:t>476 ч. </a:t>
            </a:r>
          </a:p>
          <a:p>
            <a:r>
              <a:rPr lang="ru-RU" dirty="0"/>
              <a:t>                                                         150.2.7 последовательность изучения курсов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B8389-19FD-43DB-8217-2E7BC2761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4" t="31627" r="62180" b="11943"/>
          <a:stretch/>
        </p:blipFill>
        <p:spPr>
          <a:xfrm>
            <a:off x="1416000" y="3159000"/>
            <a:ext cx="6975000" cy="3679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79689-4A43-4286-9C1C-DC4A513C0201}"/>
              </a:ext>
            </a:extLst>
          </p:cNvPr>
          <p:cNvSpPr txBox="1"/>
          <p:nvPr/>
        </p:nvSpPr>
        <p:spPr>
          <a:xfrm>
            <a:off x="9336000" y="3249000"/>
            <a:ext cx="99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184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96CCE-9474-44B6-BC9E-0DFE9C5617AE}"/>
              </a:ext>
            </a:extLst>
          </p:cNvPr>
          <p:cNvSpPr txBox="1"/>
          <p:nvPr/>
        </p:nvSpPr>
        <p:spPr>
          <a:xfrm>
            <a:off x="156000" y="234000"/>
            <a:ext cx="11970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150.3 Содержание обучения в 5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150.4 Содержание обучения в 6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150.5 Содержание обучения в 7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150.6 Содержание обучения в 8 </a:t>
            </a:r>
            <a:r>
              <a:rPr lang="ru-RU" dirty="0" err="1"/>
              <a:t>кл</a:t>
            </a:r>
            <a:r>
              <a:rPr lang="ru-RU" dirty="0"/>
              <a:t>. </a:t>
            </a:r>
          </a:p>
          <a:p>
            <a:r>
              <a:rPr lang="ru-RU" dirty="0"/>
              <a:t>150.7 Содержание обучения в 9 </a:t>
            </a:r>
            <a:r>
              <a:rPr lang="ru-RU" dirty="0" err="1"/>
              <a:t>кл</a:t>
            </a:r>
            <a:r>
              <a:rPr lang="ru-RU" dirty="0"/>
              <a:t>. </a:t>
            </a:r>
          </a:p>
          <a:p>
            <a:r>
              <a:rPr lang="ru-RU" dirty="0"/>
              <a:t>150.8 Планируемые результаты освоения программы по истории на уровень ООО</a:t>
            </a:r>
          </a:p>
          <a:p>
            <a:r>
              <a:rPr lang="ru-RU" dirty="0"/>
              <a:t>           150.8.1 – личностные результаты</a:t>
            </a:r>
          </a:p>
          <a:p>
            <a:r>
              <a:rPr lang="ru-RU" dirty="0"/>
              <a:t>           150.8.2 – метапредметные результаты</a:t>
            </a:r>
          </a:p>
          <a:p>
            <a:r>
              <a:rPr lang="ru-RU" dirty="0"/>
              <a:t>           150.8.3 – требования к предметным результатам</a:t>
            </a:r>
          </a:p>
          <a:p>
            <a:r>
              <a:rPr lang="ru-RU" dirty="0"/>
              <a:t>                           150.8.3.1 предметные результаты на уровень образования</a:t>
            </a:r>
          </a:p>
          <a:p>
            <a:r>
              <a:rPr lang="ru-RU" dirty="0"/>
              <a:t>                                   150.8.3.1.1. </a:t>
            </a:r>
            <a:r>
              <a:rPr lang="ru-RU" b="1" dirty="0"/>
              <a:t>группы предметных результатов</a:t>
            </a:r>
          </a:p>
          <a:p>
            <a:r>
              <a:rPr lang="ru-RU" b="1" dirty="0"/>
              <a:t>                          </a:t>
            </a:r>
            <a:r>
              <a:rPr lang="ru-RU" dirty="0"/>
              <a:t>150.3.2 предметные результаты изучения истории в 5 </a:t>
            </a:r>
            <a:r>
              <a:rPr lang="ru-RU" dirty="0" err="1"/>
              <a:t>кл</a:t>
            </a:r>
            <a:r>
              <a:rPr lang="ru-RU" dirty="0"/>
              <a:t>. </a:t>
            </a:r>
          </a:p>
          <a:p>
            <a:r>
              <a:rPr lang="ru-RU" dirty="0"/>
              <a:t>                          150.3.3 предметные результаты изучения истории в 6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                         150.3.4 предметные результаты изучения истории в 7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                         150.3.5  предметные результаты изучения истории в 8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                         150.3.6. предметные результаты изучения истории в 9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150.9 </a:t>
            </a:r>
            <a:r>
              <a:rPr lang="ru-RU" dirty="0">
                <a:solidFill>
                  <a:srgbClr val="FF0000"/>
                </a:solidFill>
              </a:rPr>
              <a:t>Поурочное планирование (для обучающихся, начавших освоение </a:t>
            </a:r>
          </a:p>
          <a:p>
            <a:r>
              <a:rPr lang="ru-RU" dirty="0">
                <a:solidFill>
                  <a:srgbClr val="FF0000"/>
                </a:solidFill>
              </a:rPr>
              <a:t>                                                               ФОП ООО до 01.09.2025) – таблицы 15-15.4 </a:t>
            </a:r>
          </a:p>
          <a:p>
            <a:r>
              <a:rPr lang="ru-RU" dirty="0"/>
              <a:t>150.10 Перечень (кодификатор) проверяемых требований и элементов содержания по истории – таблицы 16-16.9</a:t>
            </a:r>
          </a:p>
          <a:p>
            <a:r>
              <a:rPr lang="ru-RU" dirty="0"/>
              <a:t>150.11 Проверяемые на ОГЭ по истории требования к результатам освоения и элементам содержания</a:t>
            </a:r>
          </a:p>
          <a:p>
            <a:r>
              <a:rPr lang="ru-RU" dirty="0"/>
              <a:t>                                              – таблицы 16.10-16.11</a:t>
            </a:r>
          </a:p>
          <a:p>
            <a:r>
              <a:rPr lang="ru-RU" dirty="0"/>
              <a:t>150.11 </a:t>
            </a:r>
            <a:r>
              <a:rPr lang="ru-RU" dirty="0">
                <a:solidFill>
                  <a:srgbClr val="FF0000"/>
                </a:solidFill>
              </a:rPr>
              <a:t>Поурочное планирование (для обучающихся, начавших освоение  ФОП ООО с 01.09.2025) – таблицы 17-17.4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96FBC-64F8-4B79-B7A9-43AA6AD91ACA}"/>
              </a:ext>
            </a:extLst>
          </p:cNvPr>
          <p:cNvSpPr txBox="1"/>
          <p:nvPr/>
        </p:nvSpPr>
        <p:spPr>
          <a:xfrm>
            <a:off x="11406000" y="126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49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79159F-31A6-45CD-8549-712D3943C596}"/>
              </a:ext>
            </a:extLst>
          </p:cNvPr>
          <p:cNvSpPr/>
          <p:nvPr/>
        </p:nvSpPr>
        <p:spPr>
          <a:xfrm>
            <a:off x="291000" y="234001"/>
            <a:ext cx="10575000" cy="117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132) в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пункте 151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(ФРП по учебному предмету «Обществознание»)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подпункт 151.3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"151.3. Содержание обучения в 9 классе.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2A728-D667-448C-9D4F-450BA6F22EC9}"/>
              </a:ext>
            </a:extLst>
          </p:cNvPr>
          <p:cNvSpPr txBox="1"/>
          <p:nvPr/>
        </p:nvSpPr>
        <p:spPr>
          <a:xfrm>
            <a:off x="291000" y="1809000"/>
            <a:ext cx="115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151.3 Содержание обучения в 9 классе</a:t>
            </a:r>
          </a:p>
          <a:p>
            <a:r>
              <a:rPr lang="ru-RU" dirty="0"/>
              <a:t>151.4.4. Требования к предметным результатам на уровне ООО</a:t>
            </a:r>
          </a:p>
          <a:p>
            <a:r>
              <a:rPr lang="ru-RU" dirty="0"/>
              <a:t>151.4.5. Предметные результаты обучения за уровень ООО</a:t>
            </a:r>
          </a:p>
          <a:p>
            <a:r>
              <a:rPr lang="ru-RU" dirty="0"/>
              <a:t>151.4 Предметные результаты обучения за 9 класс</a:t>
            </a:r>
          </a:p>
          <a:p>
            <a:r>
              <a:rPr lang="ru-RU" dirty="0"/>
              <a:t>151.8 Поурочное планирование(для обучающихся, начавших освоение  ФОП ООО до 01.09.2025)</a:t>
            </a:r>
          </a:p>
          <a:p>
            <a:r>
              <a:rPr lang="ru-RU" dirty="0"/>
              <a:t>                                                                – таблицы 18-18.3 </a:t>
            </a:r>
          </a:p>
          <a:p>
            <a:r>
              <a:rPr lang="ru-RU" dirty="0"/>
              <a:t>151.9 Перечень (кодификатор) проверяемых требований и элементов содержания по обществознанию  </a:t>
            </a:r>
          </a:p>
          <a:p>
            <a:r>
              <a:rPr lang="ru-RU" dirty="0"/>
              <a:t>                                                                              –  таблицы 19-19.7</a:t>
            </a:r>
          </a:p>
          <a:p>
            <a:r>
              <a:rPr lang="ru-RU" dirty="0"/>
              <a:t>151.10 Проверяемые на ОГЭ по обществознанию требования к результатам освоения и элементам содержания</a:t>
            </a:r>
          </a:p>
          <a:p>
            <a:r>
              <a:rPr lang="ru-RU" dirty="0"/>
              <a:t>                                                                              – таблицы 19.8-19.9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9F19F2-C4D8-451C-8B3F-2DBBBC71434E}"/>
              </a:ext>
            </a:extLst>
          </p:cNvPr>
          <p:cNvSpPr/>
          <p:nvPr/>
        </p:nvSpPr>
        <p:spPr>
          <a:xfrm>
            <a:off x="1596000" y="5094000"/>
            <a:ext cx="9090000" cy="117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Поурочное планирование по предмету «Обществознание»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(для обучающихся, которые начнут  освоение  ФОП ООО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 01.09.2026) в ФРП </a:t>
            </a:r>
            <a:r>
              <a:rPr lang="ru-RU" b="1" u="sng" dirty="0">
                <a:solidFill>
                  <a:srgbClr val="FF0000"/>
                </a:solidFill>
              </a:rPr>
              <a:t>не представлено!!!!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4431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2131</Words>
  <Application>Microsoft Office PowerPoint</Application>
  <PresentationFormat>Широкоэкранный</PresentationFormat>
  <Paragraphs>219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Суворова Ирина Николаевна</dc:creator>
  <cp:lastModifiedBy>Суворова Ирина Николаевна</cp:lastModifiedBy>
  <cp:revision>12</cp:revision>
  <dcterms:created xsi:type="dcterms:W3CDTF">2025-08-22T02:51:58Z</dcterms:created>
  <dcterms:modified xsi:type="dcterms:W3CDTF">2025-08-26T09:32:37Z</dcterms:modified>
</cp:coreProperties>
</file>