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4" r:id="rId7"/>
    <p:sldId id="262" r:id="rId8"/>
    <p:sldId id="265" r:id="rId9"/>
    <p:sldId id="263" r:id="rId10"/>
    <p:sldId id="261" r:id="rId11"/>
    <p:sldId id="266" r:id="rId12"/>
    <p:sldId id="271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B2rT7R4cPWgev5u6bpQXXA==" hashData="JpbMvCI7Uhb/JEa2vie2J2f6DzfPOhrPA1cFgTYVwTGGznII6fa6KoR3P51R24v64N2cqOT9MfcQ01PvJ6eNeQ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571DF-594B-4872-B0ED-1ECF7D1C416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65D6-1254-4547-A14B-499B55F9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5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571DF-594B-4872-B0ED-1ECF7D1C416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65D6-1254-4547-A14B-499B55F9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493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571DF-594B-4872-B0ED-1ECF7D1C416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65D6-1254-4547-A14B-499B55F9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50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571DF-594B-4872-B0ED-1ECF7D1C416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65D6-1254-4547-A14B-499B55F9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691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571DF-594B-4872-B0ED-1ECF7D1C416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65D6-1254-4547-A14B-499B55F9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919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571DF-594B-4872-B0ED-1ECF7D1C416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65D6-1254-4547-A14B-499B55F9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936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571DF-594B-4872-B0ED-1ECF7D1C416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65D6-1254-4547-A14B-499B55F9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462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571DF-594B-4872-B0ED-1ECF7D1C416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65D6-1254-4547-A14B-499B55F9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019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571DF-594B-4872-B0ED-1ECF7D1C416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65D6-1254-4547-A14B-499B55F9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001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571DF-594B-4872-B0ED-1ECF7D1C416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65D6-1254-4547-A14B-499B55F9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52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571DF-594B-4872-B0ED-1ECF7D1C416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65D6-1254-4547-A14B-499B55F9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342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571DF-594B-4872-B0ED-1ECF7D1C416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565D6-1254-4547-A14B-499B55F945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5227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3888431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Bookman Old Style" panose="02050604050505020204" pitchFamily="18" charset="0"/>
              </a:rPr>
              <a:t>Методические аспекты обеспечения качества образовательного процесса в обучении предметам «История» и «Обществознание»</a:t>
            </a:r>
            <a:br>
              <a:rPr lang="ru-RU" sz="3600" b="1" dirty="0" smtClean="0">
                <a:latin typeface="Bookman Old Style" panose="02050604050505020204" pitchFamily="18" charset="0"/>
              </a:rPr>
            </a:br>
            <a:endParaRPr lang="ru-RU" sz="3600" b="1" dirty="0">
              <a:latin typeface="Bookman Old Style" panose="0205060405050502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61567" y="5739036"/>
            <a:ext cx="6400800" cy="1118964"/>
          </a:xfrm>
        </p:spPr>
        <p:txBody>
          <a:bodyPr/>
          <a:lstStyle/>
          <a:p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22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Bookman Old Style" panose="02050604050505020204" pitchFamily="18" charset="0"/>
              </a:rPr>
              <a:t> августа 2025 г.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2376264" cy="1479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53912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457200" y="404664"/>
            <a:ext cx="2818656" cy="6264696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b="1" dirty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Book Antiqua" panose="02040602050305030304" pitchFamily="18" charset="0"/>
              </a:rPr>
              <a:t>Учебники</a:t>
            </a:r>
            <a:endParaRPr lang="ru-RU" b="1" dirty="0">
              <a:latin typeface="Book Antiqua" panose="02040602050305030304" pitchFamily="18" charset="0"/>
            </a:endParaRPr>
          </a:p>
        </p:txBody>
      </p:sp>
      <p:sp>
        <p:nvSpPr>
          <p:cNvPr id="15" name="Объект 14"/>
          <p:cNvSpPr>
            <a:spLocks noGrp="1"/>
          </p:cNvSpPr>
          <p:nvPr>
            <p:ph sz="half" idx="2"/>
          </p:nvPr>
        </p:nvSpPr>
        <p:spPr>
          <a:xfrm>
            <a:off x="3275856" y="404664"/>
            <a:ext cx="5410944" cy="626469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dirty="0" smtClean="0">
                <a:latin typeface="Book Antiqua" panose="02040602050305030304" pitchFamily="18" charset="0"/>
              </a:rPr>
              <a:t>С 1 сентября 2025 года преподавание истории в 5,6,7 классах будет осуществляться по новой линейке единых учебников истории  </a:t>
            </a:r>
          </a:p>
          <a:p>
            <a:pPr marL="0" indent="0" algn="just">
              <a:buNone/>
            </a:pPr>
            <a:endParaRPr lang="ru-RU" sz="2200" dirty="0">
              <a:latin typeface="Book Antiqua" panose="02040602050305030304" pitchFamily="18" charset="0"/>
            </a:endParaRPr>
          </a:p>
          <a:p>
            <a:pPr marL="0" indent="0" algn="just">
              <a:buNone/>
            </a:pPr>
            <a:endParaRPr lang="ru-RU" sz="2200" dirty="0" smtClean="0">
              <a:latin typeface="Book Antiqua" panose="02040602050305030304" pitchFamily="18" charset="0"/>
            </a:endParaRPr>
          </a:p>
          <a:p>
            <a:pPr marL="0" indent="0" algn="just">
              <a:buNone/>
            </a:pPr>
            <a:endParaRPr lang="ru-RU" sz="2200" dirty="0">
              <a:latin typeface="Book Antiqua" panose="02040602050305030304" pitchFamily="18" charset="0"/>
            </a:endParaRPr>
          </a:p>
          <a:p>
            <a:pPr marL="0" indent="0" algn="just">
              <a:buNone/>
            </a:pPr>
            <a:endParaRPr lang="ru-RU" sz="2200" dirty="0" smtClean="0">
              <a:latin typeface="Book Antiqua" panose="02040602050305030304" pitchFamily="18" charset="0"/>
            </a:endParaRPr>
          </a:p>
          <a:p>
            <a:pPr marL="0" indent="0" algn="just">
              <a:buNone/>
            </a:pPr>
            <a:endParaRPr lang="ru-RU" sz="2200" dirty="0">
              <a:latin typeface="Book Antiqua" panose="02040602050305030304" pitchFamily="18" charset="0"/>
            </a:endParaRPr>
          </a:p>
          <a:p>
            <a:pPr marL="0" indent="0" algn="just">
              <a:buNone/>
            </a:pPr>
            <a:endParaRPr lang="ru-RU" sz="2200" dirty="0" smtClean="0">
              <a:latin typeface="Book Antiqua" panose="02040602050305030304" pitchFamily="18" charset="0"/>
            </a:endParaRPr>
          </a:p>
          <a:p>
            <a:pPr marL="0" indent="0" algn="just">
              <a:buNone/>
            </a:pPr>
            <a:endParaRPr lang="ru-RU" sz="2200" dirty="0" smtClean="0">
              <a:latin typeface="Book Antiqua" panose="02040602050305030304" pitchFamily="18" charset="0"/>
            </a:endParaRPr>
          </a:p>
          <a:p>
            <a:pPr marL="0" indent="0" algn="just">
              <a:buNone/>
            </a:pPr>
            <a:r>
              <a:rPr lang="ru-RU" sz="2000" b="1" dirty="0" smtClean="0">
                <a:latin typeface="Book Antiqua" panose="02040602050305030304" pitchFamily="18" charset="0"/>
              </a:rPr>
              <a:t>С 1 сентября 2025 г. </a:t>
            </a:r>
            <a:r>
              <a:rPr lang="ru-RU" sz="2000" dirty="0" smtClean="0">
                <a:latin typeface="Book Antiqua" panose="02040602050305030304" pitchFamily="18" charset="0"/>
              </a:rPr>
              <a:t>занимаемся по учебникам под ред. </a:t>
            </a:r>
            <a:r>
              <a:rPr lang="ru-RU" sz="2000" dirty="0" err="1" smtClean="0">
                <a:latin typeface="Book Antiqua" panose="02040602050305030304" pitchFamily="18" charset="0"/>
              </a:rPr>
              <a:t>Мединского</a:t>
            </a:r>
            <a:r>
              <a:rPr lang="ru-RU" sz="2000" dirty="0" smtClean="0">
                <a:latin typeface="Book Antiqua" panose="02040602050305030304" pitchFamily="18" charset="0"/>
              </a:rPr>
              <a:t> </a:t>
            </a:r>
            <a:r>
              <a:rPr lang="ru-RU" sz="2000" b="1" dirty="0" smtClean="0">
                <a:latin typeface="Book Antiqua" panose="02040602050305030304" pitchFamily="18" charset="0"/>
              </a:rPr>
              <a:t>в 5-7-х классах</a:t>
            </a:r>
          </a:p>
          <a:p>
            <a:pPr marL="0" indent="0" algn="just">
              <a:buNone/>
            </a:pPr>
            <a:r>
              <a:rPr lang="ru-RU" sz="2000" b="1" dirty="0" smtClean="0">
                <a:latin typeface="Book Antiqua" panose="02040602050305030304" pitchFamily="18" charset="0"/>
              </a:rPr>
              <a:t>С 1 сентября 2026 г. </a:t>
            </a:r>
            <a:r>
              <a:rPr lang="ru-RU" sz="2000" dirty="0" smtClean="0">
                <a:latin typeface="Book Antiqua" panose="02040602050305030304" pitchFamily="18" charset="0"/>
              </a:rPr>
              <a:t>занимаемся по учебникам под ред. </a:t>
            </a:r>
            <a:r>
              <a:rPr lang="ru-RU" sz="2000" dirty="0" err="1" smtClean="0">
                <a:latin typeface="Book Antiqua" panose="02040602050305030304" pitchFamily="18" charset="0"/>
              </a:rPr>
              <a:t>Мединского</a:t>
            </a:r>
            <a:r>
              <a:rPr lang="ru-RU" sz="2000" dirty="0" smtClean="0">
                <a:latin typeface="Book Antiqua" panose="02040602050305030304" pitchFamily="18" charset="0"/>
              </a:rPr>
              <a:t> и </a:t>
            </a:r>
            <a:r>
              <a:rPr lang="ru-RU" sz="2000" dirty="0" err="1" smtClean="0">
                <a:latin typeface="Book Antiqua" panose="02040602050305030304" pitchFamily="18" charset="0"/>
              </a:rPr>
              <a:t>Чубарьяна</a:t>
            </a:r>
            <a:r>
              <a:rPr lang="ru-RU" sz="2000" dirty="0" smtClean="0">
                <a:latin typeface="Book Antiqua" panose="02040602050305030304" pitchFamily="18" charset="0"/>
              </a:rPr>
              <a:t> </a:t>
            </a:r>
            <a:r>
              <a:rPr lang="ru-RU" sz="2000" b="1" dirty="0" smtClean="0">
                <a:latin typeface="Book Antiqua" panose="02040602050305030304" pitchFamily="18" charset="0"/>
              </a:rPr>
              <a:t>в 8-9-х классах</a:t>
            </a:r>
            <a:endParaRPr lang="ru-RU" sz="2000" b="1" dirty="0">
              <a:latin typeface="Book Antiqua" panose="02040602050305030304" pitchFamily="18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9279" y="1844824"/>
            <a:ext cx="7209145" cy="2819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842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476672"/>
            <a:ext cx="2098576" cy="6120680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b="1" dirty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b="1" dirty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Book Antiqua" panose="02040602050305030304" pitchFamily="18" charset="0"/>
              </a:rPr>
              <a:t>История нашего края</a:t>
            </a:r>
            <a:endParaRPr lang="ru-RU" b="1" dirty="0">
              <a:latin typeface="Book Antiqua" panose="0204060205030503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55776" y="476672"/>
            <a:ext cx="6131024" cy="612068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5 класс – 34 часа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 smtClean="0">
                <a:latin typeface="Book Antiqua" panose="02040602050305030304" pitchFamily="18" charset="0"/>
              </a:rPr>
              <a:t>История нашего края в древности (до образования российского государства или до вхождения края в его состав).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6 класс – 17 часов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 smtClean="0">
                <a:latin typeface="Book Antiqua" panose="02040602050305030304" pitchFamily="18" charset="0"/>
              </a:rPr>
              <a:t>История нашего края в истории России в Средние века и Новое время (до начала ХХ в.).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7 класс – 17 часов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 smtClean="0">
                <a:latin typeface="Book Antiqua" panose="02040602050305030304" pitchFamily="18" charset="0"/>
              </a:rPr>
              <a:t>История нашего края в Новейшее время (начало XX в. – настоящее время).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800" dirty="0">
              <a:latin typeface="Book Antiqua" panose="0204060205030503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>
              <a:latin typeface="Book Antiqua" panose="0204060205030503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i="1" dirty="0" smtClean="0">
                <a:latin typeface="Book Antiqua" panose="02040602050305030304" pitchFamily="18" charset="0"/>
              </a:rPr>
              <a:t>В случае наличия учебных пособий по истории субъекта РФ они могут использоваться как для организации процесса обучения и воспитания по учебному курсу.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i="1" dirty="0" smtClean="0">
                <a:latin typeface="Book Antiqua" panose="02040602050305030304" pitchFamily="18" charset="0"/>
              </a:rPr>
              <a:t>Рекомендуем в рамках проведения занятий запланировать </a:t>
            </a:r>
            <a:r>
              <a:rPr lang="ru-RU" sz="1600" b="1" i="1" dirty="0" smtClean="0">
                <a:latin typeface="Book Antiqua" panose="02040602050305030304" pitchFamily="18" charset="0"/>
              </a:rPr>
              <a:t>посещение краеведческих, исторических, школьных музеев,</a:t>
            </a:r>
            <a:r>
              <a:rPr lang="ru-RU" sz="1600" i="1" dirty="0" smtClean="0">
                <a:latin typeface="Book Antiqua" panose="02040602050305030304" pitchFamily="18" charset="0"/>
              </a:rPr>
              <a:t> иных  научно-просветительских учреждений.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i="1" dirty="0">
                <a:latin typeface="Book Antiqua" panose="02040602050305030304" pitchFamily="18" charset="0"/>
              </a:rPr>
              <a:t>У</a:t>
            </a:r>
            <a:r>
              <a:rPr lang="ru-RU" sz="1600" i="1" dirty="0" smtClean="0">
                <a:latin typeface="Book Antiqua" panose="02040602050305030304" pitchFamily="18" charset="0"/>
              </a:rPr>
              <a:t>чебный материал должен </a:t>
            </a:r>
            <a:r>
              <a:rPr lang="ru-RU" sz="1600" b="1" i="1" dirty="0" smtClean="0">
                <a:latin typeface="Book Antiqua" panose="02040602050305030304" pitchFamily="18" charset="0"/>
              </a:rPr>
              <a:t>соответствовать </a:t>
            </a:r>
            <a:r>
              <a:rPr lang="ru-RU" sz="1600" b="1" i="1" dirty="0" err="1" smtClean="0">
                <a:latin typeface="Book Antiqua" panose="02040602050305030304" pitchFamily="18" charset="0"/>
              </a:rPr>
              <a:t>психовозрастным</a:t>
            </a:r>
            <a:r>
              <a:rPr lang="ru-RU" sz="1600" b="1" i="1" dirty="0" smtClean="0">
                <a:latin typeface="Book Antiqua" panose="02040602050305030304" pitchFamily="18" charset="0"/>
              </a:rPr>
              <a:t>  особенностям обучающихся</a:t>
            </a:r>
            <a:r>
              <a:rPr lang="ru-RU" sz="1600" i="1" dirty="0" smtClean="0">
                <a:latin typeface="Book Antiqua" panose="02040602050305030304" pitchFamily="18" charset="0"/>
              </a:rPr>
              <a:t> и </a:t>
            </a:r>
            <a:r>
              <a:rPr lang="ru-RU" sz="1600" b="1" i="1" dirty="0" smtClean="0">
                <a:latin typeface="Book Antiqua" panose="02040602050305030304" pitchFamily="18" charset="0"/>
              </a:rPr>
              <a:t>опираться на систему традиционных российских ценностей.</a:t>
            </a:r>
            <a:endParaRPr lang="ru-RU" sz="1600" b="1" i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973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55776" y="548680"/>
            <a:ext cx="6131024" cy="597666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b="1" u="sng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 5 класс: </a:t>
            </a:r>
            <a:r>
              <a:rPr lang="ru-RU" dirty="0" smtClean="0">
                <a:latin typeface="Book Antiqua" panose="02040602050305030304" pitchFamily="18" charset="0"/>
              </a:rPr>
              <a:t>история Новосибирской области  в древности (до образования Российского государства  или до вхождения края в его состав): особенности географического положения территории края, традиции народов, населяющих край в древности, значимые исторические события до вхождения края в состав Российского государства. Культурные особенности края.</a:t>
            </a:r>
          </a:p>
          <a:p>
            <a:pPr marL="0" indent="0" algn="just">
              <a:buNone/>
            </a:pPr>
            <a:endParaRPr lang="ru-RU" dirty="0" smtClean="0">
              <a:latin typeface="Book Antiqua" panose="02040602050305030304" pitchFamily="18" charset="0"/>
            </a:endParaRPr>
          </a:p>
          <a:p>
            <a:pPr marL="0" indent="0" algn="just">
              <a:buNone/>
            </a:pPr>
            <a:r>
              <a:rPr lang="ru-RU" b="1" u="sng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6 класс: </a:t>
            </a:r>
            <a:r>
              <a:rPr lang="ru-RU" dirty="0" smtClean="0">
                <a:latin typeface="Book Antiqua" panose="02040602050305030304" pitchFamily="18" charset="0"/>
              </a:rPr>
              <a:t>история Новосибирской области  в истории России в Средние века и Новое время (до начала XX в.): Вхождение края в состав российского государства. Формирование политического и экономического единства. Наш край в основных вехах истории Российского государства (Смута, эпоха Петровских преобразований, век Екатерины Великой, Отечественная война 1812 года, преобразования Александра II, развитие в конце XIX – начале XX в.). Наши известные земляки в политической, экономической, военно-исторической, образовательной и культурной жизни России. Религия и памятники. Развитие культуры края. Отражение истории края в музейных экспозициях (практическое занятие)». </a:t>
            </a:r>
          </a:p>
          <a:p>
            <a:pPr marL="0" indent="0" algn="just">
              <a:buNone/>
            </a:pPr>
            <a:endParaRPr lang="ru-RU" dirty="0" smtClean="0">
              <a:latin typeface="Book Antiqua" panose="02040602050305030304" pitchFamily="18" charset="0"/>
            </a:endParaRPr>
          </a:p>
          <a:p>
            <a:pPr marL="0" indent="0" algn="just">
              <a:buNone/>
            </a:pPr>
            <a:r>
              <a:rPr lang="ru-RU" b="1" u="sng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7 класс: </a:t>
            </a:r>
            <a:r>
              <a:rPr lang="ru-RU" dirty="0" smtClean="0">
                <a:latin typeface="Book Antiqua" panose="02040602050305030304" pitchFamily="18" charset="0"/>
              </a:rPr>
              <a:t>история Новосибирской области в Новейшее время (начало XX в. – настоящее время): Наш край в годы Первой мировой и Гражданской войн. Установление советской власти. Наш край в годы первых пятилеток. Наш край в годы Великой Отечественной войны. Послевоенное восстановление и развитие. Наш край в 1960-70-е годы. Экономическое и культурное развитие. Наш край в 1980-е годы. Кризисные проявления, влияние распада СССР на развитие региона. Наш край в 1990-е годы – XXI веке. Система государственного управления краем. Наши известные земляки. История края в наши дни. Специальная военная операция: герои и подвиги.</a:t>
            </a:r>
            <a:endParaRPr lang="ru-RU" dirty="0">
              <a:latin typeface="Book Antiqua" panose="02040602050305030304" pitchFamily="18" charset="0"/>
            </a:endParaRPr>
          </a:p>
        </p:txBody>
      </p:sp>
      <p:sp>
        <p:nvSpPr>
          <p:cNvPr id="6" name="Объект 2"/>
          <p:cNvSpPr>
            <a:spLocks noGrp="1"/>
          </p:cNvSpPr>
          <p:nvPr>
            <p:ph sz="half" idx="1"/>
          </p:nvPr>
        </p:nvSpPr>
        <p:spPr>
          <a:xfrm>
            <a:off x="457200" y="548680"/>
            <a:ext cx="2098576" cy="5976664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b="1" dirty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b="1" dirty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Book Antiqua" panose="02040602050305030304" pitchFamily="18" charset="0"/>
              </a:rPr>
              <a:t>История нашего края</a:t>
            </a:r>
            <a:endParaRPr lang="ru-RU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8067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4784"/>
            <a:ext cx="2458616" cy="4641379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latin typeface="Book Antiqua" panose="02040602050305030304" pitchFamily="18" charset="0"/>
              </a:rPr>
              <a:t>Внесение изменений </a:t>
            </a:r>
          </a:p>
          <a:p>
            <a:pPr marL="0" indent="0">
              <a:buNone/>
            </a:pPr>
            <a:r>
              <a:rPr lang="ru-RU" b="1" dirty="0" smtClean="0">
                <a:latin typeface="Book Antiqua" panose="02040602050305030304" pitchFamily="18" charset="0"/>
              </a:rPr>
              <a:t>в ООП СОО</a:t>
            </a:r>
            <a:endParaRPr lang="ru-RU" b="1" dirty="0">
              <a:latin typeface="Book Antiqua" panose="0204060205030503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915816" y="1484785"/>
            <a:ext cx="5832648" cy="460851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Содержательный раздел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Синхронизировать рабочие программы с их обновленной версией по учебным  предметам:</a:t>
            </a:r>
          </a:p>
          <a:p>
            <a:pPr marL="0" indent="0">
              <a:buNone/>
            </a:pPr>
            <a:r>
              <a:rPr lang="ru-RU" dirty="0" smtClean="0">
                <a:latin typeface="Book Antiqua" panose="02040602050305030304" pitchFamily="18" charset="0"/>
              </a:rPr>
              <a:t> «Русский язык»</a:t>
            </a:r>
          </a:p>
          <a:p>
            <a:pPr marL="0" indent="0">
              <a:buNone/>
            </a:pPr>
            <a:r>
              <a:rPr lang="ru-RU" dirty="0" smtClean="0">
                <a:latin typeface="Book Antiqua" panose="02040602050305030304" pitchFamily="18" charset="0"/>
              </a:rPr>
              <a:t> «Литература»</a:t>
            </a:r>
          </a:p>
          <a:p>
            <a:pPr marL="0" indent="0">
              <a:buNone/>
            </a:pPr>
            <a:r>
              <a:rPr lang="ru-RU" dirty="0" smtClean="0">
                <a:latin typeface="Book Antiqua" panose="02040602050305030304" pitchFamily="18" charset="0"/>
              </a:rPr>
              <a:t> </a:t>
            </a:r>
            <a:r>
              <a:rPr lang="ru-RU" b="1" dirty="0" smtClean="0">
                <a:latin typeface="Book Antiqua" panose="02040602050305030304" pitchFamily="18" charset="0"/>
              </a:rPr>
              <a:t>«История»</a:t>
            </a:r>
          </a:p>
          <a:p>
            <a:pPr marL="0" indent="0">
              <a:buNone/>
            </a:pPr>
            <a:r>
              <a:rPr lang="ru-RU" b="1" dirty="0" smtClean="0">
                <a:latin typeface="Book Antiqua" panose="02040602050305030304" pitchFamily="18" charset="0"/>
              </a:rPr>
              <a:t> «Обществознание»</a:t>
            </a:r>
          </a:p>
          <a:p>
            <a:pPr marL="0" indent="0">
              <a:buNone/>
            </a:pPr>
            <a:r>
              <a:rPr lang="ru-RU" dirty="0" smtClean="0">
                <a:latin typeface="Book Antiqua" panose="02040602050305030304" pitchFamily="18" charset="0"/>
              </a:rPr>
              <a:t> «Математика»</a:t>
            </a:r>
          </a:p>
          <a:p>
            <a:pPr marL="0" indent="0">
              <a:buNone/>
            </a:pPr>
            <a:r>
              <a:rPr lang="ru-RU" dirty="0" smtClean="0">
                <a:latin typeface="Book Antiqua" panose="02040602050305030304" pitchFamily="18" charset="0"/>
              </a:rPr>
              <a:t> «География»</a:t>
            </a:r>
          </a:p>
          <a:p>
            <a:pPr marL="0" indent="0">
              <a:buNone/>
            </a:pPr>
            <a:r>
              <a:rPr lang="ru-RU" dirty="0" smtClean="0">
                <a:latin typeface="Book Antiqua" panose="02040602050305030304" pitchFamily="18" charset="0"/>
              </a:rPr>
              <a:t> «Физика»</a:t>
            </a:r>
          </a:p>
          <a:p>
            <a:pPr marL="0" indent="0">
              <a:buNone/>
            </a:pPr>
            <a:r>
              <a:rPr lang="ru-RU" dirty="0" smtClean="0">
                <a:latin typeface="Book Antiqua" panose="02040602050305030304" pitchFamily="18" charset="0"/>
              </a:rPr>
              <a:t> «Биология»</a:t>
            </a:r>
          </a:p>
          <a:p>
            <a:pPr marL="0" indent="0">
              <a:buNone/>
            </a:pPr>
            <a:r>
              <a:rPr lang="ru-RU" dirty="0" smtClean="0">
                <a:latin typeface="Book Antiqua" panose="02040602050305030304" pitchFamily="18" charset="0"/>
              </a:rPr>
              <a:t> «Труд (технология)»</a:t>
            </a:r>
          </a:p>
          <a:p>
            <a:pPr marL="0" indent="0">
              <a:buNone/>
            </a:pPr>
            <a:r>
              <a:rPr lang="ru-RU" dirty="0" smtClean="0">
                <a:latin typeface="Book Antiqua" panose="02040602050305030304" pitchFamily="18" charset="0"/>
              </a:rPr>
              <a:t> «Физическая культура»</a:t>
            </a:r>
          </a:p>
          <a:p>
            <a:pPr marL="0" indent="0">
              <a:buNone/>
            </a:pPr>
            <a:r>
              <a:rPr lang="ru-RU" dirty="0" smtClean="0">
                <a:latin typeface="Book Antiqua" panose="02040602050305030304" pitchFamily="18" charset="0"/>
              </a:rPr>
              <a:t> «Основы безопасности и защиты Родины»</a:t>
            </a:r>
            <a:endParaRPr lang="ru-RU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579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386608" cy="4525963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marL="0" indent="0" algn="ctr">
              <a:buNone/>
            </a:pPr>
            <a:endParaRPr lang="ru-RU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b="1" dirty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Book Antiqua" panose="02040602050305030304" pitchFamily="18" charset="0"/>
              </a:rPr>
              <a:t>ФОП СОО</a:t>
            </a:r>
          </a:p>
          <a:p>
            <a:pPr marL="0" indent="0" algn="ctr">
              <a:buNone/>
            </a:pPr>
            <a:r>
              <a:rPr lang="ru-RU" b="1" dirty="0" smtClean="0">
                <a:latin typeface="Book Antiqua" panose="02040602050305030304" pitchFamily="18" charset="0"/>
              </a:rPr>
              <a:t>ФРП по истории</a:t>
            </a:r>
            <a:endParaRPr lang="ru-RU" b="1" dirty="0">
              <a:latin typeface="Book Antiqua" panose="0204060205030503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00335290"/>
              </p:ext>
            </p:extLst>
          </p:nvPr>
        </p:nvGraphicFramePr>
        <p:xfrm>
          <a:off x="2843808" y="1844824"/>
          <a:ext cx="5843586" cy="128524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947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7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7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Book Antiqua" panose="02040602050305030304" pitchFamily="18" charset="0"/>
                        </a:rPr>
                        <a:t>Предмет</a:t>
                      </a:r>
                      <a:r>
                        <a:rPr lang="ru-RU" baseline="0" dirty="0" smtClean="0">
                          <a:latin typeface="Book Antiqua" panose="02040602050305030304" pitchFamily="18" charset="0"/>
                        </a:rPr>
                        <a:t> </a:t>
                      </a:r>
                      <a:endParaRPr lang="ru-RU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Book Antiqua" panose="02040602050305030304" pitchFamily="18" charset="0"/>
                        </a:rPr>
                        <a:t>10 класс</a:t>
                      </a:r>
                      <a:endParaRPr lang="ru-RU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Book Antiqua" panose="02040602050305030304" pitchFamily="18" charset="0"/>
                        </a:rPr>
                        <a:t>11 класс</a:t>
                      </a:r>
                      <a:endParaRPr lang="ru-RU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Book Antiqua" panose="02040602050305030304" pitchFamily="18" charset="0"/>
                        </a:rPr>
                        <a:t>История</a:t>
                      </a:r>
                    </a:p>
                    <a:p>
                      <a:pPr algn="ctr"/>
                      <a:r>
                        <a:rPr lang="ru-RU" dirty="0" smtClean="0">
                          <a:latin typeface="Book Antiqua" panose="02040602050305030304" pitchFamily="18" charset="0"/>
                        </a:rPr>
                        <a:t> (базовый уровень)</a:t>
                      </a:r>
                      <a:endParaRPr lang="ru-RU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Book Antiqua" panose="02040602050305030304" pitchFamily="18" charset="0"/>
                        </a:rPr>
                        <a:t>2 часа </a:t>
                      </a:r>
                    </a:p>
                    <a:p>
                      <a:pPr algn="ctr"/>
                      <a:r>
                        <a:rPr lang="ru-RU" dirty="0" smtClean="0">
                          <a:latin typeface="Book Antiqua" panose="02040602050305030304" pitchFamily="18" charset="0"/>
                        </a:rPr>
                        <a:t>в неделю</a:t>
                      </a:r>
                      <a:endParaRPr lang="ru-RU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Book Antiqua" panose="02040602050305030304" pitchFamily="18" charset="0"/>
                        </a:rPr>
                        <a:t>2 часа </a:t>
                      </a:r>
                    </a:p>
                    <a:p>
                      <a:pPr algn="ctr"/>
                      <a:r>
                        <a:rPr lang="ru-RU" dirty="0" smtClean="0">
                          <a:latin typeface="Book Antiqua" panose="02040602050305030304" pitchFamily="18" charset="0"/>
                        </a:rPr>
                        <a:t>в неделю</a:t>
                      </a:r>
                      <a:endParaRPr lang="ru-RU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757463"/>
              </p:ext>
            </p:extLst>
          </p:nvPr>
        </p:nvGraphicFramePr>
        <p:xfrm>
          <a:off x="2843808" y="4293096"/>
          <a:ext cx="5843586" cy="128524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947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7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7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Book Antiqua" panose="02040602050305030304" pitchFamily="18" charset="0"/>
                        </a:rPr>
                        <a:t>Предмет</a:t>
                      </a:r>
                      <a:r>
                        <a:rPr lang="ru-RU" baseline="0" dirty="0" smtClean="0">
                          <a:latin typeface="Book Antiqua" panose="02040602050305030304" pitchFamily="18" charset="0"/>
                        </a:rPr>
                        <a:t> </a:t>
                      </a:r>
                      <a:endParaRPr lang="ru-RU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Book Antiqua" panose="02040602050305030304" pitchFamily="18" charset="0"/>
                        </a:rPr>
                        <a:t>10 класс</a:t>
                      </a:r>
                      <a:endParaRPr lang="ru-RU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Book Antiqua" panose="02040602050305030304" pitchFamily="18" charset="0"/>
                        </a:rPr>
                        <a:t>11 класс</a:t>
                      </a:r>
                      <a:endParaRPr lang="ru-RU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Book Antiqua" panose="02040602050305030304" pitchFamily="18" charset="0"/>
                        </a:rPr>
                        <a:t>История</a:t>
                      </a:r>
                    </a:p>
                    <a:p>
                      <a:pPr algn="ctr"/>
                      <a:r>
                        <a:rPr lang="ru-RU" dirty="0" smtClean="0">
                          <a:latin typeface="Book Antiqua" panose="02040602050305030304" pitchFamily="18" charset="0"/>
                        </a:rPr>
                        <a:t> (углублённый уровень)</a:t>
                      </a:r>
                      <a:endParaRPr lang="ru-RU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Book Antiqua" panose="02040602050305030304" pitchFamily="18" charset="0"/>
                        </a:rPr>
                        <a:t>4 часа </a:t>
                      </a:r>
                    </a:p>
                    <a:p>
                      <a:pPr algn="ctr"/>
                      <a:r>
                        <a:rPr lang="ru-RU" dirty="0" smtClean="0">
                          <a:latin typeface="Book Antiqua" panose="02040602050305030304" pitchFamily="18" charset="0"/>
                        </a:rPr>
                        <a:t>в неделю</a:t>
                      </a:r>
                      <a:endParaRPr lang="ru-RU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Book Antiqua" panose="02040602050305030304" pitchFamily="18" charset="0"/>
                        </a:rPr>
                        <a:t>4 часа </a:t>
                      </a:r>
                    </a:p>
                    <a:p>
                      <a:pPr algn="ctr"/>
                      <a:r>
                        <a:rPr lang="ru-RU" dirty="0" smtClean="0">
                          <a:latin typeface="Book Antiqua" panose="02040602050305030304" pitchFamily="18" charset="0"/>
                        </a:rPr>
                        <a:t>в неделю</a:t>
                      </a:r>
                      <a:endParaRPr lang="ru-RU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5597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/>
          <p:cNvSpPr>
            <a:spLocks noGrp="1"/>
          </p:cNvSpPr>
          <p:nvPr>
            <p:ph sz="half" idx="1"/>
          </p:nvPr>
        </p:nvSpPr>
        <p:spPr>
          <a:xfrm>
            <a:off x="251520" y="692696"/>
            <a:ext cx="2376264" cy="5832648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marL="0" indent="0" algn="ctr">
              <a:buNone/>
            </a:pPr>
            <a:endParaRPr lang="ru-RU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b="1" dirty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b="1" dirty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latin typeface="Book Antiqua" panose="02040602050305030304" pitchFamily="18" charset="0"/>
              </a:rPr>
              <a:t>ФОП СОО</a:t>
            </a:r>
          </a:p>
          <a:p>
            <a:pPr marL="0" indent="0" algn="ctr">
              <a:buNone/>
            </a:pPr>
            <a:r>
              <a:rPr lang="ru-RU" b="1" dirty="0" smtClean="0">
                <a:latin typeface="Book Antiqua" panose="02040602050305030304" pitchFamily="18" charset="0"/>
              </a:rPr>
              <a:t>ФРП по истории</a:t>
            </a:r>
            <a:endParaRPr lang="ru-RU" b="1" dirty="0">
              <a:latin typeface="Book Antiqua" panose="02040602050305030304" pitchFamily="18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>
          <a:xfrm>
            <a:off x="2627784" y="692696"/>
            <a:ext cx="6336704" cy="583264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200" b="1" dirty="0" smtClean="0">
                <a:latin typeface="Book Antiqua" panose="02040602050305030304" pitchFamily="18" charset="0"/>
              </a:rPr>
              <a:t>Базовый уровень</a:t>
            </a:r>
          </a:p>
          <a:p>
            <a:endParaRPr lang="ru-RU" sz="2200" b="1" dirty="0">
              <a:latin typeface="Book Antiqua" panose="02040602050305030304" pitchFamily="18" charset="0"/>
            </a:endParaRPr>
          </a:p>
          <a:p>
            <a:endParaRPr lang="ru-RU" sz="2200" b="1" dirty="0" smtClean="0">
              <a:latin typeface="Book Antiqua" panose="02040602050305030304" pitchFamily="18" charset="0"/>
            </a:endParaRPr>
          </a:p>
          <a:p>
            <a:pPr marL="0" indent="0">
              <a:buNone/>
            </a:pPr>
            <a:endParaRPr lang="ru-RU" sz="2200" b="1" dirty="0">
              <a:latin typeface="Book Antiqua" panose="02040602050305030304" pitchFamily="18" charset="0"/>
            </a:endParaRPr>
          </a:p>
          <a:p>
            <a:endParaRPr lang="ru-RU" sz="2200" b="1" dirty="0" smtClean="0">
              <a:latin typeface="Book Antiqua" panose="02040602050305030304" pitchFamily="18" charset="0"/>
            </a:endParaRPr>
          </a:p>
          <a:p>
            <a:endParaRPr lang="ru-RU" sz="2200" b="1" dirty="0">
              <a:latin typeface="Book Antiqua" panose="02040602050305030304" pitchFamily="18" charset="0"/>
            </a:endParaRPr>
          </a:p>
          <a:p>
            <a:r>
              <a:rPr lang="ru-RU" sz="2200" b="1" dirty="0" smtClean="0">
                <a:latin typeface="Book Antiqua" panose="02040602050305030304" pitchFamily="18" charset="0"/>
              </a:rPr>
              <a:t>Углублённый уровень</a:t>
            </a:r>
            <a:endParaRPr lang="ru-RU" sz="2200" b="1" dirty="0">
              <a:latin typeface="Book Antiqua" panose="02040602050305030304" pitchFamily="18" charset="0"/>
            </a:endParaRPr>
          </a:p>
        </p:txBody>
      </p:sp>
      <p:graphicFrame>
        <p:nvGraphicFramePr>
          <p:cNvPr id="10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5441807"/>
              </p:ext>
            </p:extLst>
          </p:nvPr>
        </p:nvGraphicFramePr>
        <p:xfrm>
          <a:off x="2987824" y="1196752"/>
          <a:ext cx="5616624" cy="17373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Класс </a:t>
                      </a:r>
                      <a:endParaRPr lang="ru-RU" sz="16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Курсы внутри предмета «История»</a:t>
                      </a:r>
                      <a:endParaRPr lang="ru-RU" sz="16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Кол-во часов</a:t>
                      </a:r>
                      <a:endParaRPr lang="ru-RU" sz="16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Book Antiqua" panose="02040602050305030304" pitchFamily="18" charset="0"/>
                        </a:rPr>
                        <a:t>10</a:t>
                      </a:r>
                      <a:endParaRPr lang="ru-RU" sz="1600" b="1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Всеобщая история. 1914–1945 </a:t>
                      </a:r>
                    </a:p>
                    <a:p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История России. 1914–1945 </a:t>
                      </a:r>
                      <a:endParaRPr lang="ru-RU" sz="16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23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45</a:t>
                      </a:r>
                      <a:endParaRPr lang="ru-RU" sz="16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Book Antiqua" panose="02040602050305030304" pitchFamily="18" charset="0"/>
                        </a:rPr>
                        <a:t>11</a:t>
                      </a:r>
                      <a:endParaRPr lang="ru-RU" sz="1600" b="1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Всеобщая история</a:t>
                      </a:r>
                    </a:p>
                    <a:p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История России</a:t>
                      </a:r>
                      <a:endParaRPr lang="ru-RU" sz="16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23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45</a:t>
                      </a:r>
                      <a:endParaRPr lang="ru-RU" sz="16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1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7703227"/>
              </p:ext>
            </p:extLst>
          </p:nvPr>
        </p:nvGraphicFramePr>
        <p:xfrm>
          <a:off x="2987824" y="3717032"/>
          <a:ext cx="5616624" cy="24688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Класс </a:t>
                      </a:r>
                      <a:endParaRPr lang="ru-RU" sz="16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Курсы внутри предмета «История»</a:t>
                      </a:r>
                      <a:endParaRPr lang="ru-RU" sz="16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Кол-во часов</a:t>
                      </a:r>
                      <a:endParaRPr lang="ru-RU" sz="16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Book Antiqua" panose="02040602050305030304" pitchFamily="18" charset="0"/>
                        </a:rPr>
                        <a:t>10</a:t>
                      </a:r>
                      <a:endParaRPr lang="ru-RU" sz="1600" b="1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Всеобщая история. 1914–1945 </a:t>
                      </a:r>
                    </a:p>
                    <a:p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История России. 1914–1945 </a:t>
                      </a:r>
                      <a:endParaRPr lang="ru-RU" sz="16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34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102</a:t>
                      </a:r>
                      <a:endParaRPr lang="ru-RU" sz="16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Book Antiqua" panose="02040602050305030304" pitchFamily="18" charset="0"/>
                        </a:rPr>
                        <a:t>11</a:t>
                      </a:r>
                      <a:endParaRPr lang="ru-RU" sz="1600" b="1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Всеобщая история</a:t>
                      </a:r>
                    </a:p>
                    <a:p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История России</a:t>
                      </a:r>
                    </a:p>
                    <a:p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Обобщающее повторение по курсу «История России с древнейших времен до 1914 г.»</a:t>
                      </a:r>
                      <a:endParaRPr lang="ru-RU" sz="16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24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78</a:t>
                      </a:r>
                    </a:p>
                    <a:p>
                      <a:pPr algn="ctr"/>
                      <a:endParaRPr lang="ru-RU" sz="1600" dirty="0" smtClean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endParaRPr lang="ru-RU" sz="1600" dirty="0" smtClean="0">
                        <a:latin typeface="Book Antiqua" panose="02040602050305030304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Book Antiqua" panose="02040602050305030304" pitchFamily="18" charset="0"/>
                        </a:rPr>
                        <a:t>34</a:t>
                      </a:r>
                      <a:endParaRPr lang="ru-RU" sz="1600" dirty="0"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10240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037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36912"/>
            <a:ext cx="8229600" cy="197281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latin typeface="Bookman Old Style" panose="02050604050505020204" pitchFamily="18" charset="0"/>
              </a:rPr>
              <a:t>Изменения, вступающие в силу</a:t>
            </a:r>
          </a:p>
          <a:p>
            <a:pPr marL="0" indent="0" algn="ctr">
              <a:buNone/>
            </a:pPr>
            <a:r>
              <a:rPr lang="ru-RU" b="1" dirty="0" smtClean="0">
                <a:latin typeface="Bookman Old Style" panose="02050604050505020204" pitchFamily="18" charset="0"/>
              </a:rPr>
              <a:t> с 1 сентября 2025 г. </a:t>
            </a:r>
          </a:p>
          <a:p>
            <a:pPr marL="0" indent="0" algn="ctr">
              <a:buNone/>
            </a:pPr>
            <a:r>
              <a:rPr lang="ru-RU" b="1" dirty="0" smtClean="0">
                <a:latin typeface="Bookman Old Style" panose="02050604050505020204" pitchFamily="18" charset="0"/>
              </a:rPr>
              <a:t>Предмет «История»</a:t>
            </a:r>
          </a:p>
          <a:p>
            <a:pPr marL="0" indent="0" algn="ctr">
              <a:buNone/>
            </a:pPr>
            <a:endParaRPr lang="ru-RU" b="1" dirty="0"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endParaRPr lang="ru-RU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710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539552" y="476672"/>
            <a:ext cx="2674640" cy="5832648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sz="2400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sz="2400" b="1" dirty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sz="2400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r>
              <a:rPr lang="ru-RU" sz="2400" b="1" dirty="0" smtClean="0">
                <a:latin typeface="Book Antiqua" panose="02040602050305030304" pitchFamily="18" charset="0"/>
              </a:rPr>
              <a:t>Новое в нормативных документах</a:t>
            </a:r>
          </a:p>
          <a:p>
            <a:pPr marL="0" indent="0" algn="ctr">
              <a:buNone/>
            </a:pPr>
            <a:r>
              <a:rPr lang="ru-RU" sz="2400" b="1" dirty="0" smtClean="0">
                <a:latin typeface="Book Antiqua" panose="02040602050305030304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с 1 сентября 2025 г. </a:t>
            </a:r>
            <a:endParaRPr lang="ru-RU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3203848" y="476672"/>
            <a:ext cx="5688632" cy="590465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600" b="1" dirty="0" smtClean="0">
                <a:latin typeface="Book Antiqua" panose="02040602050305030304" pitchFamily="18" charset="0"/>
              </a:rPr>
              <a:t>Приказ Министерства просвещения Российской Федерации от 09.10.2024 № 704 «О внесении изменений в некоторые приказы Министерства просвещения Российской Федерации, касающиеся федеральных образовательных программ начального общего образования, основного общего образования и среднего общего образования»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Book Antiqua" panose="02040602050305030304" pitchFamily="18" charset="0"/>
              </a:rPr>
              <a:t>Максимальное количество контрольных и практических работ не должно превышать 10% от общего объёма учебного времени.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Book Antiqua" panose="02040602050305030304" pitchFamily="18" charset="0"/>
              </a:rPr>
              <a:t>Установлен перечень проверяемых требований к </a:t>
            </a:r>
            <a:r>
              <a:rPr lang="ru-RU" sz="1600" dirty="0" err="1" smtClean="0">
                <a:latin typeface="Book Antiqua" panose="02040602050305030304" pitchFamily="18" charset="0"/>
              </a:rPr>
              <a:t>метапредметным</a:t>
            </a:r>
            <a:r>
              <a:rPr lang="ru-RU" sz="1600" dirty="0" smtClean="0">
                <a:latin typeface="Book Antiqua" panose="02040602050305030304" pitchFamily="18" charset="0"/>
              </a:rPr>
              <a:t> и предметным результатам при оценке качества образования.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Book Antiqua" panose="02040602050305030304" pitchFamily="18" charset="0"/>
              </a:rPr>
              <a:t>Синхронизация с ОГЭ и ЕГЭ: для каждого учебного предмета определён перечень элементов содержания, проверяемых на экзаменах.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Book Antiqua" panose="02040602050305030304" pitchFamily="18" charset="0"/>
              </a:rPr>
              <a:t>Внесено поурочное планирование по учебным предметам общеобразовательные организации могут самостоятельно использовать резервные часы и определять количество оценочных процедур, не превышающее установленные требования).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Book Antiqua" panose="02040602050305030304" pitchFamily="18" charset="0"/>
              </a:rPr>
              <a:t>Установлены изменения в части учебных предметов «История» и «Обществознание».</a:t>
            </a:r>
            <a:endParaRPr lang="ru-RU" sz="16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302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275856" y="1063277"/>
            <a:ext cx="5256584" cy="45259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b="1" dirty="0" smtClean="0">
                <a:latin typeface="Book Antiqua" panose="02040602050305030304" pitchFamily="18" charset="0"/>
              </a:rPr>
              <a:t>Приказ Министерства просвещения Российской Федерации от 19 февраля 2024 г. № 110 «О внесении изменений в некоторые приказы Министерства образования и науки Российской Федерации и Министерства просвещения Российской Федерации, касающиеся федеральных государственных образовательных стандартов основного общего образования» </a:t>
            </a:r>
          </a:p>
          <a:p>
            <a:pPr marL="0" indent="0" algn="just">
              <a:buNone/>
            </a:pPr>
            <a:endParaRPr lang="ru-RU" b="1" dirty="0" smtClean="0">
              <a:latin typeface="Book Antiqua" panose="0204060205030503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Book Antiqua" panose="02040602050305030304" pitchFamily="18" charset="0"/>
              </a:rPr>
              <a:t>В учебный предмет «История» добавлен курс «История нашего края»</a:t>
            </a:r>
            <a:endParaRPr lang="ru-RU" dirty="0">
              <a:latin typeface="Book Antiqua" panose="0204060205030503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601216" y="1052736"/>
            <a:ext cx="2674640" cy="4536504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ru-RU" sz="2400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sz="2400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sz="2400" b="1" dirty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sz="2400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r>
              <a:rPr lang="ru-RU" sz="2400" b="1" dirty="0" smtClean="0">
                <a:latin typeface="Book Antiqua" panose="02040602050305030304" pitchFamily="18" charset="0"/>
              </a:rPr>
              <a:t>Новое в нормативных документах</a:t>
            </a:r>
          </a:p>
          <a:p>
            <a:pPr marL="0" indent="0" algn="ctr">
              <a:buNone/>
            </a:pPr>
            <a:r>
              <a:rPr lang="ru-RU" sz="2400" b="1" dirty="0" smtClean="0">
                <a:latin typeface="Book Antiqua" panose="02040602050305030304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с 1 сентября 2025 г. </a:t>
            </a:r>
            <a:endParaRPr lang="ru-RU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277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35496" y="1556792"/>
            <a:ext cx="2674640" cy="3528392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sz="2400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r>
              <a:rPr lang="ru-RU" sz="2400" b="1" dirty="0" smtClean="0">
                <a:latin typeface="Book Antiqua" panose="02040602050305030304" pitchFamily="18" charset="0"/>
              </a:rPr>
              <a:t>Учебный план основного общего образования</a:t>
            </a:r>
            <a:endParaRPr lang="ru-RU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023720"/>
              </p:ext>
            </p:extLst>
          </p:nvPr>
        </p:nvGraphicFramePr>
        <p:xfrm>
          <a:off x="2771800" y="2996952"/>
          <a:ext cx="6192690" cy="74168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170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38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21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Предмет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 класс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История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2,5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2427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2170584" cy="4525963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b="1" dirty="0" smtClean="0">
              <a:latin typeface="Book Antiqua" panose="02040602050305030304" pitchFamily="18" charset="0"/>
            </a:endParaRPr>
          </a:p>
          <a:p>
            <a:pPr marL="0" indent="0">
              <a:buNone/>
            </a:pPr>
            <a:endParaRPr lang="ru-RU" sz="2400" b="1" dirty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sz="2200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r>
              <a:rPr lang="ru-RU" sz="2200" b="1" dirty="0" smtClean="0">
                <a:latin typeface="Book Antiqua" panose="02040602050305030304" pitchFamily="18" charset="0"/>
              </a:rPr>
              <a:t>Преподавание истории </a:t>
            </a:r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с 1 сентября 2025 года</a:t>
            </a:r>
          </a:p>
          <a:p>
            <a:endParaRPr lang="ru-RU" sz="2400" b="1" dirty="0">
              <a:latin typeface="Book Antiqua" panose="0204060205030503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2411760" y="1600200"/>
            <a:ext cx="6408712" cy="45259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b="1" dirty="0" smtClean="0">
              <a:latin typeface="Book Antiqua" panose="02040602050305030304" pitchFamily="18" charset="0"/>
            </a:endParaRPr>
          </a:p>
          <a:p>
            <a:pPr marL="0" indent="0" algn="just">
              <a:buNone/>
            </a:pPr>
            <a:r>
              <a:rPr lang="ru-RU" sz="1800" b="1" dirty="0" smtClean="0">
                <a:latin typeface="Book Antiqua" panose="02040602050305030304" pitchFamily="18" charset="0"/>
              </a:rPr>
              <a:t>В 5-7 классах число часов для изучения истории составляет </a:t>
            </a:r>
            <a:r>
              <a:rPr lang="ru-RU" sz="18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3 часа в неделю</a:t>
            </a:r>
            <a:endParaRPr lang="ru-RU" sz="18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020401"/>
              </p:ext>
            </p:extLst>
          </p:nvPr>
        </p:nvGraphicFramePr>
        <p:xfrm>
          <a:off x="2580456" y="3140968"/>
          <a:ext cx="6096000" cy="202692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 Antiqua" panose="02040602050305030304" pitchFamily="18" charset="0"/>
                        </a:rPr>
                        <a:t>Класс 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 Antiqua" panose="02040602050305030304" pitchFamily="18" charset="0"/>
                        </a:rPr>
                        <a:t>Всеобщая история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 Antiqua" panose="02040602050305030304" pitchFamily="18" charset="0"/>
                        </a:rPr>
                        <a:t>История России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 Antiqua" panose="02040602050305030304" pitchFamily="18" charset="0"/>
                        </a:rPr>
                        <a:t>История нашего края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 Antiqua" panose="02040602050305030304" pitchFamily="18" charset="0"/>
                        </a:rPr>
                        <a:t>5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 Antiqua" panose="02040602050305030304" pitchFamily="18" charset="0"/>
                        </a:rPr>
                        <a:t>68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 Antiqua" panose="02040602050305030304" pitchFamily="18" charset="0"/>
                        </a:rPr>
                        <a:t>-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 Antiqua" panose="02040602050305030304" pitchFamily="18" charset="0"/>
                        </a:rPr>
                        <a:t>34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 Antiqua" panose="02040602050305030304" pitchFamily="18" charset="0"/>
                        </a:rPr>
                        <a:t>6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 Antiqua" panose="02040602050305030304" pitchFamily="18" charset="0"/>
                        </a:rPr>
                        <a:t>28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 Antiqua" panose="02040602050305030304" pitchFamily="18" charset="0"/>
                        </a:rPr>
                        <a:t>57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 Antiqua" panose="02040602050305030304" pitchFamily="18" charset="0"/>
                        </a:rPr>
                        <a:t>17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 Antiqua" panose="02040602050305030304" pitchFamily="18" charset="0"/>
                        </a:rPr>
                        <a:t>7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 Antiqua" panose="02040602050305030304" pitchFamily="18" charset="0"/>
                        </a:rPr>
                        <a:t>28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 Antiqua" panose="02040602050305030304" pitchFamily="18" charset="0"/>
                        </a:rPr>
                        <a:t>57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ook Antiqua" panose="02040602050305030304" pitchFamily="18" charset="0"/>
                        </a:rPr>
                        <a:t>17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Book Antiqua" panose="0204060205030503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4866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817240" y="1556791"/>
            <a:ext cx="2674640" cy="3384377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sz="2400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r>
              <a:rPr lang="ru-RU" sz="2400" b="1" dirty="0" smtClean="0">
                <a:latin typeface="Book Antiqua" panose="02040602050305030304" pitchFamily="18" charset="0"/>
              </a:rPr>
              <a:t>Преподавание истории в 8 классе</a:t>
            </a:r>
            <a:endParaRPr lang="ru-RU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sp>
        <p:nvSpPr>
          <p:cNvPr id="4" name="Объект 3"/>
          <p:cNvSpPr txBox="1">
            <a:spLocks/>
          </p:cNvSpPr>
          <p:nvPr/>
        </p:nvSpPr>
        <p:spPr>
          <a:xfrm>
            <a:off x="3491880" y="1556793"/>
            <a:ext cx="5256584" cy="33843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Ø"/>
            </a:pPr>
            <a:r>
              <a:rPr lang="ru-RU" sz="2600" dirty="0" smtClean="0">
                <a:latin typeface="Book Antiqua" panose="02040602050305030304" pitchFamily="18" charset="0"/>
              </a:rPr>
              <a:t>В связи с переходом на новую структуру курса истории в 2025/2026 году необходимо уплотнить содержание предмета по периоду 1801-1825 гг. в курсе истории России и всеобщей истории </a:t>
            </a:r>
            <a:endParaRPr lang="ru-RU" sz="2600" dirty="0">
              <a:latin typeface="Book Antiqua" panose="0204060205030503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03648" y="5373216"/>
            <a:ext cx="6840760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Book Antiqua" panose="02040602050305030304" pitchFamily="18" charset="0"/>
              </a:rPr>
              <a:t>В Конструкторе рабочих программ необходимо использовать два шаблона ФРП: первый шаблон – для обучающихся 5–7 классов, второй шаблон – для 8–9 классов.</a:t>
            </a:r>
            <a:endParaRPr lang="ru-RU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902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4"/>
          <p:cNvSpPr>
            <a:spLocks noGrp="1"/>
          </p:cNvSpPr>
          <p:nvPr>
            <p:ph sz="half" idx="1"/>
          </p:nvPr>
        </p:nvSpPr>
        <p:spPr>
          <a:xfrm>
            <a:off x="817240" y="1556791"/>
            <a:ext cx="2674640" cy="3744417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sz="2400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r>
              <a:rPr lang="ru-RU" sz="2400" b="1" dirty="0" smtClean="0">
                <a:latin typeface="Book Antiqua" panose="02040602050305030304" pitchFamily="18" charset="0"/>
              </a:rPr>
              <a:t>Преподавание истории в 9 классе</a:t>
            </a:r>
            <a:endParaRPr lang="ru-RU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sp>
        <p:nvSpPr>
          <p:cNvPr id="8" name="Объект 3"/>
          <p:cNvSpPr txBox="1">
            <a:spLocks/>
          </p:cNvSpPr>
          <p:nvPr/>
        </p:nvSpPr>
        <p:spPr>
          <a:xfrm>
            <a:off x="3491880" y="1556793"/>
            <a:ext cx="5256584" cy="37444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Book Antiqua" panose="02040602050305030304" pitchFamily="18" charset="0"/>
              </a:rPr>
              <a:t>Модуль «Введение в Новейшую историю России» изучается целостно в количестве 17 часов по окончании основного курса «Истории» (68 часов) в конце года. Отдельно модуль «Введение в Новейшую историю России» в расписание не выделяется, так как он является составной частью ФРП по истории.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Book Antiqua" panose="02040602050305030304" pitchFamily="18" charset="0"/>
              </a:rPr>
              <a:t>Вариант изучения должен быть отражен в рабочей программе по истории.</a:t>
            </a:r>
            <a:endParaRPr lang="ru-RU" sz="26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359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67544" y="1207293"/>
            <a:ext cx="2592288" cy="4525963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ru-RU" sz="2400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sz="2400" b="1" dirty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ru-RU" sz="2400" b="1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r>
              <a:rPr lang="ru-RU" sz="2400" b="1" dirty="0" smtClean="0">
                <a:latin typeface="Book Antiqua" panose="02040602050305030304" pitchFamily="18" charset="0"/>
              </a:rPr>
              <a:t>Преподавание истории </a:t>
            </a:r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с 1 сентября 2026 года</a:t>
            </a:r>
            <a:endParaRPr lang="ru-RU" sz="24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3059832" y="1196752"/>
            <a:ext cx="5760640" cy="45259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u="sng" dirty="0" smtClean="0">
                <a:latin typeface="Book Antiqua" panose="02040602050305030304" pitchFamily="18" charset="0"/>
              </a:rPr>
              <a:t>8 класс </a:t>
            </a:r>
            <a:r>
              <a:rPr lang="ru-RU" dirty="0" smtClean="0">
                <a:latin typeface="Book Antiqua" panose="02040602050305030304" pitchFamily="18" charset="0"/>
              </a:rPr>
              <a:t>– 34 часа Всеобщая история</a:t>
            </a:r>
          </a:p>
          <a:p>
            <a:pPr marL="0" indent="0">
              <a:buNone/>
            </a:pPr>
            <a:r>
              <a:rPr lang="ru-RU" dirty="0">
                <a:latin typeface="Book Antiqua" panose="02040602050305030304" pitchFamily="18" charset="0"/>
              </a:rPr>
              <a:t> </a:t>
            </a:r>
            <a:r>
              <a:rPr lang="ru-RU" dirty="0" smtClean="0">
                <a:latin typeface="Book Antiqua" panose="02040602050305030304" pitchFamily="18" charset="0"/>
              </a:rPr>
              <a:t>                68 часов – История России</a:t>
            </a:r>
          </a:p>
          <a:p>
            <a:pPr marL="0" indent="0">
              <a:buNone/>
            </a:pPr>
            <a:r>
              <a:rPr lang="ru-RU" b="1" u="sng" dirty="0" smtClean="0">
                <a:latin typeface="Book Antiqua" panose="02040602050305030304" pitchFamily="18" charset="0"/>
              </a:rPr>
              <a:t>9 класс </a:t>
            </a:r>
            <a:r>
              <a:rPr lang="ru-RU" dirty="0" smtClean="0">
                <a:latin typeface="Book Antiqua" panose="02040602050305030304" pitchFamily="18" charset="0"/>
              </a:rPr>
              <a:t>– 23 часа Всеобщая история </a:t>
            </a:r>
          </a:p>
          <a:p>
            <a:pPr marL="0" indent="0">
              <a:buNone/>
            </a:pPr>
            <a:r>
              <a:rPr lang="ru-RU" dirty="0" smtClean="0">
                <a:latin typeface="Book Antiqua" panose="02040602050305030304" pitchFamily="18" charset="0"/>
              </a:rPr>
              <a:t>                 45 часов – История России </a:t>
            </a:r>
          </a:p>
          <a:p>
            <a:pPr marL="0" indent="0">
              <a:buNone/>
            </a:pPr>
            <a:endParaRPr lang="ru-RU" dirty="0">
              <a:latin typeface="Book Antiqua" panose="02040602050305030304" pitchFamily="18" charset="0"/>
            </a:endParaRPr>
          </a:p>
          <a:p>
            <a:pPr marL="0" indent="0" algn="just">
              <a:buNone/>
            </a:pPr>
            <a:r>
              <a:rPr lang="ru-RU" i="1" dirty="0" smtClean="0">
                <a:latin typeface="Book Antiqua" panose="02040602050305030304" pitchFamily="18" charset="0"/>
              </a:rPr>
              <a:t>Изучение истории первой четверти 19 века перенесено из программы 9-х классов в программу 8 класса</a:t>
            </a:r>
            <a:endParaRPr lang="ru-RU" i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5396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1114</Words>
  <Application>Microsoft Office PowerPoint</Application>
  <PresentationFormat>Экран (4:3)</PresentationFormat>
  <Paragraphs>205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Book Antiqua</vt:lpstr>
      <vt:lpstr>Bookman Old Style</vt:lpstr>
      <vt:lpstr>Calibri</vt:lpstr>
      <vt:lpstr>Wingdings</vt:lpstr>
      <vt:lpstr>Тема Office</vt:lpstr>
      <vt:lpstr>Методические аспекты обеспечения качества образовательного процесса в обучении предметам «История» и «Обществознание»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IAET SB RAS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Методические аспекты обеспечения качества образовательного процесса в обучении предметам «История» и «Обществознание»</dc:title>
  <dc:creator>Соловьева Е.А.</dc:creator>
  <cp:lastModifiedBy>Суворова Ирина Николаевна</cp:lastModifiedBy>
  <cp:revision>10</cp:revision>
  <dcterms:created xsi:type="dcterms:W3CDTF">2025-08-21T06:29:50Z</dcterms:created>
  <dcterms:modified xsi:type="dcterms:W3CDTF">2025-08-26T09:32:13Z</dcterms:modified>
</cp:coreProperties>
</file>