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33" r:id="rId1"/>
    <p:sldMasterId id="2147483750" r:id="rId2"/>
  </p:sldMasterIdLst>
  <p:sldIdLst>
    <p:sldId id="256" r:id="rId3"/>
    <p:sldId id="317" r:id="rId4"/>
    <p:sldId id="318" r:id="rId5"/>
    <p:sldId id="332" r:id="rId6"/>
    <p:sldId id="320" r:id="rId7"/>
    <p:sldId id="333" r:id="rId8"/>
    <p:sldId id="334" r:id="rId9"/>
    <p:sldId id="335" r:id="rId10"/>
    <p:sldId id="336" r:id="rId11"/>
    <p:sldId id="324" r:id="rId12"/>
    <p:sldId id="337" r:id="rId13"/>
    <p:sldId id="315" r:id="rId14"/>
    <p:sldId id="290" r:id="rId15"/>
    <p:sldId id="325" r:id="rId16"/>
    <p:sldId id="326" r:id="rId17"/>
    <p:sldId id="298" r:id="rId18"/>
    <p:sldId id="279" r:id="rId19"/>
    <p:sldId id="284" r:id="rId20"/>
    <p:sldId id="338" r:id="rId21"/>
    <p:sldId id="281" r:id="rId22"/>
    <p:sldId id="294" r:id="rId23"/>
    <p:sldId id="339" r:id="rId24"/>
    <p:sldId id="340" r:id="rId25"/>
    <p:sldId id="302" r:id="rId26"/>
    <p:sldId id="293" r:id="rId27"/>
    <p:sldId id="303" r:id="rId28"/>
    <p:sldId id="304" r:id="rId29"/>
    <p:sldId id="341" r:id="rId30"/>
    <p:sldId id="305" r:id="rId31"/>
    <p:sldId id="306" r:id="rId32"/>
    <p:sldId id="296" r:id="rId33"/>
    <p:sldId id="307" r:id="rId34"/>
    <p:sldId id="342" r:id="rId35"/>
    <p:sldId id="308" r:id="rId36"/>
    <p:sldId id="297" r:id="rId37"/>
    <p:sldId id="343" r:id="rId38"/>
    <p:sldId id="310" r:id="rId39"/>
    <p:sldId id="344" r:id="rId40"/>
    <p:sldId id="316" r:id="rId41"/>
    <p:sldId id="287" r:id="rId42"/>
    <p:sldId id="311" r:id="rId43"/>
    <p:sldId id="345" r:id="rId44"/>
    <p:sldId id="346" r:id="rId45"/>
    <p:sldId id="312" r:id="rId46"/>
    <p:sldId id="347" r:id="rId47"/>
    <p:sldId id="348" r:id="rId48"/>
    <p:sldId id="328" r:id="rId49"/>
    <p:sldId id="329" r:id="rId50"/>
    <p:sldId id="330" r:id="rId51"/>
    <p:sldId id="331" r:id="rId52"/>
    <p:sldId id="289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87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265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487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305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E78712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20317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304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41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10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140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57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89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4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796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19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35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49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314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1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44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5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8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52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64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2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701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5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695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9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151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1/12/2026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6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sv4.userapi.com/s/v1/d/IFv_mRJFRmScD5HEI9gKS8Cy6fgujnxEB2Ec2HX5Fuzt_sxu3K_wUXzWbzvInVKsvWdEqD1APbCELpFaHNNylQwiGFGKXQdSuCNpFGt0hsGX90Kw/Karty_dlya_OGE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ОГЭ 2026 г. по истории: структура, сложности, особенности подготовки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941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27" y="624468"/>
            <a:ext cx="10050965" cy="565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50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9" r="3286" b="12267"/>
          <a:stretch/>
        </p:blipFill>
        <p:spPr>
          <a:xfrm>
            <a:off x="301751" y="265176"/>
            <a:ext cx="11719551" cy="630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78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6" t="401" r="1075" b="26133"/>
          <a:stretch/>
        </p:blipFill>
        <p:spPr>
          <a:xfrm>
            <a:off x="213360" y="1280161"/>
            <a:ext cx="11978640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52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8" y="144964"/>
            <a:ext cx="11755866" cy="66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3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48" y="200720"/>
            <a:ext cx="11547708" cy="64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7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96" y="108723"/>
            <a:ext cx="11562577" cy="650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3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254" y="557784"/>
            <a:ext cx="10241282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68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089" y="594360"/>
            <a:ext cx="9657524" cy="841248"/>
          </a:xfrm>
        </p:spPr>
        <p:txBody>
          <a:bodyPr>
            <a:normAutofit/>
          </a:bodyPr>
          <a:lstStyle/>
          <a:p>
            <a:r>
              <a:rPr lang="ru-RU" sz="1800" b="1" dirty="0"/>
              <a:t>Знание    основных дат, этапов и ключевых событий истории России и мира с древности до 1914 г., выдающихся деятелей   отечественной и всеобщей истории проверялись заданиями 1,4,15,16. </a:t>
            </a:r>
          </a:p>
        </p:txBody>
      </p:sp>
      <p:pic>
        <p:nvPicPr>
          <p:cNvPr id="4" name="Объект 3" descr="C:\Users\79618\Desktop\task_hist_v14021 — копия (2)_page-00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4" y="1687956"/>
            <a:ext cx="4599496" cy="176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79618\Desktop\task_hist_v14021 — копия (2)_page-000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8"/>
          <a:stretch/>
        </p:blipFill>
        <p:spPr bwMode="auto">
          <a:xfrm>
            <a:off x="6366129" y="1490788"/>
            <a:ext cx="5238750" cy="21628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79618\Desktop\task_hist_v14021 — копия (2)_page-000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646" y="3653598"/>
            <a:ext cx="4946650" cy="3081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030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347"/>
          </a:xfrm>
        </p:spPr>
        <p:txBody>
          <a:bodyPr>
            <a:normAutofit/>
          </a:bodyPr>
          <a:lstStyle/>
          <a:p>
            <a:r>
              <a:rPr lang="ru-RU" sz="2400" b="1" dirty="0"/>
              <a:t>Умение объяснить смысл изученных исторических понятий и терминов</a:t>
            </a:r>
          </a:p>
        </p:txBody>
      </p:sp>
      <p:pic>
        <p:nvPicPr>
          <p:cNvPr id="4" name="Объект 3" descr="C:\Users\79618\Desktop\task_hist_v14021 — копия (2)_page-000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556657"/>
            <a:ext cx="6507852" cy="2274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79618\Desktop\task_hist_v14021 — копия (2)_page-00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05" y="3831336"/>
            <a:ext cx="6662928" cy="2808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8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849" t="4666" r="22000" b="13867"/>
          <a:stretch/>
        </p:blipFill>
        <p:spPr>
          <a:xfrm>
            <a:off x="1709928" y="91440"/>
            <a:ext cx="9976104" cy="66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7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346" y="786160"/>
            <a:ext cx="10140176" cy="570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22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7914" y="293914"/>
            <a:ext cx="9686697" cy="936172"/>
          </a:xfrm>
        </p:spPr>
        <p:txBody>
          <a:bodyPr>
            <a:normAutofit/>
          </a:bodyPr>
          <a:lstStyle/>
          <a:p>
            <a:r>
              <a:rPr lang="ru-RU" sz="2400" b="1" dirty="0"/>
              <a:t>О</a:t>
            </a:r>
            <a:r>
              <a:rPr lang="ru-RU" sz="2400" b="1" dirty="0" smtClean="0"/>
              <a:t>пределение последовательности </a:t>
            </a:r>
            <a:r>
              <a:rPr lang="ru-RU" sz="2400" b="1" dirty="0"/>
              <a:t>и </a:t>
            </a:r>
            <a:r>
              <a:rPr lang="ru-RU" sz="2400" b="1" dirty="0" smtClean="0"/>
              <a:t>длительности </a:t>
            </a:r>
            <a:r>
              <a:rPr lang="ru-RU" sz="2400" b="1" dirty="0"/>
              <a:t>важнейших событий отечественной и всеобщей истории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62000" y="1621971"/>
            <a:ext cx="6629400" cy="4408715"/>
          </a:xfrm>
        </p:spPr>
        <p:txBody>
          <a:bodyPr>
            <a:normAutofit/>
          </a:bodyPr>
          <a:lstStyle/>
          <a:p>
            <a:r>
              <a:rPr lang="ru-RU" sz="2400" b="1" dirty="0"/>
              <a:t>Все события, представленные в задании, либо в разных веках, либо связаны с эпохами правления разных императоров, правящих в России.  </a:t>
            </a:r>
            <a:r>
              <a:rPr lang="ru-RU" sz="2400" b="1" dirty="0" smtClean="0"/>
              <a:t>   Необходимо  </a:t>
            </a:r>
            <a:r>
              <a:rPr lang="ru-RU" sz="2400" b="1" dirty="0"/>
              <a:t>при </a:t>
            </a:r>
            <a:r>
              <a:rPr lang="ru-RU" sz="2400" b="1" dirty="0" smtClean="0"/>
              <a:t>изучении </a:t>
            </a:r>
            <a:r>
              <a:rPr lang="ru-RU" sz="2400" b="1" dirty="0"/>
              <a:t>истории в основной школе особое внимание обращать на изучение вопросов, связанных с хронологией, с изучением исторического времени, с пониманием того, что </a:t>
            </a:r>
            <a:r>
              <a:rPr lang="ru-RU" sz="2400" b="1" dirty="0">
                <a:solidFill>
                  <a:srgbClr val="FF0000"/>
                </a:solidFill>
              </a:rPr>
              <a:t>в истории время имеет «содержание».</a:t>
            </a:r>
          </a:p>
          <a:p>
            <a:endParaRPr lang="ru-RU" sz="2400" b="1" dirty="0"/>
          </a:p>
        </p:txBody>
      </p:sp>
      <p:pic>
        <p:nvPicPr>
          <p:cNvPr id="5" name="Объект 4" descr="C:\Users\79618\Desktop\task_hist_v14021 — копия (2)_page-0001.jpg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1796144"/>
            <a:ext cx="4906191" cy="2859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9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8" y="475735"/>
            <a:ext cx="8230764" cy="58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928256" y="1801802"/>
            <a:ext cx="6104709" cy="304233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Алексей Михайлович Тишайший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(1645-1676 гг.)</a:t>
            </a:r>
            <a:endParaRPr lang="ru-RU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2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74152" y="192024"/>
            <a:ext cx="3675888" cy="6583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Внутренняя политика:</a:t>
            </a:r>
          </a:p>
          <a:p>
            <a:pPr algn="ctr"/>
            <a:endParaRPr lang="ru-RU" sz="16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«</a:t>
            </a:r>
            <a:r>
              <a:rPr lang="ru-RU" sz="1600" b="1" dirty="0" err="1" smtClean="0">
                <a:solidFill>
                  <a:prstClr val="black"/>
                </a:solidFill>
              </a:rPr>
              <a:t>Бунташный</a:t>
            </a:r>
            <a:r>
              <a:rPr lang="ru-RU" sz="1600" b="1" dirty="0" smtClean="0">
                <a:solidFill>
                  <a:prstClr val="black"/>
                </a:solidFill>
              </a:rPr>
              <a:t> век»</a:t>
            </a:r>
          </a:p>
          <a:p>
            <a:r>
              <a:rPr lang="ru-RU" sz="1600" b="1" dirty="0" smtClean="0">
                <a:solidFill>
                  <a:prstClr val="black"/>
                </a:solidFill>
              </a:rPr>
              <a:t>1.Соляной бунт 1648</a:t>
            </a:r>
          </a:p>
          <a:p>
            <a:pPr marL="342900" indent="-342900"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</a:rPr>
              <a:t>Медный бунт 1662</a:t>
            </a:r>
          </a:p>
          <a:p>
            <a:pPr marL="342900" indent="-342900"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</a:rPr>
              <a:t>Восстание Степана Разина 160-1671</a:t>
            </a:r>
          </a:p>
          <a:p>
            <a:pPr marL="342900" indent="-342900"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</a:rPr>
              <a:t>Хлебный бунт 1650</a:t>
            </a:r>
          </a:p>
          <a:p>
            <a:pPr marL="342900" indent="-342900">
              <a:buFontTx/>
              <a:buAutoNum type="arabicPeriod"/>
            </a:pPr>
            <a:r>
              <a:rPr lang="ru-RU" sz="1600" b="1" dirty="0" err="1" smtClean="0">
                <a:solidFill>
                  <a:prstClr val="black"/>
                </a:solidFill>
              </a:rPr>
              <a:t>Соловецкое</a:t>
            </a:r>
            <a:r>
              <a:rPr lang="ru-RU" sz="1600" b="1" dirty="0" smtClean="0">
                <a:solidFill>
                  <a:prstClr val="black"/>
                </a:solidFill>
              </a:rPr>
              <a:t> восстание 1668-1676</a:t>
            </a:r>
          </a:p>
          <a:p>
            <a:endParaRPr lang="ru-RU" sz="16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</a:rPr>
              <a:t>Церковный раскол:</a:t>
            </a:r>
          </a:p>
          <a:p>
            <a:r>
              <a:rPr lang="ru-RU" sz="1600" b="1" dirty="0" smtClean="0">
                <a:solidFill>
                  <a:prstClr val="black"/>
                </a:solidFill>
              </a:rPr>
              <a:t>Реформа Никона 1653, Аввакум, старообрядчество</a:t>
            </a:r>
          </a:p>
          <a:p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Соборное уложение 1649</a:t>
            </a:r>
          </a:p>
          <a:p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Всероссийский рынок</a:t>
            </a:r>
          </a:p>
          <a:p>
            <a:endParaRPr lang="ru-RU" sz="1600" b="1" dirty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Новоторговый устав 1667, ярмарки</a:t>
            </a:r>
          </a:p>
          <a:p>
            <a:r>
              <a:rPr lang="ru-RU" b="1" dirty="0" smtClean="0">
                <a:solidFill>
                  <a:prstClr val="black"/>
                </a:solidFill>
              </a:rPr>
              <a:t>……………………………</a:t>
            </a:r>
          </a:p>
          <a:p>
            <a:pPr marL="342900" indent="-342900">
              <a:buFontTx/>
              <a:buAutoNum type="arabicPeriod"/>
            </a:pPr>
            <a:endParaRPr lang="ru-RU" b="1" dirty="0">
              <a:solidFill>
                <a:prstClr val="black"/>
              </a:solidFill>
            </a:endParaRPr>
          </a:p>
          <a:p>
            <a:endParaRPr lang="ru-RU" b="1" dirty="0" smtClean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ru-RU" b="1" dirty="0">
              <a:solidFill>
                <a:prstClr val="black"/>
              </a:solidFill>
            </a:endParaRPr>
          </a:p>
          <a:p>
            <a:pPr marL="342900" indent="-342900" algn="ctr">
              <a:buFontTx/>
              <a:buAutoNum type="arabicPeriod"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7742" y="192024"/>
            <a:ext cx="2807208" cy="30175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Внешняя политика:…………….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3816" y="4434840"/>
            <a:ext cx="2743200" cy="19476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Современники: ………………….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17720" y="283464"/>
            <a:ext cx="2331720" cy="1609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Памятники культуры:………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20056" y="4818888"/>
            <a:ext cx="2029968" cy="1453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Термины: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80" y="2593716"/>
            <a:ext cx="3685916" cy="184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65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175" t="28001" r="14725" b="25199"/>
          <a:stretch/>
        </p:blipFill>
        <p:spPr>
          <a:xfrm>
            <a:off x="1486772" y="448055"/>
            <a:ext cx="10390613" cy="592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4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01" t="14134" r="10150" b="4800"/>
          <a:stretch/>
        </p:blipFill>
        <p:spPr>
          <a:xfrm>
            <a:off x="1865376" y="950976"/>
            <a:ext cx="982065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66" t="4266" r="7172" b="4880"/>
          <a:stretch/>
        </p:blipFill>
        <p:spPr>
          <a:xfrm>
            <a:off x="1649691" y="834272"/>
            <a:ext cx="10284644" cy="60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1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572" t="15531" r="6833" b="21662"/>
          <a:stretch/>
        </p:blipFill>
        <p:spPr>
          <a:xfrm>
            <a:off x="1885362" y="197147"/>
            <a:ext cx="9699016" cy="59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51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22" y="161780"/>
            <a:ext cx="6127011" cy="45967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87" y="2005163"/>
            <a:ext cx="6474513" cy="4852837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 rot="1362617">
            <a:off x="1253754" y="676132"/>
            <a:ext cx="1701452" cy="64225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557" y="2716160"/>
            <a:ext cx="165825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60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05" t="16461" r="6988" b="18656"/>
          <a:stretch/>
        </p:blipFill>
        <p:spPr>
          <a:xfrm>
            <a:off x="2457078" y="1597767"/>
            <a:ext cx="8842294" cy="50028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9313" y="194494"/>
            <a:ext cx="103305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alpha val="98000"/>
                  </a:schemeClr>
                </a:solidFill>
                <a:hlinkClick r:id="rId3"/>
              </a:rPr>
              <a:t>https://</a:t>
            </a:r>
            <a:r>
              <a:rPr lang="en-US" sz="24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alpha val="98000"/>
                  </a:schemeClr>
                </a:solidFill>
                <a:hlinkClick r:id="rId3"/>
              </a:rPr>
              <a:t>psv4.userapi.com/s/v1/d/IFv_mRJFRmScD5HEI9gKS8Cy6fgujnxEB2Ec2HX5Fuzt_sxu3K_wUXzWbzvInVKsvWdEqD1APbCELpFaHNNylQwiGFGKXQdSuCNpFGt0hsGX90Kw/Karty_dlya_OGE.pdf</a:t>
            </a:r>
            <a:r>
              <a:rPr lang="ru-RU" sz="2400" b="1" dirty="0" smtClean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alpha val="98000"/>
                  </a:schemeClr>
                </a:solidFill>
              </a:rPr>
              <a:t> </a:t>
            </a:r>
            <a:endParaRPr lang="ru-RU" sz="2400" b="1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alpha val="98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2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78" y="595893"/>
            <a:ext cx="10716322" cy="602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64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300" t="16133" r="6775" b="22133"/>
          <a:stretch/>
        </p:blipFill>
        <p:spPr>
          <a:xfrm>
            <a:off x="956221" y="141514"/>
            <a:ext cx="11000200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221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396" t="16423" r="21890" b="13658"/>
          <a:stretch/>
        </p:blipFill>
        <p:spPr>
          <a:xfrm>
            <a:off x="836342" y="0"/>
            <a:ext cx="10983952" cy="67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25" t="16666" r="6175" b="22934"/>
          <a:stretch/>
        </p:blipFill>
        <p:spPr>
          <a:xfrm>
            <a:off x="1582538" y="987552"/>
            <a:ext cx="1060946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51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482" t="18095" r="53125" b="22064"/>
          <a:stretch/>
        </p:blipFill>
        <p:spPr>
          <a:xfrm>
            <a:off x="3483427" y="185057"/>
            <a:ext cx="6477002" cy="652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96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618" t="22594" r="22880" b="35833"/>
          <a:stretch/>
        </p:blipFill>
        <p:spPr>
          <a:xfrm>
            <a:off x="259105" y="829866"/>
            <a:ext cx="11727223" cy="589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83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600" t="14667" r="11500" b="4666"/>
          <a:stretch/>
        </p:blipFill>
        <p:spPr>
          <a:xfrm>
            <a:off x="832104" y="310896"/>
            <a:ext cx="11002786" cy="6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5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572" t="17143" r="18749" b="6190"/>
          <a:stretch/>
        </p:blipFill>
        <p:spPr>
          <a:xfrm>
            <a:off x="1654628" y="250370"/>
            <a:ext cx="10113482" cy="644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76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200" t="31867" r="17125" b="21200"/>
          <a:stretch/>
        </p:blipFill>
        <p:spPr>
          <a:xfrm>
            <a:off x="6793967" y="41481"/>
            <a:ext cx="5253068" cy="3036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66" r="41410"/>
          <a:stretch/>
        </p:blipFill>
        <p:spPr>
          <a:xfrm>
            <a:off x="8774215" y="3300761"/>
            <a:ext cx="3157590" cy="31223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420" y="139453"/>
            <a:ext cx="4947666" cy="656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5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17" t="16826" r="6786" b="13015"/>
          <a:stretch/>
        </p:blipFill>
        <p:spPr>
          <a:xfrm>
            <a:off x="315684" y="0"/>
            <a:ext cx="10417630" cy="3812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14" t="48571" r="8215" b="41747"/>
          <a:stretch/>
        </p:blipFill>
        <p:spPr>
          <a:xfrm>
            <a:off x="315684" y="3951514"/>
            <a:ext cx="10798628" cy="664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4375" t="46190" r="10803" b="38571"/>
          <a:stretch/>
        </p:blipFill>
        <p:spPr>
          <a:xfrm>
            <a:off x="315684" y="4615543"/>
            <a:ext cx="10798628" cy="1091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590" t="42381" r="8572" b="47777"/>
          <a:stretch/>
        </p:blipFill>
        <p:spPr>
          <a:xfrm>
            <a:off x="299355" y="5932715"/>
            <a:ext cx="10831285" cy="67491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 rot="11449669">
            <a:off x="10673440" y="6329191"/>
            <a:ext cx="91440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3032506">
            <a:off x="198386" y="5672110"/>
            <a:ext cx="1082820" cy="446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437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9650" t="47867" r="6850" b="6266"/>
          <a:stretch/>
        </p:blipFill>
        <p:spPr>
          <a:xfrm>
            <a:off x="2761487" y="896112"/>
            <a:ext cx="8926563" cy="529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9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49" t="5466" r="8726" b="5466"/>
          <a:stretch/>
        </p:blipFill>
        <p:spPr>
          <a:xfrm>
            <a:off x="283464" y="118872"/>
            <a:ext cx="11585448" cy="65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609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6317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Задания высокого и повышенного уровня сложности</a:t>
            </a:r>
            <a:endParaRPr lang="ru-RU" sz="2800" b="1" dirty="0"/>
          </a:p>
        </p:txBody>
      </p:sp>
      <p:pic>
        <p:nvPicPr>
          <p:cNvPr id="4" name="Объект 3" descr="C:\Users\79618\Desktop\task_hist_v14021 — копия (2)_page-000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5488" y="3163094"/>
            <a:ext cx="3621024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79618\Desktop\task_hist_v14021 — копия (2)_page-000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60" y="1687286"/>
            <a:ext cx="5940425" cy="1872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710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875" t="33200" r="17125" b="24934"/>
          <a:stretch/>
        </p:blipFill>
        <p:spPr>
          <a:xfrm>
            <a:off x="5794966" y="24533"/>
            <a:ext cx="6220250" cy="325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750" t="32133" r="16300" b="26400"/>
          <a:stretch/>
        </p:blipFill>
        <p:spPr>
          <a:xfrm>
            <a:off x="153441" y="2993656"/>
            <a:ext cx="7486592" cy="37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0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527" t="28106" r="14183" b="5590"/>
          <a:stretch/>
        </p:blipFill>
        <p:spPr>
          <a:xfrm>
            <a:off x="1035449" y="1375954"/>
            <a:ext cx="10519262" cy="52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04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600" t="27467" r="12700" b="12400"/>
          <a:stretch/>
        </p:blipFill>
        <p:spPr>
          <a:xfrm>
            <a:off x="685800" y="1490472"/>
            <a:ext cx="11321610" cy="49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17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7275" t="33466" r="15100" b="32934"/>
          <a:stretch/>
        </p:blipFill>
        <p:spPr>
          <a:xfrm>
            <a:off x="1650380" y="0"/>
            <a:ext cx="6208553" cy="2463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310" y="2648658"/>
            <a:ext cx="5651482" cy="1249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68" y="3563484"/>
            <a:ext cx="6633254" cy="329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83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01" t="22133" r="13749" b="16000"/>
          <a:stretch/>
        </p:blipFill>
        <p:spPr>
          <a:xfrm>
            <a:off x="603504" y="1335024"/>
            <a:ext cx="11403672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5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169" t="42077" r="11989" b="19126"/>
          <a:stretch/>
        </p:blipFill>
        <p:spPr>
          <a:xfrm>
            <a:off x="283463" y="1591056"/>
            <a:ext cx="11831595" cy="322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3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" y="80149"/>
            <a:ext cx="11600985" cy="652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7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9" y="120571"/>
            <a:ext cx="11664176" cy="65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47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07" y="167267"/>
            <a:ext cx="11640634" cy="65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7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724" t="13818" r="9490" b="5234"/>
          <a:stretch/>
        </p:blipFill>
        <p:spPr>
          <a:xfrm>
            <a:off x="1645919" y="246888"/>
            <a:ext cx="10446780" cy="62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9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право 1"/>
          <p:cNvSpPr/>
          <p:nvPr/>
        </p:nvSpPr>
        <p:spPr>
          <a:xfrm>
            <a:off x="914399" y="925551"/>
            <a:ext cx="10905893" cy="1438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XI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46050" y="2029522"/>
            <a:ext cx="2932771" cy="46166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1015-1019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Святополк Окаянный против братьев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Победа Ярослава 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Равнобедренный треугольник 3"/>
          <p:cNvSpPr/>
          <p:nvPr/>
        </p:nvSpPr>
        <p:spPr>
          <a:xfrm flipH="1">
            <a:off x="3423424" y="2029522"/>
            <a:ext cx="2821258" cy="46166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1016 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Правда Ярослава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6367346" y="2029522"/>
            <a:ext cx="2888166" cy="46166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1036</a:t>
            </a:r>
          </a:p>
          <a:p>
            <a:pPr algn="ctr"/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Р.Альта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разбил печенегов, умер Мстислав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Тмутараканский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9367024" y="2029522"/>
            <a:ext cx="2453268" cy="46166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1037 построил Софию Киевскую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02888" y="334537"/>
            <a:ext cx="1773044" cy="89209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Борис, Глеб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44281" y="100360"/>
            <a:ext cx="2737626" cy="14385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Закуп, рядович,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холоп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смерд, вервь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99355" y="100359"/>
            <a:ext cx="2185640" cy="143850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err="1" smtClean="0"/>
              <a:t>Лествичная</a:t>
            </a:r>
            <a:r>
              <a:rPr lang="ru-RU" sz="1400" dirty="0" smtClean="0"/>
              <a:t> система передачи престола </a:t>
            </a:r>
            <a:endParaRPr lang="ru-RU" sz="1400" dirty="0"/>
          </a:p>
        </p:txBody>
      </p:sp>
      <p:sp>
        <p:nvSpPr>
          <p:cNvPr id="11" name="Овал 10"/>
          <p:cNvSpPr/>
          <p:nvPr/>
        </p:nvSpPr>
        <p:spPr>
          <a:xfrm rot="10800000" flipV="1">
            <a:off x="8274205" y="63661"/>
            <a:ext cx="3245004" cy="172053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+ </a:t>
            </a:r>
            <a:r>
              <a:rPr lang="ru-RU" sz="1200" dirty="0" smtClean="0"/>
              <a:t>построена София Новгородская, </a:t>
            </a:r>
            <a:r>
              <a:rPr lang="ru-RU" sz="1200" dirty="0"/>
              <a:t>З</a:t>
            </a:r>
            <a:r>
              <a:rPr lang="ru-RU" sz="1200" dirty="0" smtClean="0"/>
              <a:t>олотые ворота в Киеве, создан </a:t>
            </a:r>
            <a:r>
              <a:rPr lang="ru-RU" sz="1200" dirty="0" err="1" smtClean="0"/>
              <a:t>Киевопечерский</a:t>
            </a:r>
            <a:r>
              <a:rPr lang="ru-RU" sz="1200" dirty="0" smtClean="0"/>
              <a:t> монастырь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522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5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74" t="18666" r="10900" b="4934"/>
          <a:stretch/>
        </p:blipFill>
        <p:spPr>
          <a:xfrm>
            <a:off x="1527047" y="1042416"/>
            <a:ext cx="10534319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62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300" t="37867" r="53350" b="7333"/>
          <a:stretch/>
        </p:blipFill>
        <p:spPr>
          <a:xfrm>
            <a:off x="2715768" y="109727"/>
            <a:ext cx="7900416" cy="65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65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68" y="73152"/>
            <a:ext cx="10308109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32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2226" t="5600" r="16450"/>
          <a:stretch/>
        </p:blipFill>
        <p:spPr>
          <a:xfrm>
            <a:off x="1645920" y="137160"/>
            <a:ext cx="8887968" cy="66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11020"/>
      </p:ext>
    </p:extLst>
  </p:cSld>
  <p:clrMapOvr>
    <a:masterClrMapping/>
  </p:clrMapOvr>
</p:sld>
</file>

<file path=ppt/theme/theme1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693</TotalTime>
  <Words>246</Words>
  <Application>Microsoft Office PowerPoint</Application>
  <PresentationFormat>Широкоэкранный</PresentationFormat>
  <Paragraphs>49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Century Gothic</vt:lpstr>
      <vt:lpstr>Wingdings 3</vt:lpstr>
      <vt:lpstr>1_Легкий дым</vt:lpstr>
      <vt:lpstr>Тема Office</vt:lpstr>
      <vt:lpstr>ОГЭ 2026 г. по истории: структура, сложности, особенности подготовки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Знание    основных дат, этапов и ключевых событий истории России и мира с древности до 1914 г., выдающихся деятелей   отечественной и всеобщей истории проверялись заданиями 1,4,15,16. </vt:lpstr>
      <vt:lpstr>Умение объяснить смысл изученных исторических понятий и терминов</vt:lpstr>
      <vt:lpstr>Презентация PowerPoint</vt:lpstr>
      <vt:lpstr>Определение последовательности и длительности важнейших событий отечественной и всеобщей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Задания высокого и повышенного уровня сложности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79618</dc:creator>
  <cp:lastModifiedBy>Aleksandr</cp:lastModifiedBy>
  <cp:revision>48</cp:revision>
  <dcterms:created xsi:type="dcterms:W3CDTF">2022-08-17T11:34:04Z</dcterms:created>
  <dcterms:modified xsi:type="dcterms:W3CDTF">2026-01-12T15:05:11Z</dcterms:modified>
</cp:coreProperties>
</file>