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7"/>
  </p:notesMasterIdLst>
  <p:sldIdLst>
    <p:sldId id="405" r:id="rId2"/>
    <p:sldId id="326" r:id="rId3"/>
    <p:sldId id="327" r:id="rId4"/>
    <p:sldId id="328" r:id="rId5"/>
    <p:sldId id="329" r:id="rId6"/>
    <p:sldId id="330" r:id="rId7"/>
    <p:sldId id="331" r:id="rId8"/>
    <p:sldId id="332" r:id="rId9"/>
    <p:sldId id="333" r:id="rId10"/>
    <p:sldId id="334" r:id="rId11"/>
    <p:sldId id="335" r:id="rId12"/>
    <p:sldId id="336" r:id="rId13"/>
    <p:sldId id="337" r:id="rId14"/>
    <p:sldId id="406" r:id="rId15"/>
    <p:sldId id="340" r:id="rId16"/>
    <p:sldId id="407" r:id="rId17"/>
    <p:sldId id="408" r:id="rId18"/>
    <p:sldId id="411" r:id="rId19"/>
    <p:sldId id="409" r:id="rId20"/>
    <p:sldId id="343" r:id="rId21"/>
    <p:sldId id="410" r:id="rId22"/>
    <p:sldId id="354" r:id="rId23"/>
    <p:sldId id="376" r:id="rId24"/>
    <p:sldId id="377" r:id="rId25"/>
    <p:sldId id="378" r:id="rId26"/>
    <p:sldId id="379" r:id="rId27"/>
    <p:sldId id="380" r:id="rId28"/>
    <p:sldId id="381" r:id="rId29"/>
    <p:sldId id="382" r:id="rId30"/>
    <p:sldId id="387" r:id="rId31"/>
    <p:sldId id="383" r:id="rId32"/>
    <p:sldId id="386" r:id="rId33"/>
    <p:sldId id="388" r:id="rId34"/>
    <p:sldId id="390" r:id="rId35"/>
    <p:sldId id="389" r:id="rId36"/>
    <p:sldId id="384" r:id="rId37"/>
    <p:sldId id="385" r:id="rId38"/>
    <p:sldId id="392" r:id="rId39"/>
    <p:sldId id="393" r:id="rId40"/>
    <p:sldId id="394" r:id="rId41"/>
    <p:sldId id="391" r:id="rId42"/>
    <p:sldId id="353" r:id="rId43"/>
    <p:sldId id="401" r:id="rId44"/>
    <p:sldId id="403" r:id="rId45"/>
    <p:sldId id="404" r:id="rId46"/>
    <p:sldId id="366" r:id="rId47"/>
    <p:sldId id="367" r:id="rId48"/>
    <p:sldId id="368" r:id="rId49"/>
    <p:sldId id="369" r:id="rId50"/>
    <p:sldId id="372" r:id="rId51"/>
    <p:sldId id="373" r:id="rId52"/>
    <p:sldId id="374" r:id="rId53"/>
    <p:sldId id="355" r:id="rId54"/>
    <p:sldId id="357" r:id="rId55"/>
    <p:sldId id="358" r:id="rId56"/>
    <p:sldId id="356" r:id="rId57"/>
    <p:sldId id="359" r:id="rId58"/>
    <p:sldId id="360" r:id="rId59"/>
    <p:sldId id="362" r:id="rId60"/>
    <p:sldId id="361" r:id="rId61"/>
    <p:sldId id="363" r:id="rId62"/>
    <p:sldId id="364" r:id="rId63"/>
    <p:sldId id="365" r:id="rId64"/>
    <p:sldId id="396" r:id="rId65"/>
    <p:sldId id="399" r:id="rId66"/>
    <p:sldId id="400" r:id="rId67"/>
    <p:sldId id="346" r:id="rId68"/>
    <p:sldId id="348" r:id="rId69"/>
    <p:sldId id="347" r:id="rId70"/>
    <p:sldId id="349" r:id="rId71"/>
    <p:sldId id="350" r:id="rId72"/>
    <p:sldId id="351" r:id="rId73"/>
    <p:sldId id="352" r:id="rId74"/>
    <p:sldId id="413" r:id="rId75"/>
    <p:sldId id="267" r:id="rId76"/>
    <p:sldId id="282" r:id="rId77"/>
    <p:sldId id="290" r:id="rId78"/>
    <p:sldId id="289" r:id="rId79"/>
    <p:sldId id="284" r:id="rId80"/>
    <p:sldId id="285" r:id="rId81"/>
    <p:sldId id="306" r:id="rId82"/>
    <p:sldId id="308" r:id="rId83"/>
    <p:sldId id="298" r:id="rId84"/>
    <p:sldId id="314" r:id="rId85"/>
    <p:sldId id="315" r:id="rId86"/>
    <p:sldId id="316" r:id="rId87"/>
    <p:sldId id="321" r:id="rId88"/>
    <p:sldId id="322" r:id="rId89"/>
    <p:sldId id="320" r:id="rId90"/>
    <p:sldId id="318" r:id="rId91"/>
    <p:sldId id="286" r:id="rId92"/>
    <p:sldId id="323" r:id="rId93"/>
    <p:sldId id="283" r:id="rId94"/>
    <p:sldId id="412" r:id="rId95"/>
    <p:sldId id="324" r:id="rId96"/>
  </p:sldIdLst>
  <p:sldSz cx="12192000" cy="6858000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24" userDrawn="1">
          <p15:clr>
            <a:srgbClr val="A4A3A4"/>
          </p15:clr>
        </p15:guide>
        <p15:guide id="2" pos="378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315B"/>
    <a:srgbClr val="2F67C3"/>
    <a:srgbClr val="153059"/>
    <a:srgbClr val="214887"/>
    <a:srgbClr val="295A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86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-108" y="-144"/>
      </p:cViewPr>
      <p:guideLst>
        <p:guide orient="horz" pos="2124"/>
        <p:guide pos="378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F8C2AF-CB5F-4BD1-BDC5-F5A174143C7B}" type="datetimeFigureOut">
              <a:rPr lang="ru-RU" smtClean="0"/>
              <a:t>17.12.2025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1DBE1D-51F6-4195-9BA3-E1F3DED25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9408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B4C8E-B4F0-4160-828A-B3C966845AB0}" type="datetimeFigureOut">
              <a:rPr lang="ru-RU" smtClean="0"/>
              <a:t>17.12.2025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0088-98E4-4AE7-B86D-D25575D83CF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B4C8E-B4F0-4160-828A-B3C966845AB0}" type="datetimeFigureOut">
              <a:rPr lang="ru-RU" smtClean="0"/>
              <a:t>17.12.2025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0088-98E4-4AE7-B86D-D25575D83CF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B4C8E-B4F0-4160-828A-B3C966845AB0}" type="datetimeFigureOut">
              <a:rPr lang="ru-RU" smtClean="0"/>
              <a:t>17.12.2025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0088-98E4-4AE7-B86D-D25575D83CF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B4C8E-B4F0-4160-828A-B3C966845AB0}" type="datetimeFigureOut">
              <a:rPr lang="ru-RU" smtClean="0"/>
              <a:t>17.12.2025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0088-98E4-4AE7-B86D-D25575D83CF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B4C8E-B4F0-4160-828A-B3C966845AB0}" type="datetimeFigureOut">
              <a:rPr lang="ru-RU" smtClean="0"/>
              <a:t>17.12.2025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0088-98E4-4AE7-B86D-D25575D83CF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B4C8E-B4F0-4160-828A-B3C966845AB0}" type="datetimeFigureOut">
              <a:rPr lang="ru-RU" smtClean="0"/>
              <a:t>17.12.2025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0088-98E4-4AE7-B86D-D25575D83CF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B4C8E-B4F0-4160-828A-B3C966845AB0}" type="datetimeFigureOut">
              <a:rPr lang="ru-RU" smtClean="0"/>
              <a:t>17.12.2025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0088-98E4-4AE7-B86D-D25575D83CF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B4C8E-B4F0-4160-828A-B3C966845AB0}" type="datetimeFigureOut">
              <a:rPr lang="ru-RU" smtClean="0"/>
              <a:t>17.12.2025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0088-98E4-4AE7-B86D-D25575D83CF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B4C8E-B4F0-4160-828A-B3C966845AB0}" type="datetimeFigureOut">
              <a:rPr lang="ru-RU" smtClean="0"/>
              <a:t>17.12.2025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0088-98E4-4AE7-B86D-D25575D83CF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B4C8E-B4F0-4160-828A-B3C966845AB0}" type="datetimeFigureOut">
              <a:rPr lang="ru-RU" smtClean="0"/>
              <a:t>17.12.2025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0088-98E4-4AE7-B86D-D25575D83CF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B4C8E-B4F0-4160-828A-B3C966845AB0}" type="datetimeFigureOut">
              <a:rPr lang="ru-RU" smtClean="0"/>
              <a:t>17.12.2025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0088-98E4-4AE7-B86D-D25575D83CF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DB4C8E-B4F0-4160-828A-B3C966845AB0}" type="datetimeFigureOut">
              <a:rPr lang="ru-RU" smtClean="0"/>
              <a:t>17.12.2025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B0088-98E4-4AE7-B86D-D25575D83CF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rrepetitor.ru/empire/vse-karty-dlya-ege-po-istorii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hyperlink" Target="https://citatu.ru/avtor/elizabet-straut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" r="21393"/>
          <a:stretch>
            <a:fillRect/>
          </a:stretch>
        </p:blipFill>
        <p:spPr>
          <a:xfrm rot="5400000">
            <a:off x="2667002" y="-2666999"/>
            <a:ext cx="6857998" cy="12192001"/>
          </a:xfrm>
          <a:prstGeom prst="rect">
            <a:avLst/>
          </a:prstGeom>
        </p:spPr>
      </p:pic>
      <p:sp>
        <p:nvSpPr>
          <p:cNvPr id="3" name="Заголовок 2"/>
          <p:cNvSpPr txBox="1"/>
          <p:nvPr/>
        </p:nvSpPr>
        <p:spPr>
          <a:xfrm>
            <a:off x="427607" y="1598582"/>
            <a:ext cx="7808919" cy="1707987"/>
          </a:xfrm>
          <a:prstGeom prst="rect">
            <a:avLst/>
          </a:prstGeom>
          <a:solidFill>
            <a:srgbClr val="26529A"/>
          </a:solidFill>
          <a:ln>
            <a:solidFill>
              <a:srgbClr val="002060"/>
            </a:solidFill>
          </a:ln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ЕГЭ 2026 «История": структура, особенности подготовки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34891" y="3981821"/>
            <a:ext cx="6055976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 err="1">
                <a:solidFill>
                  <a:srgbClr val="153059"/>
                </a:solidFill>
                <a:latin typeface="Georgia" panose="02040502050405020303" pitchFamily="18" charset="0"/>
              </a:rPr>
              <a:t>Аредакова</a:t>
            </a:r>
            <a:r>
              <a:rPr lang="ru-RU" sz="2000" b="1" dirty="0">
                <a:solidFill>
                  <a:srgbClr val="153059"/>
                </a:solidFill>
                <a:latin typeface="Georgia" panose="02040502050405020303" pitchFamily="18" charset="0"/>
              </a:rPr>
              <a:t> </a:t>
            </a:r>
            <a:r>
              <a:rPr lang="ru-RU" sz="2000" b="1" dirty="0" err="1" smtClean="0">
                <a:solidFill>
                  <a:srgbClr val="153059"/>
                </a:solidFill>
                <a:latin typeface="Georgia" panose="02040502050405020303" pitchFamily="18" charset="0"/>
              </a:rPr>
              <a:t>И.Н.,Григорьева</a:t>
            </a:r>
            <a:r>
              <a:rPr lang="ru-RU" sz="2000" b="1" dirty="0" smtClean="0">
                <a:solidFill>
                  <a:srgbClr val="153059"/>
                </a:solidFill>
                <a:latin typeface="Georgia" panose="02040502050405020303" pitchFamily="18" charset="0"/>
              </a:rPr>
              <a:t> Н.В.</a:t>
            </a:r>
            <a:endParaRPr lang="ru-RU" sz="2000" b="1" dirty="0">
              <a:solidFill>
                <a:srgbClr val="153059"/>
              </a:solidFill>
              <a:latin typeface="Georgia" panose="02040502050405020303" pitchFamily="18" charset="0"/>
            </a:endParaRPr>
          </a:p>
          <a:p>
            <a:pPr algn="r"/>
            <a:r>
              <a:rPr lang="ru-RU" sz="2000" b="1" dirty="0" smtClean="0">
                <a:solidFill>
                  <a:srgbClr val="153059"/>
                </a:solidFill>
                <a:latin typeface="Georgia" panose="02040502050405020303" pitchFamily="18" charset="0"/>
              </a:rPr>
              <a:t>старшие эксперты предметной </a:t>
            </a:r>
            <a:r>
              <a:rPr lang="ru-RU" sz="2000" b="1" dirty="0">
                <a:solidFill>
                  <a:srgbClr val="153059"/>
                </a:solidFill>
                <a:latin typeface="Georgia" panose="02040502050405020303" pitchFamily="18" charset="0"/>
              </a:rPr>
              <a:t>комиссии </a:t>
            </a:r>
            <a:r>
              <a:rPr lang="ru-RU" sz="2000" b="1" dirty="0" smtClean="0">
                <a:solidFill>
                  <a:srgbClr val="153059"/>
                </a:solidFill>
                <a:latin typeface="Georgia" panose="02040502050405020303" pitchFamily="18" charset="0"/>
              </a:rPr>
              <a:t>предмета </a:t>
            </a:r>
            <a:r>
              <a:rPr lang="ru-RU" sz="2000" b="1" dirty="0">
                <a:solidFill>
                  <a:srgbClr val="153059"/>
                </a:solidFill>
                <a:latin typeface="Georgia" panose="02040502050405020303" pitchFamily="18" charset="0"/>
              </a:rPr>
              <a:t>«История»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0121" t="19968" r="19675" b="5528"/>
          <a:stretch>
            <a:fillRect/>
          </a:stretch>
        </p:blipFill>
        <p:spPr>
          <a:xfrm>
            <a:off x="1883664" y="164592"/>
            <a:ext cx="9326880" cy="6492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0672" t="14807" r="21239" b="5770"/>
          <a:stretch>
            <a:fillRect/>
          </a:stretch>
        </p:blipFill>
        <p:spPr>
          <a:xfrm>
            <a:off x="2074128" y="125487"/>
            <a:ext cx="8619892" cy="66294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1219" t="17073" r="20976" b="6667"/>
          <a:stretch>
            <a:fillRect/>
          </a:stretch>
        </p:blipFill>
        <p:spPr>
          <a:xfrm>
            <a:off x="2152184" y="390291"/>
            <a:ext cx="8173845" cy="60657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658" y="0"/>
            <a:ext cx="901639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381655"/>
            <a:ext cx="10557164" cy="108581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Georgia" panose="02040502050405020303" pitchFamily="18" charset="0"/>
              </a:rPr>
              <a:t>Группа заданий, направленных на проверку знаний основных </a:t>
            </a:r>
            <a:r>
              <a:rPr lang="ru-RU" sz="28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дат</a:t>
            </a:r>
            <a:endParaRPr lang="ru-RU" sz="28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9439"/>
            <a:ext cx="5250873" cy="25759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0083" y="1467473"/>
            <a:ext cx="5925377" cy="18766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4328" y="3429000"/>
            <a:ext cx="5161161" cy="32696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9885" y="423219"/>
            <a:ext cx="8915400" cy="61947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Georgia" panose="02040502050405020303" pitchFamily="18" charset="0"/>
              </a:rPr>
              <a:t>Знание основных событий, явлений, процессов</a:t>
            </a:r>
            <a:endParaRPr lang="ru-RU" sz="24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286" y="1155647"/>
            <a:ext cx="4869853" cy="31681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9123" y="1155647"/>
            <a:ext cx="5162114" cy="52020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40525" y="256965"/>
            <a:ext cx="8911687" cy="71091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Georgia" panose="02040502050405020303" pitchFamily="18" charset="0"/>
              </a:rPr>
              <a:t>Знание исторических деятелей (персоналий) </a:t>
            </a:r>
            <a:endParaRPr lang="ru-RU" sz="24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856" y="1384808"/>
            <a:ext cx="5896798" cy="30770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1691" y="1140765"/>
            <a:ext cx="4859043" cy="55175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074152" y="192024"/>
            <a:ext cx="3675888" cy="658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Внутренняя политика:</a:t>
            </a:r>
          </a:p>
          <a:p>
            <a:pPr algn="ctr"/>
            <a:endParaRPr lang="ru-RU" sz="1600" b="1" dirty="0" smtClean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«</a:t>
            </a:r>
            <a:r>
              <a:rPr lang="ru-RU" sz="1600" b="1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Бунташный</a:t>
            </a:r>
            <a:r>
              <a:rPr lang="ru-RU" sz="16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 век»</a:t>
            </a:r>
          </a:p>
          <a:p>
            <a:r>
              <a:rPr lang="ru-RU" sz="16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1.Соляной бунт 1648</a:t>
            </a:r>
          </a:p>
          <a:p>
            <a:pPr marL="342900" indent="-342900">
              <a:buAutoNum type="arabicPeriod"/>
            </a:pPr>
            <a:r>
              <a:rPr lang="ru-RU" sz="16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Медный бунт 1662</a:t>
            </a:r>
          </a:p>
          <a:p>
            <a:pPr marL="342900" indent="-342900">
              <a:buAutoNum type="arabicPeriod"/>
            </a:pPr>
            <a:r>
              <a:rPr lang="ru-RU" sz="16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Восстание Степана Разина 160-1671</a:t>
            </a:r>
          </a:p>
          <a:p>
            <a:pPr marL="342900" indent="-342900">
              <a:buAutoNum type="arabicPeriod"/>
            </a:pPr>
            <a:r>
              <a:rPr lang="ru-RU" sz="16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Хлебный бунт 1650</a:t>
            </a:r>
          </a:p>
          <a:p>
            <a:pPr marL="342900" indent="-342900">
              <a:buAutoNum type="arabicPeriod"/>
            </a:pPr>
            <a:r>
              <a:rPr lang="ru-RU" sz="1600" b="1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Соловецкое</a:t>
            </a:r>
            <a:r>
              <a:rPr lang="ru-RU" sz="16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 восстание 1668-1676</a:t>
            </a:r>
          </a:p>
          <a:p>
            <a:endParaRPr lang="ru-RU" sz="1600" b="1" dirty="0" smtClean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Церковный раскол:</a:t>
            </a:r>
          </a:p>
          <a:p>
            <a:r>
              <a:rPr lang="ru-RU" sz="16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Реформа Никона 1653, Аввакум, старообрядчество</a:t>
            </a:r>
          </a:p>
          <a:p>
            <a:endParaRPr lang="ru-RU" sz="1600" b="1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ru-RU" sz="16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Соборное уложение 1649</a:t>
            </a:r>
          </a:p>
          <a:p>
            <a:endParaRPr lang="ru-RU" sz="1600" b="1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ru-RU" sz="16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Всероссийский рынок</a:t>
            </a:r>
          </a:p>
          <a:p>
            <a:endParaRPr lang="ru-RU" sz="1600" b="1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ru-RU" sz="16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Новоторговый устав 1667, ярмарки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……………………………</a:t>
            </a:r>
          </a:p>
          <a:p>
            <a:pPr marL="342900" indent="-342900">
              <a:buAutoNum type="arabicPeriod"/>
            </a:pPr>
            <a:endParaRPr lang="ru-RU" b="1" dirty="0">
              <a:solidFill>
                <a:schemeClr val="tx1"/>
              </a:solidFill>
            </a:endParaRPr>
          </a:p>
          <a:p>
            <a:endParaRPr lang="ru-RU" b="1" dirty="0" smtClean="0">
              <a:solidFill>
                <a:schemeClr val="tx1"/>
              </a:solidFill>
            </a:endParaRPr>
          </a:p>
          <a:p>
            <a:pPr marL="342900" indent="-342900" algn="ctr">
              <a:buAutoNum type="arabicPeriod"/>
            </a:pPr>
            <a:endParaRPr lang="ru-RU" b="1" dirty="0">
              <a:solidFill>
                <a:schemeClr val="tx1"/>
              </a:solidFill>
            </a:endParaRPr>
          </a:p>
          <a:p>
            <a:pPr marL="342900" indent="-342900" algn="ctr">
              <a:buAutoNum type="arabicPeriod"/>
            </a:pP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27742" y="192024"/>
            <a:ext cx="2807208" cy="30175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Внешняя политика:…………….</a:t>
            </a:r>
            <a:endParaRPr lang="ru-RU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13816" y="4434840"/>
            <a:ext cx="2743200" cy="19476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Современники: ………………….</a:t>
            </a:r>
            <a:endParaRPr lang="ru-RU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17720" y="283464"/>
            <a:ext cx="2331720" cy="1609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Памятники культуры:………</a:t>
            </a:r>
            <a:endParaRPr lang="ru-RU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20056" y="4818888"/>
            <a:ext cx="2029968" cy="14538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Термины:</a:t>
            </a:r>
            <a:endParaRPr lang="ru-RU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870814" y="2310287"/>
            <a:ext cx="3353091" cy="22374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986" y="173445"/>
            <a:ext cx="9041054" cy="63999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2025" y="402437"/>
            <a:ext cx="10396248" cy="61947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Группа заданий</a:t>
            </a:r>
            <a:r>
              <a:rPr lang="ru-RU" sz="2400" b="1" dirty="0">
                <a:solidFill>
                  <a:srgbClr val="002060"/>
                </a:solidFill>
                <a:latin typeface="Georgia" panose="02040502050405020303" pitchFamily="18" charset="0"/>
              </a:rPr>
              <a:t>, проверяющих знание фактов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Georgia" panose="02040502050405020303" pitchFamily="18" charset="0"/>
              </a:rPr>
              <a:t>истории материальной и духовной культуры</a:t>
            </a:r>
            <a:endParaRPr lang="ru-RU" sz="24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1273" y="3028993"/>
            <a:ext cx="2765007" cy="37242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965" y="3915717"/>
            <a:ext cx="2494075" cy="2531968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1107179"/>
            <a:ext cx="4641273" cy="27232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4932" y="1107179"/>
            <a:ext cx="4332559" cy="51007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526" y="90254"/>
            <a:ext cx="8049491" cy="67103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2743" t="15610" r="33872" b="8292"/>
          <a:stretch>
            <a:fillRect/>
          </a:stretch>
        </p:blipFill>
        <p:spPr>
          <a:xfrm>
            <a:off x="7203687" y="131435"/>
            <a:ext cx="4750419" cy="60909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4117" t="17886" r="35426" b="7155"/>
          <a:stretch>
            <a:fillRect/>
          </a:stretch>
        </p:blipFill>
        <p:spPr>
          <a:xfrm>
            <a:off x="3490331" y="131435"/>
            <a:ext cx="3713356" cy="51407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33750" t="17236" r="34786" b="30894"/>
          <a:stretch>
            <a:fillRect/>
          </a:stretch>
        </p:blipFill>
        <p:spPr>
          <a:xfrm>
            <a:off x="278781" y="3176908"/>
            <a:ext cx="3836020" cy="35572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8798" y="610255"/>
            <a:ext cx="8911687" cy="71091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Georgia" panose="02040502050405020303" pitchFamily="18" charset="0"/>
              </a:rPr>
              <a:t>Знание </a:t>
            </a:r>
            <a:r>
              <a:rPr lang="ru-RU" sz="24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с изображениями </a:t>
            </a:r>
            <a:endParaRPr lang="ru-RU" sz="24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89" y="1235942"/>
            <a:ext cx="5863073" cy="43861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0709" y="1108774"/>
            <a:ext cx="4909824" cy="48953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42509" y="5221947"/>
            <a:ext cx="2892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СОРОКПЯТОМ</a:t>
            </a:r>
            <a:endParaRPr lang="ru-RU" sz="2000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187960" y="128905"/>
            <a:ext cx="6907530" cy="52959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en-US" u="sng">
                <a:latin typeface="Georgia" panose="02040502050405020303" pitchFamily="18" charset="0"/>
                <a:cs typeface="Georgia" panose="02040502050405020303" pitchFamily="18" charset="0"/>
              </a:rPr>
              <a:t>Задание</a:t>
            </a:r>
            <a:r>
              <a:rPr lang="en-US" altLang="ru-RU" u="sng">
                <a:latin typeface="Georgia" panose="02040502050405020303" pitchFamily="18" charset="0"/>
                <a:cs typeface="Georgia" panose="02040502050405020303" pitchFamily="18" charset="0"/>
              </a:rPr>
              <a:t> 9</a:t>
            </a:r>
          </a:p>
          <a:p>
            <a:pPr marL="0" indent="0">
              <a:buNone/>
            </a:pP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Проверяет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способность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работать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с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картой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и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знание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основных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фактов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относительно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изображённого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события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.</a:t>
            </a:r>
          </a:p>
          <a:p>
            <a:pPr marL="0" indent="0">
              <a:buNone/>
            </a:pPr>
            <a:r>
              <a:rPr lang="en-US" altLang="en-US" u="sng">
                <a:latin typeface="Georgia" panose="02040502050405020303" pitchFamily="18" charset="0"/>
                <a:cs typeface="Georgia" panose="02040502050405020303" pitchFamily="18" charset="0"/>
              </a:rPr>
              <a:t>Задание</a:t>
            </a:r>
            <a:r>
              <a:rPr lang="en-US" altLang="ru-RU" u="sng">
                <a:latin typeface="Georgia" panose="02040502050405020303" pitchFamily="18" charset="0"/>
                <a:cs typeface="Georgia" panose="02040502050405020303" pitchFamily="18" charset="0"/>
              </a:rPr>
              <a:t> 10</a:t>
            </a:r>
          </a:p>
          <a:p>
            <a:pPr marL="0" indent="0">
              <a:buNone/>
            </a:pP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Проверяет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знание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точных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фактов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относительно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исторической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схемы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.</a:t>
            </a:r>
          </a:p>
          <a:p>
            <a:pPr marL="0" indent="0">
              <a:buNone/>
            </a:pPr>
            <a:r>
              <a:rPr lang="en-US" altLang="en-US" u="sng">
                <a:latin typeface="Georgia" panose="02040502050405020303" pitchFamily="18" charset="0"/>
                <a:cs typeface="Georgia" panose="02040502050405020303" pitchFamily="18" charset="0"/>
              </a:rPr>
              <a:t>Задание</a:t>
            </a:r>
            <a:r>
              <a:rPr lang="en-US" altLang="ru-RU" u="sng">
                <a:latin typeface="Georgia" panose="02040502050405020303" pitchFamily="18" charset="0"/>
                <a:cs typeface="Georgia" panose="02040502050405020303" pitchFamily="18" charset="0"/>
              </a:rPr>
              <a:t> 11</a:t>
            </a:r>
          </a:p>
          <a:p>
            <a:pPr marL="0" indent="0">
              <a:buNone/>
            </a:pP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Проверяет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умение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соотносить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картографическую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информацию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с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текстом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. </a:t>
            </a:r>
          </a:p>
          <a:p>
            <a:pPr marL="0" indent="0">
              <a:buNone/>
            </a:pPr>
            <a:r>
              <a:rPr lang="en-US" altLang="en-US" u="sng">
                <a:latin typeface="Georgia" panose="02040502050405020303" pitchFamily="18" charset="0"/>
                <a:cs typeface="Georgia" panose="02040502050405020303" pitchFamily="18" charset="0"/>
              </a:rPr>
              <a:t>Задание</a:t>
            </a:r>
            <a:r>
              <a:rPr lang="en-US" altLang="ru-RU" u="sng">
                <a:latin typeface="Georgia" panose="02040502050405020303" pitchFamily="18" charset="0"/>
                <a:cs typeface="Georgia" panose="02040502050405020303" pitchFamily="18" charset="0"/>
              </a:rPr>
              <a:t> 12</a:t>
            </a:r>
          </a:p>
          <a:p>
            <a:pPr marL="0" indent="0">
              <a:buNone/>
            </a:pP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Проверяет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умение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выбирать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верные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суждения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,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опираясь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на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карту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 (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схем</a:t>
            </a:r>
            <a:r>
              <a:rPr lang="en-US" altLang="en-US"/>
              <a:t>у</a:t>
            </a:r>
            <a:r>
              <a:rPr lang="en-US" altLang="ru-RU"/>
              <a:t>). </a:t>
            </a:r>
          </a:p>
        </p:txBody>
      </p:sp>
      <p:sp>
        <p:nvSpPr>
          <p:cNvPr id="5" name="Заголовок 2"/>
          <p:cNvSpPr>
            <a:spLocks noGrp="1"/>
          </p:cNvSpPr>
          <p:nvPr/>
        </p:nvSpPr>
        <p:spPr>
          <a:xfrm>
            <a:off x="4972050" y="5213350"/>
            <a:ext cx="7031355" cy="1532255"/>
          </a:xfrm>
          <a:prstGeom prst="rect">
            <a:avLst/>
          </a:prstGeom>
          <a:solidFill>
            <a:srgbClr val="16315B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5000" dirty="0">
                <a:solidFill>
                  <a:schemeClr val="bg1"/>
                </a:solidFill>
                <a:latin typeface="Georgia" panose="02040502050405020303" pitchFamily="18" charset="0"/>
              </a:rPr>
              <a:t>Задание № </a:t>
            </a:r>
            <a:r>
              <a:rPr lang="ru-RU" sz="5000" dirty="0" smtClean="0">
                <a:solidFill>
                  <a:schemeClr val="bg1"/>
                </a:solidFill>
                <a:latin typeface="Georgia" panose="02040502050405020303" pitchFamily="18" charset="0"/>
              </a:rPr>
              <a:t>9-12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endParaRPr lang="ru-RU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r"/>
            <a:r>
              <a:rPr lang="ru-RU" sz="3000" dirty="0">
                <a:solidFill>
                  <a:schemeClr val="bg1"/>
                </a:solidFill>
                <a:latin typeface="Georgia" panose="02040502050405020303" pitchFamily="18" charset="0"/>
              </a:rPr>
              <a:t>ЕГЭ </a:t>
            </a:r>
            <a:r>
              <a:rPr lang="ru-RU" sz="3000" dirty="0" smtClean="0">
                <a:solidFill>
                  <a:schemeClr val="bg1"/>
                </a:solidFill>
                <a:latin typeface="Georgia" panose="02040502050405020303" pitchFamily="18" charset="0"/>
              </a:rPr>
              <a:t>2026</a:t>
            </a:r>
            <a:endParaRPr lang="ru-RU" sz="3000" dirty="0">
              <a:solidFill>
                <a:srgbClr val="FFFFFF"/>
              </a:solidFill>
              <a:latin typeface="Georgia" panose="02040502050405020303" pitchFamily="18" charset="0"/>
            </a:endParaRPr>
          </a:p>
        </p:txBody>
      </p:sp>
      <p:sp>
        <p:nvSpPr>
          <p:cNvPr id="6" name="Объект 3"/>
          <p:cNvSpPr>
            <a:spLocks noGrp="1"/>
          </p:cNvSpPr>
          <p:nvPr/>
        </p:nvSpPr>
        <p:spPr>
          <a:xfrm>
            <a:off x="7356475" y="622300"/>
            <a:ext cx="4451350" cy="4451350"/>
          </a:xfrm>
          <a:prstGeom prst="rect">
            <a:avLst/>
          </a:prstGeom>
          <a:solidFill>
            <a:srgbClr val="16315B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П</a:t>
            </a:r>
            <a:r>
              <a:rPr lang="en-US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редполагают</a:t>
            </a:r>
            <a:r>
              <a:rPr lang="en-US" altLang="ru-RU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работу</a:t>
            </a:r>
            <a:r>
              <a:rPr lang="en-US" altLang="ru-RU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с</a:t>
            </a:r>
            <a:r>
              <a:rPr lang="en-US" altLang="ru-RU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>исторической картой, схемой.</a:t>
            </a:r>
          </a:p>
          <a:p>
            <a:pPr algn="just"/>
            <a:r>
              <a:rPr lang="ru-RU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П</a:t>
            </a:r>
            <a:r>
              <a:rPr lang="en-US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роверяют</a:t>
            </a:r>
            <a:r>
              <a:rPr lang="en-US" altLang="ru-RU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en-US">
                <a:solidFill>
                  <a:schemeClr val="bg1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знани</a:t>
            </a:r>
            <a:r>
              <a:rPr lang="ru-RU" altLang="en-US">
                <a:solidFill>
                  <a:schemeClr val="bg1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я</a:t>
            </a:r>
            <a:r>
              <a:rPr lang="en-US" altLang="ru-RU">
                <a:solidFill>
                  <a:schemeClr val="bg1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 </a:t>
            </a:r>
            <a:r>
              <a:rPr lang="en-US" altLang="en-US">
                <a:solidFill>
                  <a:schemeClr val="bg1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и</a:t>
            </a:r>
            <a:r>
              <a:rPr lang="en-US" altLang="ru-RU">
                <a:solidFill>
                  <a:schemeClr val="bg1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 </a:t>
            </a:r>
            <a:r>
              <a:rPr lang="en-US" altLang="en-US">
                <a:solidFill>
                  <a:schemeClr val="bg1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умени</a:t>
            </a:r>
            <a:r>
              <a:rPr lang="ru-RU" altLang="en-US">
                <a:solidFill>
                  <a:schemeClr val="bg1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я</a:t>
            </a:r>
            <a:r>
              <a:rPr lang="en-US" altLang="ru-RU">
                <a:solidFill>
                  <a:schemeClr val="bg1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, </a:t>
            </a:r>
            <a:r>
              <a:rPr lang="en-US" altLang="en-US">
                <a:solidFill>
                  <a:schemeClr val="bg1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связанных</a:t>
            </a:r>
            <a:r>
              <a:rPr lang="en-US" altLang="ru-RU">
                <a:solidFill>
                  <a:schemeClr val="bg1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 </a:t>
            </a:r>
            <a:r>
              <a:rPr lang="en-US" altLang="en-US">
                <a:solidFill>
                  <a:schemeClr val="bg1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с</a:t>
            </a:r>
            <a:r>
              <a:rPr lang="en-US" altLang="ru-RU">
                <a:solidFill>
                  <a:schemeClr val="bg1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 </a:t>
            </a:r>
            <a:r>
              <a:rPr lang="en-US" altLang="en-US">
                <a:solidFill>
                  <a:schemeClr val="bg1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анализом</a:t>
            </a:r>
            <a:r>
              <a:rPr lang="en-US" altLang="ru-RU">
                <a:solidFill>
                  <a:schemeClr val="bg1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 </a:t>
            </a:r>
            <a:r>
              <a:rPr lang="en-US" altLang="en-US">
                <a:solidFill>
                  <a:schemeClr val="bg1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картографического</a:t>
            </a:r>
            <a:r>
              <a:rPr lang="en-US" altLang="ru-RU">
                <a:solidFill>
                  <a:schemeClr val="bg1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 </a:t>
            </a:r>
            <a:r>
              <a:rPr lang="en-US" altLang="en-US">
                <a:solidFill>
                  <a:schemeClr val="bg1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материала</a:t>
            </a:r>
            <a:r>
              <a:rPr lang="en-US" altLang="ru-RU">
                <a:solidFill>
                  <a:schemeClr val="bg1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. </a:t>
            </a:r>
            <a:endParaRPr lang="en-US" altLang="ru-RU" dirty="0">
              <a:solidFill>
                <a:schemeClr val="bg1"/>
              </a:solidFill>
              <a:latin typeface="Georgia" panose="02040502050405020303" pitchFamily="18" charset="0"/>
              <a:cs typeface="Georgia" panose="02040502050405020303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32715"/>
            <a:ext cx="10515600" cy="880745"/>
          </a:xfrm>
        </p:spPr>
        <p:txBody>
          <a:bodyPr/>
          <a:lstStyle/>
          <a:p>
            <a:r>
              <a:rPr lang="ru-RU" altLang="en-US" sz="3600">
                <a:latin typeface="Georgia" panose="02040502050405020303" pitchFamily="18" charset="0"/>
                <a:cs typeface="Georgia" panose="02040502050405020303" pitchFamily="18" charset="0"/>
              </a:rPr>
              <a:t>ТИПЫ КАРТ В ЕГЭ ПО ИСТОРИИ</a:t>
            </a: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420370" y="929005"/>
            <a:ext cx="11462385" cy="5248275"/>
          </a:xfrm>
        </p:spPr>
        <p:txBody>
          <a:bodyPr>
            <a:normAutofit fontScale="87500" lnSpcReduction="20000"/>
          </a:bodyPr>
          <a:lstStyle/>
          <a:p>
            <a:pPr marL="0" lvl="0" indent="0"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b="1" dirty="0">
                <a:latin typeface="Bookman Old Style" panose="02050604050505020204" pitchFamily="18" charset="0"/>
                <a:sym typeface="+mn-ea"/>
              </a:rPr>
              <a:t>1. Политические</a:t>
            </a:r>
            <a:endParaRPr lang="ru-RU" altLang="ru-RU" b="1" dirty="0">
              <a:latin typeface="Bookman Old Style" panose="02050604050505020204" pitchFamily="18" charset="0"/>
            </a:endParaRPr>
          </a:p>
          <a:p>
            <a:pPr marL="0" lvl="0" indent="0"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dirty="0">
                <a:latin typeface="Bookman Old Style" panose="02050604050505020204" pitchFamily="18" charset="0"/>
                <a:sym typeface="+mn-ea"/>
              </a:rPr>
              <a:t>«Обзорные» карты, на которых изображены границы государства на тот или иной момент времени.</a:t>
            </a:r>
            <a:endParaRPr lang="ru-RU" altLang="ru-RU" dirty="0">
              <a:latin typeface="Bookman Old Style" panose="02050604050505020204" pitchFamily="18" charset="0"/>
            </a:endParaRPr>
          </a:p>
          <a:p>
            <a:pPr marL="0" lvl="0" indent="0"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dirty="0">
                <a:latin typeface="Bookman Old Style" panose="02050604050505020204" pitchFamily="18" charset="0"/>
                <a:sym typeface="+mn-ea"/>
              </a:rPr>
              <a:t>Что делать? Изучая очередной период, отмечайте себе: территории, которые были присоединены/потеряны, названия городов, соседние государства (как назывались, когда существовали).</a:t>
            </a:r>
            <a:endParaRPr lang="ru-RU" altLang="ru-RU" dirty="0">
              <a:latin typeface="Bookman Old Style" panose="02050604050505020204" pitchFamily="18" charset="0"/>
            </a:endParaRPr>
          </a:p>
          <a:p>
            <a:pPr marL="0" lvl="0" indent="0"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b="1" dirty="0">
                <a:latin typeface="Bookman Old Style" panose="02050604050505020204" pitchFamily="18" charset="0"/>
                <a:sym typeface="+mn-ea"/>
              </a:rPr>
              <a:t>2. Военные карты</a:t>
            </a:r>
            <a:endParaRPr lang="ru-RU" altLang="ru-RU" b="1" dirty="0">
              <a:latin typeface="Bookman Old Style" panose="02050604050505020204" pitchFamily="18" charset="0"/>
            </a:endParaRPr>
          </a:p>
          <a:p>
            <a:pPr marL="0" lvl="0" indent="0"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dirty="0">
                <a:latin typeface="Bookman Old Style" panose="02050604050505020204" pitchFamily="18" charset="0"/>
                <a:sym typeface="+mn-ea"/>
              </a:rPr>
              <a:t>Начинают часто встречаться с XVI века (Ливонская война при Иване Грозном и далее).</a:t>
            </a:r>
            <a:endParaRPr lang="ru-RU" altLang="ru-RU" dirty="0">
              <a:latin typeface="Bookman Old Style" panose="02050604050505020204" pitchFamily="18" charset="0"/>
            </a:endParaRPr>
          </a:p>
          <a:p>
            <a:pPr marL="0" lvl="0" indent="0"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dirty="0">
                <a:latin typeface="Bookman Old Style" panose="02050604050505020204" pitchFamily="18" charset="0"/>
                <a:sym typeface="+mn-ea"/>
              </a:rPr>
              <a:t>Коварность данного типа заключается в том, что это далеко не всегда карты с изображением территории России.</a:t>
            </a:r>
            <a:endParaRPr lang="ru-RU" altLang="ru-RU" dirty="0">
              <a:latin typeface="Bookman Old Style" panose="02050604050505020204" pitchFamily="18" charset="0"/>
            </a:endParaRPr>
          </a:p>
          <a:p>
            <a:pPr marL="0" lvl="0" indent="0"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dirty="0">
                <a:latin typeface="Bookman Old Style" panose="02050604050505020204" pitchFamily="18" charset="0"/>
                <a:sym typeface="+mn-ea"/>
              </a:rPr>
              <a:t>Например, попадутся вам Итальянский и Швейцарский походы А.В. Суворова 1799 г. или Заграничные походы русской армии 1813–1814 гг. Тогда придется иметь дело с картой Западной и Центральной Европы!</a:t>
            </a:r>
            <a:endParaRPr lang="ru-RU" altLang="ru-RU" dirty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ru-RU" altLang="ru-RU" b="1" dirty="0">
                <a:latin typeface="Bookman Old Style" panose="02050604050505020204" pitchFamily="18" charset="0"/>
                <a:sym typeface="+mn-ea"/>
              </a:rPr>
              <a:t>3. Схемы отдельных сражений</a:t>
            </a:r>
            <a:endParaRPr lang="ru-RU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Прямоугольник 3"/>
          <p:cNvSpPr/>
          <p:nvPr/>
        </p:nvSpPr>
        <p:spPr>
          <a:xfrm>
            <a:off x="195263" y="646113"/>
            <a:ext cx="8648700" cy="369887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latin typeface="Bookman Old Style" panose="02050604050505020204" pitchFamily="18" charset="0"/>
              </a:rPr>
              <a:t>4. Схемы экономического развития страны/отдельных регионов</a:t>
            </a:r>
          </a:p>
        </p:txBody>
      </p:sp>
      <p:sp>
        <p:nvSpPr>
          <p:cNvPr id="8195" name="Прямоугольник 4"/>
          <p:cNvSpPr/>
          <p:nvPr/>
        </p:nvSpPr>
        <p:spPr>
          <a:xfrm>
            <a:off x="819150" y="76200"/>
            <a:ext cx="9779635" cy="54546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en-US" sz="3200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ТИПЫ КАРТ В ЕГЭ ПО ИСТОРИИ</a:t>
            </a:r>
            <a:endParaRPr lang="ru-RU" altLang="en-US" sz="3200" dirty="0">
              <a:solidFill>
                <a:srgbClr val="FF0000"/>
              </a:solidFill>
              <a:latin typeface="Georgia" panose="02040502050405020303" pitchFamily="18" charset="0"/>
              <a:cs typeface="Georgia" panose="02040502050405020303" pitchFamily="18" charset="0"/>
              <a:sym typeface="+mn-ea"/>
            </a:endParaRPr>
          </a:p>
        </p:txBody>
      </p:sp>
      <p:sp>
        <p:nvSpPr>
          <p:cNvPr id="8196" name="Прямоугольник 5"/>
          <p:cNvSpPr/>
          <p:nvPr/>
        </p:nvSpPr>
        <p:spPr>
          <a:xfrm>
            <a:off x="6651625" y="1039813"/>
            <a:ext cx="5072063" cy="56324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Bookman Old Style" panose="02050604050505020204" pitchFamily="18" charset="0"/>
              </a:rPr>
              <a:t>Например, если это XVII век, то основные вопросы будут такими:</a:t>
            </a:r>
          </a:p>
          <a:p>
            <a:pPr marL="0" lvl="0" indent="0"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 dirty="0">
              <a:latin typeface="Bookman Old Style" panose="02050604050505020204" pitchFamily="18" charset="0"/>
            </a:endParaRPr>
          </a:p>
          <a:p>
            <a:pPr marL="0" lvl="0" indent="0"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Bookman Old Style" panose="02050604050505020204" pitchFamily="18" charset="0"/>
              </a:rPr>
              <a:t>а) всероссийские ярмарки (назовите или найдите на карте);</a:t>
            </a:r>
          </a:p>
          <a:p>
            <a:pPr marL="0" lvl="0" indent="0"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Bookman Old Style" panose="02050604050505020204" pitchFamily="18" charset="0"/>
              </a:rPr>
              <a:t>б) морские порты (два города на букву «А»: один для торговли с Европой, другой – с Востоком);</a:t>
            </a:r>
          </a:p>
          <a:p>
            <a:pPr marL="0" lvl="0" indent="0"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Bookman Old Style" panose="02050604050505020204" pitchFamily="18" charset="0"/>
              </a:rPr>
              <a:t>в) город — центр металлургической (железоделательной) промышленности (это Тула).</a:t>
            </a:r>
          </a:p>
          <a:p>
            <a:pPr marL="0" lvl="0" indent="0"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 dirty="0">
              <a:latin typeface="Bookman Old Style" panose="02050604050505020204" pitchFamily="18" charset="0"/>
            </a:endParaRPr>
          </a:p>
          <a:p>
            <a:pPr marL="0" lvl="0" indent="0"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Bookman Old Style" panose="02050604050505020204" pitchFamily="18" charset="0"/>
              </a:rPr>
              <a:t>Про XVIII век могут спросить, какие новые промышленные районы появились. </a:t>
            </a:r>
          </a:p>
          <a:p>
            <a:pPr marL="0" lvl="0" indent="0"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 dirty="0">
              <a:latin typeface="Bookman Old Style" panose="02050604050505020204" pitchFamily="18" charset="0"/>
            </a:endParaRPr>
          </a:p>
          <a:p>
            <a:pPr marL="0" lvl="0" indent="0"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Bookman Old Style" panose="02050604050505020204" pitchFamily="18" charset="0"/>
              </a:rPr>
              <a:t>В XIX — начале XX вв. также важно знать основные районы концентрации производства, помнить про начало железнодорожного строительства. И т.д.</a:t>
            </a:r>
          </a:p>
        </p:txBody>
      </p:sp>
      <p:pic>
        <p:nvPicPr>
          <p:cNvPr id="8197" name="Picture 2"/>
          <p:cNvPicPr>
            <a:picLocks noChangeAspect="1"/>
          </p:cNvPicPr>
          <p:nvPr/>
        </p:nvPicPr>
        <p:blipFill>
          <a:blip r:embed="rId2"/>
          <a:srcRect l="24860" t="51033" r="15031" b="31268"/>
          <a:stretch>
            <a:fillRect/>
          </a:stretch>
        </p:blipFill>
        <p:spPr>
          <a:xfrm>
            <a:off x="273050" y="1119188"/>
            <a:ext cx="6078538" cy="2535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8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150" y="3856038"/>
            <a:ext cx="4686300" cy="29146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Прямоугольник 3"/>
          <p:cNvSpPr/>
          <p:nvPr/>
        </p:nvSpPr>
        <p:spPr>
          <a:xfrm>
            <a:off x="211138" y="682625"/>
            <a:ext cx="6122987" cy="3683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latin typeface="Bookman Old Style" panose="02050604050505020204" pitchFamily="18" charset="0"/>
              </a:rPr>
              <a:t>5. Народные движения (восстания/бунты)</a:t>
            </a:r>
          </a:p>
        </p:txBody>
      </p:sp>
      <p:sp>
        <p:nvSpPr>
          <p:cNvPr id="9219" name="Прямоугольник 4"/>
          <p:cNvSpPr/>
          <p:nvPr/>
        </p:nvSpPr>
        <p:spPr>
          <a:xfrm>
            <a:off x="211138" y="1116013"/>
            <a:ext cx="7302500" cy="83026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Bookman Old Style" panose="02050604050505020204" pitchFamily="18" charset="0"/>
              </a:rPr>
              <a:t>Соответственно, запоминайте, в каких городах происходили восстания, в каком направлении двигались народные волнения и т.д. Запоминайте, где находятся эти места на карте.</a:t>
            </a:r>
          </a:p>
        </p:txBody>
      </p:sp>
      <p:sp>
        <p:nvSpPr>
          <p:cNvPr id="9220" name="Прямоугольник 5"/>
          <p:cNvSpPr/>
          <p:nvPr/>
        </p:nvSpPr>
        <p:spPr>
          <a:xfrm>
            <a:off x="709930" y="29210"/>
            <a:ext cx="10099675" cy="58864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3200" dirty="0">
                <a:solidFill>
                  <a:schemeClr val="tx1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Типы карт в ЕГЭ по истории</a:t>
            </a:r>
          </a:p>
        </p:txBody>
      </p:sp>
      <p:sp>
        <p:nvSpPr>
          <p:cNvPr id="9221" name="Прямоугольник 6"/>
          <p:cNvSpPr/>
          <p:nvPr/>
        </p:nvSpPr>
        <p:spPr>
          <a:xfrm>
            <a:off x="211138" y="2020888"/>
            <a:ext cx="6961187" cy="489267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i="1" dirty="0">
                <a:latin typeface="Bookman Old Style" panose="02050604050505020204" pitchFamily="18" charset="0"/>
              </a:rPr>
              <a:t>Народные выступления XVII-го века.</a:t>
            </a:r>
            <a:r>
              <a:rPr lang="ru-RU" altLang="ru-RU" sz="1800" dirty="0">
                <a:latin typeface="Bookman Old Style" panose="02050604050505020204" pitchFamily="18" charset="0"/>
              </a:rPr>
              <a:t> </a:t>
            </a:r>
          </a:p>
          <a:p>
            <a:pPr marL="0" lvl="0" indent="0"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Bookman Old Style" panose="02050604050505020204" pitchFamily="18" charset="0"/>
              </a:rPr>
              <a:t>восстание под руководством Хлопка Косолапа (1603-1604)</a:t>
            </a:r>
          </a:p>
          <a:p>
            <a:pPr marL="0" lvl="0" indent="0"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Bookman Old Style" panose="02050604050505020204" pitchFamily="18" charset="0"/>
              </a:rPr>
              <a:t>восстание Ивана Болотникова (1606-1607)</a:t>
            </a:r>
          </a:p>
          <a:p>
            <a:pPr marL="0" lvl="0" indent="0"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Bookman Old Style" panose="02050604050505020204" pitchFamily="18" charset="0"/>
              </a:rPr>
              <a:t>Соляной бунт (1648 г.)</a:t>
            </a:r>
          </a:p>
          <a:p>
            <a:pPr marL="0" lvl="0" indent="0"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Bookman Old Style" panose="02050604050505020204" pitchFamily="18" charset="0"/>
              </a:rPr>
              <a:t>Восстания в Пскове и Новгороде (1650).</a:t>
            </a:r>
          </a:p>
          <a:p>
            <a:pPr marL="0" lvl="0" indent="0"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Bookman Old Style" panose="02050604050505020204" pitchFamily="18" charset="0"/>
              </a:rPr>
              <a:t>Медный бунт (1662).</a:t>
            </a:r>
          </a:p>
          <a:p>
            <a:pPr marL="0" lvl="0" indent="0"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Bookman Old Style" panose="02050604050505020204" pitchFamily="18" charset="0"/>
              </a:rPr>
              <a:t>Восстание под руководством Василия Уса (1666).</a:t>
            </a:r>
          </a:p>
          <a:p>
            <a:pPr marL="0" lvl="0" indent="0"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Bookman Old Style" panose="02050604050505020204" pitchFamily="18" charset="0"/>
              </a:rPr>
              <a:t>Народное движение под предводительством Степана Разина (1670-1671).</a:t>
            </a:r>
          </a:p>
          <a:p>
            <a:pPr marL="0" lvl="0" indent="0"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Bookman Old Style" panose="02050604050505020204" pitchFamily="18" charset="0"/>
              </a:rPr>
              <a:t>Соловецкое восстание (1668-1676)</a:t>
            </a:r>
          </a:p>
          <a:p>
            <a:pPr marL="0" lvl="0" indent="0"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Bookman Old Style" panose="02050604050505020204" pitchFamily="18" charset="0"/>
              </a:rPr>
              <a:t>Стрелецкий бунт (1682).</a:t>
            </a:r>
          </a:p>
        </p:txBody>
      </p:sp>
      <p:pic>
        <p:nvPicPr>
          <p:cNvPr id="9222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3013" y="625475"/>
            <a:ext cx="4157662" cy="61817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Прямоугольник 3"/>
          <p:cNvSpPr/>
          <p:nvPr/>
        </p:nvSpPr>
        <p:spPr>
          <a:xfrm>
            <a:off x="-159544" y="774700"/>
            <a:ext cx="5305425" cy="64516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 b="1" dirty="0">
              <a:latin typeface="Bookman Old Style" panose="02050604050505020204" pitchFamily="18" charset="0"/>
            </a:endParaRPr>
          </a:p>
          <a:p>
            <a:pPr marL="0" lvl="0" indent="0"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latin typeface="Bookman Old Style" panose="02050604050505020204" pitchFamily="18" charset="0"/>
              </a:rPr>
              <a:t>       6. Карты путешествий, экспедиций</a:t>
            </a:r>
          </a:p>
        </p:txBody>
      </p:sp>
      <p:sp>
        <p:nvSpPr>
          <p:cNvPr id="10243" name="Прямоугольник 4"/>
          <p:cNvSpPr/>
          <p:nvPr/>
        </p:nvSpPr>
        <p:spPr>
          <a:xfrm>
            <a:off x="895350" y="70485"/>
            <a:ext cx="9914255" cy="76898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3200" b="1" dirty="0">
                <a:solidFill>
                  <a:schemeClr val="tx1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Типы карт в ЕГЭ по истории</a:t>
            </a:r>
          </a:p>
        </p:txBody>
      </p:sp>
      <p:pic>
        <p:nvPicPr>
          <p:cNvPr id="10244" name="Рисунок 5"/>
          <p:cNvPicPr>
            <a:picLocks noChangeAspect="1"/>
          </p:cNvPicPr>
          <p:nvPr/>
        </p:nvPicPr>
        <p:blipFill>
          <a:blip r:embed="rId2"/>
          <a:srcRect t="19354" r="13438" b="30020"/>
          <a:stretch>
            <a:fillRect/>
          </a:stretch>
        </p:blipFill>
        <p:spPr>
          <a:xfrm>
            <a:off x="360363" y="2482850"/>
            <a:ext cx="5973762" cy="2619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5" name="Picture 2" descr="https://eparhia-birsk.ru/wp-content/uploads/2019/11/fa0d0716af6d9a14fc37345ccb132842.png"/>
          <p:cNvPicPr>
            <a:picLocks noChangeAspect="1"/>
          </p:cNvPicPr>
          <p:nvPr/>
        </p:nvPicPr>
        <p:blipFill>
          <a:blip r:embed="rId3">
            <a:grayscl/>
          </a:blip>
          <a:srcRect b="6064"/>
          <a:stretch>
            <a:fillRect/>
          </a:stretch>
        </p:blipFill>
        <p:spPr>
          <a:xfrm>
            <a:off x="6700838" y="977900"/>
            <a:ext cx="4859337" cy="56276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78069"/>
            <a:ext cx="10515600" cy="131262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charset="0"/>
                <a:cs typeface="Georgia" panose="02040502050405020303" pitchFamily="18" charset="0"/>
              </a:rPr>
              <a:t>Алгоритм №1. </a:t>
            </a:r>
            <a:br>
              <a:rPr lang="ru-RU" b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charset="0"/>
                <a:cs typeface="Georgia" panose="02040502050405020303" pitchFamily="18" charset="0"/>
              </a:rPr>
            </a:br>
            <a:r>
              <a:rPr lang="ru-RU" b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charset="0"/>
                <a:cs typeface="Georgia" panose="02040502050405020303" pitchFamily="18" charset="0"/>
              </a:rPr>
              <a:t>Действия с легендой</a:t>
            </a:r>
            <a:r>
              <a:rPr lang="ru-RU" dirty="0">
                <a:effectLst/>
                <a:latin typeface="Georgia" panose="02040502050405020303" pitchFamily="18" charset="0"/>
                <a:cs typeface="Georgia" panose="02040502050405020303" pitchFamily="18" charset="0"/>
              </a:rPr>
              <a:t/>
            </a:r>
            <a:br>
              <a:rPr lang="ru-RU" dirty="0">
                <a:effectLst/>
                <a:latin typeface="Georgia" panose="02040502050405020303" pitchFamily="18" charset="0"/>
                <a:cs typeface="Georgia" panose="02040502050405020303" pitchFamily="18" charset="0"/>
              </a:rPr>
            </a:br>
            <a:endParaRPr lang="ru-RU" dirty="0">
              <a:latin typeface="Georgia" panose="02040502050405020303" pitchFamily="18" charset="0"/>
              <a:cs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1885" y="1825625"/>
            <a:ext cx="5873261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07000"/>
              </a:lnSpc>
              <a:buNone/>
            </a:pPr>
            <a:r>
              <a:rPr lang="ru-RU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charset="0"/>
                <a:cs typeface="Georgia" panose="02040502050405020303" pitchFamily="18" charset="0"/>
              </a:rPr>
              <a:t>Первым делом найдите легенду карты. Именно в легенде находится важнейшая информация.              </a:t>
            </a:r>
            <a:r>
              <a:rPr lang="ru-RU" i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charset="0"/>
                <a:cs typeface="Georgia" panose="02040502050405020303" pitchFamily="18" charset="0"/>
              </a:rPr>
              <a:t>Можно определить исторический период, конкретное событие, границы государств.</a:t>
            </a:r>
            <a:endParaRPr lang="ru-RU" i="1" dirty="0">
              <a:effectLst/>
              <a:latin typeface="Georgia" panose="02040502050405020303" pitchFamily="18" charset="0"/>
              <a:cs typeface="Georgia" panose="02040502050405020303" pitchFamily="18" charset="0"/>
            </a:endParaRPr>
          </a:p>
          <a:p>
            <a:pPr marL="0" indent="0">
              <a:lnSpc>
                <a:spcPct val="107000"/>
              </a:lnSpc>
              <a:buNone/>
            </a:pPr>
            <a:endParaRPr lang="ru-RU" dirty="0">
              <a:solidFill>
                <a:srgbClr val="000000"/>
              </a:solidFill>
              <a:effectLst/>
              <a:latin typeface="Georgia" panose="02040502050405020303" pitchFamily="18" charset="0"/>
              <a:ea typeface="Times New Roman" panose="02020603050405020304" charset="0"/>
              <a:cs typeface="Georgia" panose="02040502050405020303" pitchFamily="18" charset="0"/>
            </a:endParaRPr>
          </a:p>
          <a:p>
            <a:pPr marL="0" indent="0">
              <a:lnSpc>
                <a:spcPct val="107000"/>
              </a:lnSpc>
              <a:buNone/>
            </a:pPr>
            <a:r>
              <a:rPr lang="ru-RU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charset="0"/>
                <a:cs typeface="Georgia" panose="02040502050405020303" pitchFamily="18" charset="0"/>
              </a:rPr>
              <a:t>Пример легенды-карты.                       </a:t>
            </a:r>
          </a:p>
          <a:p>
            <a:pPr marL="0" indent="0">
              <a:lnSpc>
                <a:spcPct val="107000"/>
              </a:lnSpc>
              <a:buNone/>
            </a:pPr>
            <a:r>
              <a:rPr lang="ru-RU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charset="0"/>
                <a:cs typeface="Georgia" panose="02040502050405020303" pitchFamily="18" charset="0"/>
              </a:rPr>
              <a:t>Вот она в правом верхнем углу.            </a:t>
            </a:r>
            <a:r>
              <a:rPr lang="ru-RU" i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charset="0"/>
                <a:cs typeface="Georgia" panose="02040502050405020303" pitchFamily="18" charset="0"/>
              </a:rPr>
              <a:t>Из нее сразу можно понять, что на схеме изображены военные действия против Московского княжества</a:t>
            </a:r>
            <a:r>
              <a:rPr lang="ru-RU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charset="0"/>
                <a:cs typeface="Georgia" panose="02040502050405020303" pitchFamily="18" charset="0"/>
              </a:rPr>
              <a:t>.</a:t>
            </a:r>
            <a:endParaRPr lang="ru-RU" dirty="0">
              <a:effectLst/>
              <a:latin typeface="Georgia" panose="02040502050405020303" pitchFamily="18" charset="0"/>
              <a:cs typeface="Georgia" panose="02040502050405020303" pitchFamily="18" charset="0"/>
            </a:endParaRPr>
          </a:p>
          <a:p>
            <a:endParaRPr lang="ru-RU" dirty="0">
              <a:latin typeface="Georgia" panose="02040502050405020303" pitchFamily="18" charset="0"/>
              <a:cs typeface="Georgia" panose="02040502050405020303" pitchFamily="18" charset="0"/>
            </a:endParaRPr>
          </a:p>
        </p:txBody>
      </p:sp>
      <p:pic>
        <p:nvPicPr>
          <p:cNvPr id="4" name="Рисунок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0" t="2553" r="10946"/>
          <a:stretch>
            <a:fillRect/>
          </a:stretch>
        </p:blipFill>
        <p:spPr>
          <a:xfrm>
            <a:off x="6532685" y="378069"/>
            <a:ext cx="5195793" cy="63744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3385" y="263769"/>
            <a:ext cx="10650415" cy="142692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charset="0"/>
                <a:cs typeface="Georgia" panose="02040502050405020303" pitchFamily="18" charset="0"/>
              </a:rPr>
              <a:t>Алгоритм №2. </a:t>
            </a:r>
            <a:br>
              <a:rPr lang="ru-RU" b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charset="0"/>
                <a:cs typeface="Georgia" panose="02040502050405020303" pitchFamily="18" charset="0"/>
              </a:rPr>
            </a:br>
            <a:r>
              <a:rPr lang="ru-RU" b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charset="0"/>
                <a:cs typeface="Georgia" panose="02040502050405020303" pitchFamily="18" charset="0"/>
              </a:rPr>
              <a:t>Обращаем внимание на даты</a:t>
            </a:r>
            <a:r>
              <a:rPr lang="ru-RU" dirty="0">
                <a:effectLst/>
                <a:latin typeface="Georgia" panose="02040502050405020303" pitchFamily="18" charset="0"/>
                <a:cs typeface="Georgia" panose="02040502050405020303" pitchFamily="18" charset="0"/>
              </a:rPr>
              <a:t/>
            </a:r>
            <a:br>
              <a:rPr lang="ru-RU" dirty="0">
                <a:effectLst/>
                <a:latin typeface="Georgia" panose="02040502050405020303" pitchFamily="18" charset="0"/>
                <a:cs typeface="Georgia" panose="02040502050405020303" pitchFamily="18" charset="0"/>
              </a:rPr>
            </a:br>
            <a:endParaRPr lang="ru-RU" dirty="0">
              <a:latin typeface="Georgia" panose="02040502050405020303" pitchFamily="18" charset="0"/>
              <a:cs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41938"/>
            <a:ext cx="5638800" cy="5342792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buNone/>
            </a:pPr>
            <a:r>
              <a:rPr lang="ru-RU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charset="0"/>
                <a:cs typeface="Georgia" panose="02040502050405020303" pitchFamily="18" charset="0"/>
              </a:rPr>
              <a:t>История это последовательность хронологических событий. Важнейший момент – </a:t>
            </a:r>
            <a:r>
              <a:rPr lang="ru-RU" u="sng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charset="0"/>
                <a:cs typeface="Georgia" panose="02040502050405020303" pitchFamily="18" charset="0"/>
              </a:rPr>
              <a:t>это знание дат</a:t>
            </a:r>
            <a:r>
              <a:rPr lang="ru-RU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charset="0"/>
                <a:cs typeface="Georgia" panose="02040502050405020303" pitchFamily="18" charset="0"/>
              </a:rPr>
              <a:t>.</a:t>
            </a:r>
            <a:endParaRPr lang="ru-RU" dirty="0">
              <a:effectLst/>
              <a:latin typeface="Georgia" panose="02040502050405020303" pitchFamily="18" charset="0"/>
              <a:cs typeface="Georgia" panose="02040502050405020303" pitchFamily="18" charset="0"/>
            </a:endParaRPr>
          </a:p>
          <a:p>
            <a:pPr marL="0" indent="0">
              <a:lnSpc>
                <a:spcPct val="107000"/>
              </a:lnSpc>
              <a:buNone/>
            </a:pPr>
            <a:r>
              <a:rPr lang="ru-RU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charset="0"/>
                <a:cs typeface="Georgia" panose="02040502050405020303" pitchFamily="18" charset="0"/>
              </a:rPr>
              <a:t>Даты укажут событие, если не помните событие, позволят </a:t>
            </a:r>
            <a:r>
              <a:rPr lang="ru-RU" u="sng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charset="0"/>
                <a:cs typeface="Georgia" panose="02040502050405020303" pitchFamily="18" charset="0"/>
              </a:rPr>
              <a:t>определить век и более узкие рамки исторического процесса или явления. </a:t>
            </a:r>
          </a:p>
          <a:p>
            <a:pPr marL="0" indent="0">
              <a:lnSpc>
                <a:spcPct val="107000"/>
              </a:lnSpc>
              <a:buNone/>
            </a:pPr>
            <a:r>
              <a:rPr lang="ru-RU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charset="0"/>
                <a:cs typeface="Georgia" panose="02040502050405020303" pitchFamily="18" charset="0"/>
              </a:rPr>
              <a:t>Даты есть практически на всех картах. Вот одна из таких карт.       На ней одна дата. Выпишите ее в черновик. Даже не зная, что это за дата она помогает определить век, а это уже сужает временные рамки.  </a:t>
            </a:r>
            <a:endParaRPr lang="ru-RU" dirty="0">
              <a:effectLst/>
              <a:latin typeface="Georgia" panose="02040502050405020303" pitchFamily="18" charset="0"/>
              <a:cs typeface="Georgia" panose="02040502050405020303" pitchFamily="18" charset="0"/>
            </a:endParaRPr>
          </a:p>
          <a:p>
            <a:endParaRPr lang="ru-RU" dirty="0">
              <a:latin typeface="Georgia" panose="02040502050405020303" pitchFamily="18" charset="0"/>
              <a:cs typeface="Georgia" panose="02040502050405020303" pitchFamily="18" charset="0"/>
            </a:endParaRPr>
          </a:p>
        </p:txBody>
      </p:sp>
      <p:pic>
        <p:nvPicPr>
          <p:cNvPr id="4" name="Рисунок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42185" y="1222130"/>
            <a:ext cx="5562600" cy="556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86767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charset="0"/>
                <a:cs typeface="Georgia" panose="02040502050405020303" pitchFamily="18" charset="0"/>
              </a:rPr>
              <a:t>Алгоритм №3. </a:t>
            </a:r>
            <a:br>
              <a:rPr lang="ru-RU" b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charset="0"/>
                <a:cs typeface="Georgia" panose="02040502050405020303" pitchFamily="18" charset="0"/>
              </a:rPr>
            </a:br>
            <a:r>
              <a:rPr lang="ru-RU" b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charset="0"/>
                <a:cs typeface="Georgia" panose="02040502050405020303" pitchFamily="18" charset="0"/>
              </a:rPr>
              <a:t>Обратите внимание на города и названия государств</a:t>
            </a:r>
            <a:r>
              <a:rPr lang="ru-RU" dirty="0">
                <a:effectLst/>
                <a:latin typeface="Georgia" panose="02040502050405020303" pitchFamily="18" charset="0"/>
                <a:cs typeface="Georgia" panose="02040502050405020303" pitchFamily="18" charset="0"/>
              </a:rPr>
              <a:t/>
            </a:r>
            <a:br>
              <a:rPr lang="ru-RU" dirty="0">
                <a:effectLst/>
                <a:latin typeface="Georgia" panose="02040502050405020303" pitchFamily="18" charset="0"/>
                <a:cs typeface="Georgia" panose="02040502050405020303" pitchFamily="18" charset="0"/>
              </a:rPr>
            </a:br>
            <a:endParaRPr lang="ru-RU" dirty="0">
              <a:latin typeface="Georgia" panose="02040502050405020303" pitchFamily="18" charset="0"/>
              <a:cs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4446" y="1802423"/>
            <a:ext cx="11298116" cy="4844562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7000"/>
              </a:lnSpc>
              <a:buNone/>
            </a:pPr>
            <a:r>
              <a:rPr lang="ru-RU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charset="0"/>
                <a:cs typeface="Georgia" panose="02040502050405020303" pitchFamily="18" charset="0"/>
              </a:rPr>
              <a:t>Возьмем для примера карты, где обозначен Петербург. </a:t>
            </a:r>
            <a:r>
              <a:rPr lang="ru-RU" b="1" i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charset="0"/>
                <a:cs typeface="Georgia" panose="02040502050405020303" pitchFamily="18" charset="0"/>
              </a:rPr>
              <a:t>Петроград</a:t>
            </a:r>
            <a:r>
              <a:rPr lang="ru-RU" i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charset="0"/>
                <a:cs typeface="Georgia" panose="02040502050405020303" pitchFamily="18" charset="0"/>
              </a:rPr>
              <a:t> с </a:t>
            </a:r>
            <a:r>
              <a:rPr lang="ru-RU" i="1" u="sng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charset="0"/>
                <a:cs typeface="Georgia" panose="02040502050405020303" pitchFamily="18" charset="0"/>
              </a:rPr>
              <a:t>1914 по 1934</a:t>
            </a:r>
            <a:r>
              <a:rPr lang="ru-RU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charset="0"/>
                <a:cs typeface="Georgia" panose="02040502050405020303" pitchFamily="18" charset="0"/>
              </a:rPr>
              <a:t>. </a:t>
            </a:r>
            <a:r>
              <a:rPr lang="ru-RU" b="1" u="sng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charset="0"/>
                <a:cs typeface="Georgia" panose="02040502050405020303" pitchFamily="18" charset="0"/>
              </a:rPr>
              <a:t>Ленинград </a:t>
            </a:r>
            <a:r>
              <a:rPr lang="ru-RU" u="sng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charset="0"/>
                <a:cs typeface="Georgia" panose="02040502050405020303" pitchFamily="18" charset="0"/>
              </a:rPr>
              <a:t>с 1924 по 1991 год</a:t>
            </a:r>
            <a:r>
              <a:rPr lang="ru-RU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charset="0"/>
                <a:cs typeface="Georgia" panose="02040502050405020303" pitchFamily="18" charset="0"/>
              </a:rPr>
              <a:t>. С начала основания в</a:t>
            </a:r>
            <a:r>
              <a:rPr lang="ru-RU" i="1" u="sng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charset="0"/>
                <a:cs typeface="Georgia" panose="02040502050405020303" pitchFamily="18" charset="0"/>
              </a:rPr>
              <a:t> 1703 году – </a:t>
            </a:r>
            <a:r>
              <a:rPr lang="ru-RU" b="1" i="1" u="sng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charset="0"/>
                <a:cs typeface="Georgia" panose="02040502050405020303" pitchFamily="18" charset="0"/>
              </a:rPr>
              <a:t>Санкт-Петербург</a:t>
            </a:r>
            <a:r>
              <a:rPr lang="ru-RU" i="1" u="sng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charset="0"/>
                <a:cs typeface="Georgia" panose="02040502050405020303" pitchFamily="18" charset="0"/>
              </a:rPr>
              <a:t>.</a:t>
            </a:r>
            <a:r>
              <a:rPr lang="ru-RU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charset="0"/>
                <a:cs typeface="Georgia" panose="02040502050405020303" pitchFamily="18" charset="0"/>
              </a:rPr>
              <a:t> В купе с надписью «Российская империя», становится понятно, что это не 90-е годы ХХ века, когда город снова переименован в Санкт-Петербург.</a:t>
            </a:r>
            <a:endParaRPr lang="ru-RU" dirty="0">
              <a:effectLst/>
              <a:latin typeface="Georgia" panose="02040502050405020303" pitchFamily="18" charset="0"/>
              <a:cs typeface="Georgia" panose="02040502050405020303" pitchFamily="18" charset="0"/>
            </a:endParaRPr>
          </a:p>
          <a:p>
            <a:pPr marL="0" indent="0">
              <a:lnSpc>
                <a:spcPct val="107000"/>
              </a:lnSpc>
              <a:buNone/>
            </a:pPr>
            <a:r>
              <a:rPr lang="ru-RU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charset="0"/>
                <a:cs typeface="Georgia" panose="02040502050405020303" pitchFamily="18" charset="0"/>
              </a:rPr>
              <a:t>На карте указана</a:t>
            </a:r>
            <a:r>
              <a:rPr lang="ru-RU" u="sng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charset="0"/>
                <a:cs typeface="Georgia" panose="02040502050405020303" pitchFamily="18" charset="0"/>
              </a:rPr>
              <a:t> Австро-Венгрия</a:t>
            </a:r>
            <a:r>
              <a:rPr lang="ru-RU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charset="0"/>
                <a:cs typeface="Georgia" panose="02040502050405020303" pitchFamily="18" charset="0"/>
              </a:rPr>
              <a:t>. События произошли в годы существования этого государства </a:t>
            </a:r>
            <a:r>
              <a:rPr lang="ru-RU" u="sng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charset="0"/>
                <a:cs typeface="Georgia" panose="02040502050405020303" pitchFamily="18" charset="0"/>
              </a:rPr>
              <a:t>1867-1918 годы</a:t>
            </a:r>
            <a:r>
              <a:rPr lang="ru-RU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charset="0"/>
                <a:cs typeface="Georgia" panose="02040502050405020303" pitchFamily="18" charset="0"/>
              </a:rPr>
              <a:t>.</a:t>
            </a:r>
            <a:endParaRPr lang="ru-RU" dirty="0">
              <a:effectLst/>
              <a:latin typeface="Georgia" panose="02040502050405020303" pitchFamily="18" charset="0"/>
              <a:cs typeface="Georgia" panose="02040502050405020303" pitchFamily="18" charset="0"/>
            </a:endParaRPr>
          </a:p>
          <a:p>
            <a:pPr marL="0" indent="0">
              <a:lnSpc>
                <a:spcPct val="107000"/>
              </a:lnSpc>
              <a:buNone/>
            </a:pPr>
            <a:r>
              <a:rPr lang="ru-RU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charset="0"/>
                <a:cs typeface="Georgia" panose="02040502050405020303" pitchFamily="18" charset="0"/>
              </a:rPr>
              <a:t>Указана </a:t>
            </a:r>
            <a:r>
              <a:rPr lang="ru-RU" u="sng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charset="0"/>
                <a:cs typeface="Georgia" panose="02040502050405020303" pitchFamily="18" charset="0"/>
              </a:rPr>
              <a:t>Византия. </a:t>
            </a:r>
            <a:r>
              <a:rPr lang="ru-RU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charset="0"/>
                <a:cs typeface="Georgia" panose="02040502050405020303" pitchFamily="18" charset="0"/>
              </a:rPr>
              <a:t>Событие на карте произошли </a:t>
            </a:r>
            <a:r>
              <a:rPr lang="ru-RU" u="sng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charset="0"/>
                <a:cs typeface="Georgia" panose="02040502050405020303" pitchFamily="18" charset="0"/>
              </a:rPr>
              <a:t>до 1453 года.</a:t>
            </a:r>
            <a:endParaRPr lang="ru-RU" dirty="0">
              <a:effectLst/>
              <a:latin typeface="Georgia" panose="02040502050405020303" pitchFamily="18" charset="0"/>
              <a:cs typeface="Georgia" panose="02040502050405020303" pitchFamily="18" charset="0"/>
            </a:endParaRPr>
          </a:p>
          <a:p>
            <a:pPr marL="0" indent="0">
              <a:lnSpc>
                <a:spcPct val="107000"/>
              </a:lnSpc>
              <a:buNone/>
            </a:pPr>
            <a:r>
              <a:rPr lang="ru-RU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charset="0"/>
                <a:cs typeface="Georgia" panose="02040502050405020303" pitchFamily="18" charset="0"/>
              </a:rPr>
              <a:t>Видим, что временные  рамки процессов и явлений на карте значительно сужаются.</a:t>
            </a:r>
            <a:endParaRPr lang="ru-RU" dirty="0">
              <a:effectLst/>
              <a:latin typeface="Georgia" panose="02040502050405020303" pitchFamily="18" charset="0"/>
              <a:cs typeface="Georgia" panose="02040502050405020303" pitchFamily="18" charset="0"/>
            </a:endParaRPr>
          </a:p>
          <a:p>
            <a:pPr marL="0" indent="0">
              <a:lnSpc>
                <a:spcPct val="107000"/>
              </a:lnSpc>
              <a:buNone/>
            </a:pPr>
            <a:r>
              <a:rPr lang="ru-RU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charset="0"/>
                <a:cs typeface="Georgia" panose="02040502050405020303" pitchFamily="18" charset="0"/>
              </a:rPr>
              <a:t>Еще один пример. На карте есть город </a:t>
            </a:r>
            <a:r>
              <a:rPr lang="ru-RU" u="sng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charset="0"/>
                <a:cs typeface="Georgia" panose="02040502050405020303" pitchFamily="18" charset="0"/>
              </a:rPr>
              <a:t>Козельск. </a:t>
            </a:r>
            <a:r>
              <a:rPr lang="ru-RU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charset="0"/>
                <a:cs typeface="Georgia" panose="02040502050405020303" pitchFamily="18" charset="0"/>
              </a:rPr>
              <a:t>Сразу включается лампочка. Событие татаро-монгольского нашествия.</a:t>
            </a:r>
            <a:endParaRPr lang="ru-RU" dirty="0">
              <a:effectLst/>
              <a:latin typeface="Georgia" panose="02040502050405020303" pitchFamily="18" charset="0"/>
              <a:cs typeface="Georgia" panose="02040502050405020303" pitchFamily="18" charset="0"/>
            </a:endParaRPr>
          </a:p>
          <a:p>
            <a:endParaRPr lang="ru-RU" dirty="0">
              <a:latin typeface="Georgia" panose="02040502050405020303" pitchFamily="18" charset="0"/>
              <a:cs typeface="Georgia" panose="020405020504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1325" t="17600" r="12400" b="7600"/>
          <a:stretch>
            <a:fillRect/>
          </a:stretch>
        </p:blipFill>
        <p:spPr>
          <a:xfrm>
            <a:off x="881331" y="301752"/>
            <a:ext cx="11122869" cy="61356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Прямоугольник 3"/>
          <p:cNvSpPr/>
          <p:nvPr/>
        </p:nvSpPr>
        <p:spPr>
          <a:xfrm>
            <a:off x="227330" y="68580"/>
            <a:ext cx="11687175" cy="683831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449580" algn="just"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FF0000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ru-RU" altLang="ru-RU" sz="2000" dirty="0">
                <a:latin typeface="Georgia" panose="02040502050405020303" pitchFamily="18" charset="0"/>
                <a:cs typeface="Georgia" panose="02040502050405020303" pitchFamily="18" charset="0"/>
              </a:rPr>
              <a:t>Во время тренировки с картами или изучения теоретического материала запоминайте ключевые города для каждого периода отечественной истории. Это своеобразные вехи, от которых можно отталкиваться. </a:t>
            </a:r>
          </a:p>
          <a:p>
            <a:pPr marL="0" lvl="0" indent="449580" algn="just"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ru-RU" altLang="ru-RU" sz="2000" b="1" i="1" dirty="0">
                <a:solidFill>
                  <a:schemeClr val="accent1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Для периода Древнерусского государства</a:t>
            </a:r>
            <a:r>
              <a:rPr lang="ru-RU" altLang="ru-RU" sz="2000" b="1" i="1" dirty="0">
                <a:solidFill>
                  <a:srgbClr val="002060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ru-RU" altLang="ru-RU" sz="2000" dirty="0">
                <a:latin typeface="Georgia" panose="02040502050405020303" pitchFamily="18" charset="0"/>
                <a:cs typeface="Georgia" panose="02040502050405020303" pitchFamily="18" charset="0"/>
              </a:rPr>
              <a:t>это Новгород, Киев, Чернигов. </a:t>
            </a:r>
          </a:p>
          <a:p>
            <a:pPr marL="0" lvl="0" indent="449580" algn="just"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ru-RU" altLang="ru-RU" sz="2000" dirty="0">
              <a:latin typeface="Georgia" panose="02040502050405020303" pitchFamily="18" charset="0"/>
              <a:cs typeface="Georgia" panose="02040502050405020303" pitchFamily="18" charset="0"/>
            </a:endParaRPr>
          </a:p>
          <a:p>
            <a:pPr marL="0" lvl="0" indent="449580" algn="just"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ru-RU" altLang="ru-RU" sz="2000" b="1" dirty="0">
                <a:gradFill>
                  <a:gsLst>
                    <a:gs pos="50000">
                      <a:schemeClr val="accent6"/>
                    </a:gs>
                    <a:gs pos="0">
                      <a:schemeClr val="accent6">
                        <a:lumMod val="25000"/>
                        <a:lumOff val="75000"/>
                      </a:schemeClr>
                    </a:gs>
                    <a:gs pos="100000">
                      <a:schemeClr val="accent6">
                        <a:lumMod val="85000"/>
                      </a:schemeClr>
                    </a:gs>
                  </a:gsLst>
                  <a:lin ang="5400000" scaled="1"/>
                </a:gradFill>
                <a:latin typeface="Georgia" panose="02040502050405020303" pitchFamily="18" charset="0"/>
                <a:cs typeface="Georgia" panose="02040502050405020303" pitchFamily="18" charset="0"/>
              </a:rPr>
              <a:t>Монголо-татарское нашествие</a:t>
            </a:r>
            <a:r>
              <a:rPr lang="ru-RU" altLang="ru-RU" sz="2000" dirty="0">
                <a:latin typeface="Georgia" panose="02040502050405020303" pitchFamily="18" charset="0"/>
                <a:cs typeface="Georgia" panose="02040502050405020303" pitchFamily="18" charset="0"/>
              </a:rPr>
              <a:t> – Рязань, Владимир, Козельск, Киев. </a:t>
            </a:r>
          </a:p>
          <a:p>
            <a:pPr marL="0" lvl="0" indent="449580" algn="just"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chemeClr val="accent2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Смутное время </a:t>
            </a:r>
            <a:r>
              <a:rPr lang="ru-RU" altLang="ru-RU" sz="2000" dirty="0">
                <a:latin typeface="Georgia" panose="02040502050405020303" pitchFamily="18" charset="0"/>
                <a:cs typeface="Georgia" panose="02040502050405020303" pitchFamily="18" charset="0"/>
              </a:rPr>
              <a:t>– Москва, Смоленск. </a:t>
            </a:r>
          </a:p>
          <a:p>
            <a:pPr marL="0" lvl="0" indent="449580" algn="just"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ru-RU" altLang="ru-RU" sz="2000" dirty="0">
              <a:latin typeface="Georgia" panose="02040502050405020303" pitchFamily="18" charset="0"/>
              <a:cs typeface="Georgia" panose="02040502050405020303" pitchFamily="18" charset="0"/>
            </a:endParaRPr>
          </a:p>
          <a:p>
            <a:pPr marL="0" lvl="0" indent="449580" algn="just"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FF0000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Период Великой Отечественной войны</a:t>
            </a:r>
            <a:r>
              <a:rPr lang="ru-RU" altLang="ru-RU" sz="2000" dirty="0">
                <a:latin typeface="Georgia" panose="02040502050405020303" pitchFamily="18" charset="0"/>
                <a:cs typeface="Georgia" panose="02040502050405020303" pitchFamily="18" charset="0"/>
              </a:rPr>
              <a:t>, Севастополь, Сталинград, Москва, Курск.</a:t>
            </a:r>
          </a:p>
          <a:p>
            <a:pPr marL="0" lvl="0" indent="449580" algn="just"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ru-RU" altLang="ru-RU" sz="2000" dirty="0">
              <a:latin typeface="Georgia" panose="02040502050405020303" pitchFamily="18" charset="0"/>
              <a:cs typeface="Georgia" panose="02040502050405020303" pitchFamily="18" charset="0"/>
            </a:endParaRPr>
          </a:p>
          <a:p>
            <a:pPr marL="0" lvl="0" indent="449580" algn="just"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Georgia" panose="02040502050405020303" pitchFamily="18" charset="0"/>
                <a:cs typeface="Georgia" panose="02040502050405020303" pitchFamily="18" charset="0"/>
              </a:rPr>
              <a:t>Изучайте реки и озера. Это отличные ориентиры локализации местности. </a:t>
            </a:r>
          </a:p>
          <a:p>
            <a:pPr marL="0" lvl="0" indent="449580" algn="just"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ru-RU" altLang="ru-RU" sz="2000" dirty="0">
              <a:latin typeface="Georgia" panose="02040502050405020303" pitchFamily="18" charset="0"/>
              <a:cs typeface="Georgia" panose="02040502050405020303" pitchFamily="18" charset="0"/>
            </a:endParaRPr>
          </a:p>
          <a:p>
            <a:pPr marL="0" lvl="0" indent="449580" algn="just"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Georgia" panose="02040502050405020303" pitchFamily="18" charset="0"/>
                <a:cs typeface="Georgia" panose="02040502050405020303" pitchFamily="18" charset="0"/>
              </a:rPr>
              <a:t>Река Калка – первая битва русских князей с монгольскими войсками. </a:t>
            </a:r>
          </a:p>
          <a:p>
            <a:pPr marL="0" lvl="0" indent="449580" algn="just"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Georgia" panose="02040502050405020303" pitchFamily="18" charset="0"/>
                <a:cs typeface="Georgia" panose="02040502050405020303" pitchFamily="18" charset="0"/>
              </a:rPr>
              <a:t>Река Непрядва и сразу понятно, что это Куликовская битва. </a:t>
            </a:r>
          </a:p>
          <a:p>
            <a:pPr marL="0" lvl="0" indent="449580" algn="just"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ru-RU" altLang="ru-RU" sz="2000" dirty="0">
              <a:latin typeface="Georgia" panose="02040502050405020303" pitchFamily="18" charset="0"/>
              <a:cs typeface="Georgia" panose="02040502050405020303" pitchFamily="18" charset="0"/>
            </a:endParaRPr>
          </a:p>
          <a:p>
            <a:pPr marL="0" lvl="0" indent="449580" algn="just"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Georgia" panose="02040502050405020303" pitchFamily="18" charset="0"/>
                <a:cs typeface="Georgia" panose="02040502050405020303" pitchFamily="18" charset="0"/>
              </a:rPr>
              <a:t>Важные торговые пути река Днепр и Волга. </a:t>
            </a:r>
          </a:p>
          <a:p>
            <a:pPr marL="0" lvl="0" indent="449580" algn="just"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ru-RU" altLang="ru-RU" sz="2000" dirty="0">
              <a:latin typeface="Georgia" panose="02040502050405020303" pitchFamily="18" charset="0"/>
              <a:cs typeface="Georgia" panose="02040502050405020303" pitchFamily="18" charset="0"/>
            </a:endParaRPr>
          </a:p>
          <a:p>
            <a:pPr marL="0" lvl="0" indent="449580" algn="just"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Georgia" panose="02040502050405020303" pitchFamily="18" charset="0"/>
                <a:cs typeface="Georgia" panose="02040502050405020303" pitchFamily="18" charset="0"/>
              </a:rPr>
              <a:t>Просмотрите карты и определите, где находятся эти водные артерии.</a:t>
            </a:r>
          </a:p>
          <a:p>
            <a:pPr marL="0" lvl="0" indent="449580" algn="just"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ru-RU" altLang="ru-RU" sz="2000" dirty="0">
              <a:latin typeface="Georgia" panose="02040502050405020303" pitchFamily="18" charset="0"/>
              <a:cs typeface="Georgia" panose="02040502050405020303" pitchFamily="18" charset="0"/>
            </a:endParaRPr>
          </a:p>
          <a:p>
            <a:pPr marL="0" lvl="0" indent="449580" algn="just"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Georgia" panose="02040502050405020303" pitchFamily="18" charset="0"/>
                <a:cs typeface="Georgia" panose="02040502050405020303" pitchFamily="18" charset="0"/>
              </a:rPr>
              <a:t> Важные ориентиры Черное и Балтийское море. Также Каспийское море</a:t>
            </a:r>
            <a:r>
              <a:rPr lang="ru-RU" altLang="ru-RU" sz="1800" dirty="0">
                <a:latin typeface="Bookman Old Style" panose="02050604050505020204" pitchFamily="18" charset="0"/>
                <a:cs typeface="Times New Roman" panose="02020603050405020304" charset="0"/>
              </a:rPr>
              <a:t>.</a:t>
            </a:r>
            <a:endParaRPr lang="ru-RU" altLang="ru-RU" sz="1800" dirty="0">
              <a:latin typeface="Bookman Old Style" panose="02050604050505020204" pitchFamily="18" charset="0"/>
              <a:ea typeface="Calibri" panose="020F0502020204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charset="0"/>
                <a:cs typeface="Georgia" panose="02040502050405020303" pitchFamily="18" charset="0"/>
              </a:rPr>
              <a:t>Алгоритм №4. </a:t>
            </a:r>
            <a:br>
              <a:rPr lang="ru-RU" b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charset="0"/>
                <a:cs typeface="Georgia" panose="02040502050405020303" pitchFamily="18" charset="0"/>
              </a:rPr>
            </a:br>
            <a:r>
              <a:rPr lang="ru-RU" b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charset="0"/>
                <a:cs typeface="Georgia" panose="02040502050405020303" pitchFamily="18" charset="0"/>
              </a:rPr>
              <a:t>Не упускайте деталей.</a:t>
            </a:r>
            <a:r>
              <a:rPr lang="ru-RU" dirty="0">
                <a:effectLst/>
                <a:latin typeface="Georgia" panose="02040502050405020303" pitchFamily="18" charset="0"/>
                <a:cs typeface="Georgia" panose="02040502050405020303" pitchFamily="18" charset="0"/>
              </a:rPr>
              <a:t/>
            </a:r>
            <a:br>
              <a:rPr lang="ru-RU" dirty="0">
                <a:effectLst/>
                <a:latin typeface="Georgia" panose="02040502050405020303" pitchFamily="18" charset="0"/>
                <a:cs typeface="Georgia" panose="02040502050405020303" pitchFamily="18" charset="0"/>
              </a:rPr>
            </a:br>
            <a:endParaRPr lang="ru-RU" dirty="0">
              <a:latin typeface="Georgia" panose="02040502050405020303" pitchFamily="18" charset="0"/>
              <a:cs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1825625"/>
            <a:ext cx="10917115" cy="4777398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7000"/>
              </a:lnSpc>
              <a:buNone/>
            </a:pPr>
            <a:r>
              <a:rPr lang="ru-RU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charset="0"/>
                <a:cs typeface="Georgia" panose="02040502050405020303" pitchFamily="18" charset="0"/>
              </a:rPr>
              <a:t>Каждый указанный </a:t>
            </a:r>
            <a:r>
              <a:rPr lang="ru-RU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 panose="02020603050405020304" charset="0"/>
                <a:cs typeface="Georgia" panose="02040502050405020303" pitchFamily="18" charset="0"/>
              </a:rPr>
              <a:t>город, страна, стрелка, географический объект</a:t>
            </a:r>
            <a:r>
              <a:rPr lang="ru-RU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charset="0"/>
                <a:cs typeface="Georgia" panose="02040502050405020303" pitchFamily="18" charset="0"/>
              </a:rPr>
              <a:t> помечены на карте не просто так. Детали отличают одну карту   от другой, а, следовательно, детали помогут правильно определить событие и дать правильный ответ.</a:t>
            </a:r>
            <a:endParaRPr lang="ru-RU" dirty="0">
              <a:effectLst/>
              <a:latin typeface="Georgia" panose="02040502050405020303" pitchFamily="18" charset="0"/>
              <a:cs typeface="Georgia" panose="02040502050405020303" pitchFamily="18" charset="0"/>
            </a:endParaRPr>
          </a:p>
          <a:p>
            <a:pPr marL="0" indent="0">
              <a:lnSpc>
                <a:spcPct val="107000"/>
              </a:lnSpc>
              <a:buNone/>
            </a:pPr>
            <a:r>
              <a:rPr lang="ru-RU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 panose="02020603050405020304" charset="0"/>
                <a:cs typeface="Georgia" panose="02040502050405020303" pitchFamily="18" charset="0"/>
              </a:rPr>
              <a:t>Любые стрелки</a:t>
            </a:r>
            <a:r>
              <a:rPr lang="ru-RU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charset="0"/>
                <a:cs typeface="Georgia" panose="02040502050405020303" pitchFamily="18" charset="0"/>
              </a:rPr>
              <a:t> отображают военные походы, военные действия, движение путешественников. Населенные пункты, даже самые маленькие помогают локализировать местность. </a:t>
            </a:r>
          </a:p>
          <a:p>
            <a:pPr marL="0" indent="0">
              <a:lnSpc>
                <a:spcPct val="107000"/>
              </a:lnSpc>
              <a:buNone/>
            </a:pPr>
            <a:r>
              <a:rPr lang="ru-RU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charset="0"/>
                <a:cs typeface="Georgia" panose="02040502050405020303" pitchFamily="18" charset="0"/>
              </a:rPr>
              <a:t>Тот же Козельск. Маленький городок, но в истории все помнят знаменитую оборону маленького городка в период монгольского нашествия. Вспоминаем географию и просто учимся работать с картой. И запомните, на карте нет ничего лишнего.</a:t>
            </a:r>
            <a:endParaRPr lang="ru-RU" dirty="0">
              <a:effectLst/>
              <a:latin typeface="Georgia" panose="02040502050405020303" pitchFamily="18" charset="0"/>
              <a:cs typeface="Georgia" panose="02040502050405020303" pitchFamily="18" charset="0"/>
            </a:endParaRPr>
          </a:p>
          <a:p>
            <a:endParaRPr lang="ru-RU" dirty="0">
              <a:latin typeface="Georgia" panose="02040502050405020303" pitchFamily="18" charset="0"/>
              <a:cs typeface="Georgia" panose="020405020504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5" y="147320"/>
            <a:ext cx="4939665" cy="60305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6" name="Прямоугольник 7"/>
          <p:cNvSpPr/>
          <p:nvPr/>
        </p:nvSpPr>
        <p:spPr>
          <a:xfrm>
            <a:off x="250825" y="6451600"/>
            <a:ext cx="4741863" cy="36988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FF0000"/>
                </a:solidFill>
                <a:latin typeface="Bookman Old Style" panose="02050604050505020204" pitchFamily="18" charset="0"/>
              </a:rPr>
              <a:t>Восстание Степана Разина 1670-1671 </a:t>
            </a:r>
          </a:p>
        </p:txBody>
      </p:sp>
      <p:sp>
        <p:nvSpPr>
          <p:cNvPr id="18437" name="Прямоугольник 8"/>
          <p:cNvSpPr/>
          <p:nvPr/>
        </p:nvSpPr>
        <p:spPr>
          <a:xfrm>
            <a:off x="6005513" y="6451600"/>
            <a:ext cx="5192712" cy="36988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FF0000"/>
                </a:solidFill>
                <a:latin typeface="Bookman Old Style" panose="02050604050505020204" pitchFamily="18" charset="0"/>
              </a:rPr>
              <a:t>Восстание Ивана Болотникова 1606-1607 </a:t>
            </a:r>
          </a:p>
        </p:txBody>
      </p:sp>
      <p:pic>
        <p:nvPicPr>
          <p:cNvPr id="18438" name="Рисунок 9"/>
          <p:cNvPicPr>
            <a:picLocks noChangeAspect="1"/>
          </p:cNvPicPr>
          <p:nvPr/>
        </p:nvPicPr>
        <p:blipFill>
          <a:blip r:embed="rId3">
            <a:grayscl/>
          </a:blip>
          <a:srcRect l="11038" t="7623" r="10722" b="38023"/>
          <a:stretch>
            <a:fillRect/>
          </a:stretch>
        </p:blipFill>
        <p:spPr>
          <a:xfrm>
            <a:off x="5482590" y="206375"/>
            <a:ext cx="6481445" cy="597154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1" name="Прямая со стрелкой 10"/>
          <p:cNvCxnSpPr/>
          <p:nvPr/>
        </p:nvCxnSpPr>
        <p:spPr>
          <a:xfrm flipH="1" flipV="1">
            <a:off x="7072313" y="4856798"/>
            <a:ext cx="652463" cy="10112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 flipV="1">
            <a:off x="3376295" y="2655888"/>
            <a:ext cx="654050" cy="10112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Прямая со стрелкой 1"/>
          <p:cNvCxnSpPr/>
          <p:nvPr/>
        </p:nvCxnSpPr>
        <p:spPr>
          <a:xfrm flipH="1" flipV="1">
            <a:off x="2722245" y="4706938"/>
            <a:ext cx="654050" cy="10112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87" r="1419" b="5152"/>
          <a:stretch>
            <a:fillRect/>
          </a:stretch>
        </p:blipFill>
        <p:spPr>
          <a:xfrm>
            <a:off x="0" y="151667"/>
            <a:ext cx="9080822" cy="65546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68154" y="13188"/>
            <a:ext cx="3223846" cy="6739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В</a:t>
            </a:r>
            <a:r>
              <a:rPr lang="ru-RU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  <a:cs typeface="Georgia" panose="02040502050405020303" pitchFamily="18" charset="0"/>
              </a:rPr>
              <a:t>осстание Емельяна Пугачева не затронуло районы, близкие к Каспийскому морю. Тогда как карта Степана Разина имеет «хвостик» от Каспийского моря. Это связано с тем, что ещё до начала как такового восстания, проходившего в 1670 - 1671 гг., донские казаки под руководством Разина совершили  "поход за зипунами" в 1667 - 1669 Это был грабительский набег за добычей ("зипунами") во владения персидского (иранского) шаха, закончившийся весьма успешно.</a:t>
            </a:r>
            <a:r>
              <a:rPr lang="ru-RU" dirty="0">
                <a:latin typeface="Georgia" panose="02040502050405020303" pitchFamily="18" charset="0"/>
                <a:cs typeface="Georgia" panose="02040502050405020303" pitchFamily="18" charset="0"/>
              </a:rPr>
              <a:t/>
            </a:r>
            <a:br>
              <a:rPr lang="ru-RU" dirty="0">
                <a:latin typeface="Georgia" panose="02040502050405020303" pitchFamily="18" charset="0"/>
                <a:cs typeface="Georgia" panose="02040502050405020303" pitchFamily="18" charset="0"/>
              </a:rPr>
            </a:br>
            <a:r>
              <a:rPr lang="ru-RU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  <a:cs typeface="Georgia" panose="02040502050405020303" pitchFamily="18" charset="0"/>
              </a:rPr>
              <a:t>Возвращаясь же к карте, запоминаем: есть "хвостик" – Разин. Нет "хвостика" – это Пугачёв.</a:t>
            </a:r>
            <a:endParaRPr lang="ru-RU" dirty="0">
              <a:latin typeface="Georgia" panose="02040502050405020303" pitchFamily="18" charset="0"/>
              <a:cs typeface="Georgia" panose="020405020504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5" y="158115"/>
            <a:ext cx="7060565" cy="629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90" y="87188"/>
            <a:ext cx="4413458" cy="656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50" y="258763"/>
            <a:ext cx="11463338" cy="64484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charset="0"/>
                <a:cs typeface="Georgia" panose="02040502050405020303" pitchFamily="18" charset="0"/>
              </a:rPr>
              <a:t>Алгорит№5. </a:t>
            </a:r>
            <a:br>
              <a:rPr lang="ru-RU" b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charset="0"/>
                <a:cs typeface="Georgia" panose="02040502050405020303" pitchFamily="18" charset="0"/>
              </a:rPr>
            </a:br>
            <a:r>
              <a:rPr lang="ru-RU" b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charset="0"/>
                <a:cs typeface="Georgia" panose="02040502050405020303" pitchFamily="18" charset="0"/>
              </a:rPr>
              <a:t>Смотрим суждения </a:t>
            </a:r>
            <a:r>
              <a:rPr lang="ru-RU" dirty="0">
                <a:effectLst/>
                <a:latin typeface="Georgia" panose="02040502050405020303" pitchFamily="18" charset="0"/>
                <a:cs typeface="Georgia" panose="02040502050405020303" pitchFamily="18" charset="0"/>
              </a:rPr>
              <a:t/>
            </a:r>
            <a:br>
              <a:rPr lang="ru-RU" dirty="0">
                <a:effectLst/>
                <a:latin typeface="Georgia" panose="02040502050405020303" pitchFamily="18" charset="0"/>
                <a:cs typeface="Georgia" panose="02040502050405020303" pitchFamily="18" charset="0"/>
              </a:rPr>
            </a:br>
            <a:endParaRPr lang="ru-RU" dirty="0">
              <a:latin typeface="Georgia" panose="02040502050405020303" pitchFamily="18" charset="0"/>
              <a:cs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2223" y="1397977"/>
            <a:ext cx="6172201" cy="5345723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07000"/>
              </a:lnSpc>
              <a:buNone/>
            </a:pPr>
            <a:r>
              <a:rPr lang="ru-RU" sz="29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charset="0"/>
                <a:cs typeface="Georgia" panose="02040502050405020303" pitchFamily="18" charset="0"/>
              </a:rPr>
              <a:t>Даны шесть суждений, из которых необходимо выбрать три правильных. В самих суждениях могут быть подсказки.  </a:t>
            </a:r>
            <a:endParaRPr lang="ru-RU" sz="2900" dirty="0">
              <a:effectLst/>
              <a:latin typeface="Georgia" panose="02040502050405020303" pitchFamily="18" charset="0"/>
              <a:cs typeface="Georgia" panose="02040502050405020303" pitchFamily="18" charset="0"/>
            </a:endParaRPr>
          </a:p>
          <a:p>
            <a:pPr marL="0" indent="0">
              <a:lnSpc>
                <a:spcPct val="107000"/>
              </a:lnSpc>
              <a:buNone/>
            </a:pPr>
            <a:r>
              <a:rPr lang="ru-RU" sz="29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charset="0"/>
                <a:cs typeface="Georgia" panose="02040502050405020303" pitchFamily="18" charset="0"/>
              </a:rPr>
              <a:t>Порой задание вызывает сложности. Неправильно понял карту – ошибся в ответах. Не узнали карту, тогда ищем подсказки в задании  </a:t>
            </a:r>
            <a:endParaRPr lang="ru-RU" sz="2900" dirty="0">
              <a:effectLst/>
              <a:latin typeface="Georgia" panose="02040502050405020303" pitchFamily="18" charset="0"/>
              <a:cs typeface="Georgia" panose="02040502050405020303" pitchFamily="18" charset="0"/>
            </a:endParaRPr>
          </a:p>
          <a:p>
            <a:pPr marL="0" indent="0">
              <a:lnSpc>
                <a:spcPct val="107000"/>
              </a:lnSpc>
              <a:buNone/>
            </a:pPr>
            <a:r>
              <a:rPr lang="ru-RU" sz="29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charset="0"/>
                <a:cs typeface="Georgia" panose="02040502050405020303" pitchFamily="18" charset="0"/>
              </a:rPr>
              <a:t>На карте нет легенды, нет никаких стрелок, не указано дат. Только наименования государств, территорий. Тогда ищем подсказки в заданиях к карте-схеме.</a:t>
            </a:r>
            <a:endParaRPr lang="ru-RU" sz="2900" dirty="0">
              <a:effectLst/>
              <a:latin typeface="Georgia" panose="02040502050405020303" pitchFamily="18" charset="0"/>
              <a:cs typeface="Georgia" panose="02040502050405020303" pitchFamily="18" charset="0"/>
            </a:endParaRPr>
          </a:p>
          <a:p>
            <a:pPr marL="0" indent="0">
              <a:lnSpc>
                <a:spcPct val="107000"/>
              </a:lnSpc>
              <a:buNone/>
            </a:pPr>
            <a:r>
              <a:rPr lang="ru-RU" sz="29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charset="0"/>
                <a:cs typeface="Georgia" panose="02040502050405020303" pitchFamily="18" charset="0"/>
              </a:rPr>
              <a:t>Сморим шесть суждений, и уже первое дает подсказку в виде слова «опричнина». Возможно карта показывает процессы XVI века. Вот уже сузили рамки. Но возвращаемся к карте, чтобы перепроверить Казань еще не в составе Российского государства, а значит первое суждение не правильно. Зато определяет временные рамки. Процессы, отображенные произошли до вступления Ивана Грозного на престол, то есть до 1533 года.</a:t>
            </a:r>
          </a:p>
          <a:p>
            <a:pPr marL="0" indent="0">
              <a:lnSpc>
                <a:spcPct val="107000"/>
              </a:lnSpc>
              <a:buNone/>
            </a:pPr>
            <a:r>
              <a:rPr lang="ru-RU" sz="29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charset="0"/>
                <a:cs typeface="Georgia" panose="02040502050405020303" pitchFamily="18" charset="0"/>
              </a:rPr>
              <a:t>Четвертое суждение подтверждает, что событие произошло после распада Золотой Орды, которое произошло в 1483 году. Вот нашли еще одну временную рамку. Нам остается вспомнить, кто правил на Руси в указанный период. И это Василий III, правивший с 1505 по 1533 годы.</a:t>
            </a:r>
            <a:endParaRPr lang="ru-RU" sz="2900" dirty="0">
              <a:effectLst/>
              <a:latin typeface="Georgia" panose="02040502050405020303" pitchFamily="18" charset="0"/>
              <a:cs typeface="Georgia" panose="02040502050405020303" pitchFamily="18" charset="0"/>
            </a:endParaRPr>
          </a:p>
          <a:p>
            <a:pPr marL="0" indent="0">
              <a:lnSpc>
                <a:spcPct val="107000"/>
              </a:lnSpc>
              <a:buNone/>
            </a:pPr>
            <a:endParaRPr lang="ru-RU" dirty="0">
              <a:effectLst/>
              <a:latin typeface="Georgia" panose="02040502050405020303" pitchFamily="18" charset="0"/>
              <a:cs typeface="Georgia" panose="02040502050405020303" pitchFamily="18" charset="0"/>
            </a:endParaRPr>
          </a:p>
          <a:p>
            <a:endParaRPr lang="ru-RU" dirty="0">
              <a:latin typeface="Georgia" panose="02040502050405020303" pitchFamily="18" charset="0"/>
              <a:cs typeface="Georgia" panose="02040502050405020303" pitchFamily="18" charset="0"/>
            </a:endParaRPr>
          </a:p>
        </p:txBody>
      </p:sp>
      <p:pic>
        <p:nvPicPr>
          <p:cNvPr id="4" name="Рисунок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3" r="7917"/>
          <a:stretch>
            <a:fillRect/>
          </a:stretch>
        </p:blipFill>
        <p:spPr>
          <a:xfrm>
            <a:off x="6629399" y="247040"/>
            <a:ext cx="5360378" cy="6363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indent="0" algn="just">
              <a:buNone/>
            </a:pPr>
            <a:r>
              <a:rPr lang="ru-RU" sz="20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charset="0"/>
                <a:cs typeface="Georgia" panose="02040502050405020303" pitchFamily="18" charset="0"/>
              </a:rPr>
              <a:t>1) Государь, к концу правления которого сложились отображённые на схеме границы Российского государства, ввёл опричнину.</a:t>
            </a:r>
            <a:endParaRPr lang="ru-RU" sz="2000" dirty="0">
              <a:effectLst/>
              <a:latin typeface="Georgia" panose="02040502050405020303" pitchFamily="18" charset="0"/>
              <a:ea typeface="Times New Roman" panose="02020603050405020304" charset="0"/>
              <a:cs typeface="Georgia" panose="02040502050405020303" pitchFamily="18" charset="0"/>
            </a:endParaRPr>
          </a:p>
          <a:p>
            <a:pPr indent="0" algn="just">
              <a:buNone/>
            </a:pPr>
            <a:r>
              <a:rPr lang="ru-RU" sz="20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charset="0"/>
                <a:cs typeface="Georgia" panose="02040502050405020303" pitchFamily="18" charset="0"/>
              </a:rPr>
              <a:t>2) В том же веке, к которому относится присоединение к Российскому государству заштрихованных на схеме территорий, произошло присоединение территории, обозначенной на схеме цифрой «2».</a:t>
            </a:r>
            <a:endParaRPr lang="ru-RU" sz="2000" dirty="0">
              <a:effectLst/>
              <a:latin typeface="Georgia" panose="02040502050405020303" pitchFamily="18" charset="0"/>
              <a:ea typeface="Times New Roman" panose="02020603050405020304" charset="0"/>
              <a:cs typeface="Georgia" panose="02040502050405020303" pitchFamily="18" charset="0"/>
            </a:endParaRPr>
          </a:p>
          <a:p>
            <a:pPr indent="0" algn="just">
              <a:buNone/>
            </a:pPr>
            <a:r>
              <a:rPr lang="ru-RU" sz="20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charset="0"/>
                <a:cs typeface="Georgia" panose="02040502050405020303" pitchFamily="18" charset="0"/>
              </a:rPr>
              <a:t>3) Государь, к концу правления которого сложились отображённые на схеме границы Российского государства, был сыном Ивана III.</a:t>
            </a:r>
            <a:endParaRPr lang="ru-RU" sz="2000" dirty="0">
              <a:effectLst/>
              <a:latin typeface="Georgia" panose="02040502050405020303" pitchFamily="18" charset="0"/>
              <a:ea typeface="Times New Roman" panose="02020603050405020304" charset="0"/>
              <a:cs typeface="Georgia" panose="02040502050405020303" pitchFamily="18" charset="0"/>
            </a:endParaRPr>
          </a:p>
          <a:p>
            <a:pPr indent="0" algn="just">
              <a:buNone/>
            </a:pPr>
            <a:r>
              <a:rPr lang="ru-RU" sz="20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charset="0"/>
                <a:cs typeface="Georgia" panose="02040502050405020303" pitchFamily="18" charset="0"/>
              </a:rPr>
              <a:t>4) Государство, обозначенное на схеме цифрой «3», было одним из «осколков» Золотой Орды.</a:t>
            </a:r>
            <a:endParaRPr lang="ru-RU" sz="2000" dirty="0">
              <a:effectLst/>
              <a:latin typeface="Georgia" panose="02040502050405020303" pitchFamily="18" charset="0"/>
              <a:ea typeface="Times New Roman" panose="02020603050405020304" charset="0"/>
              <a:cs typeface="Georgia" panose="02040502050405020303" pitchFamily="18" charset="0"/>
            </a:endParaRPr>
          </a:p>
          <a:p>
            <a:pPr indent="0" algn="just">
              <a:buNone/>
            </a:pPr>
            <a:r>
              <a:rPr lang="ru-RU" sz="20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charset="0"/>
                <a:cs typeface="Georgia" panose="02040502050405020303" pitchFamily="18" charset="0"/>
              </a:rPr>
              <a:t>5) К тому же веку, к которому относится присоединение к Российскому государству заштрихованных на схеме территорий, относится Северная война.</a:t>
            </a:r>
            <a:endParaRPr lang="ru-RU" sz="2000" dirty="0">
              <a:effectLst/>
              <a:latin typeface="Georgia" panose="02040502050405020303" pitchFamily="18" charset="0"/>
              <a:ea typeface="Times New Roman" panose="02020603050405020304" charset="0"/>
              <a:cs typeface="Georgia" panose="02040502050405020303" pitchFamily="18" charset="0"/>
            </a:endParaRPr>
          </a:p>
          <a:p>
            <a:pPr indent="0" algn="just">
              <a:buNone/>
            </a:pPr>
            <a:r>
              <a:rPr lang="ru-RU" sz="20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charset="0"/>
                <a:cs typeface="Georgia" panose="02040502050405020303" pitchFamily="18" charset="0"/>
              </a:rPr>
              <a:t>6) Государство, обозначенное на схеме цифрой «4», на протяжении всего столетия, к которому относится присоединение к Российскому государству заштрихованных на схеме территорий, было союзником Российского государства.</a:t>
            </a:r>
            <a:endParaRPr lang="ru-RU" sz="2000" dirty="0">
              <a:effectLst/>
              <a:latin typeface="Georgia" panose="02040502050405020303" pitchFamily="18" charset="0"/>
              <a:ea typeface="Times New Roman" panose="02020603050405020304" charset="0"/>
              <a:cs typeface="Georgia" panose="02040502050405020303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effectLst/>
                <a:latin typeface="Georgia" panose="02040502050405020303" pitchFamily="18" charset="0"/>
                <a:ea typeface="Calibri" panose="020F0502020204030204" charset="0"/>
                <a:cs typeface="Georgia" panose="02040502050405020303" pitchFamily="18" charset="0"/>
              </a:rPr>
              <a:t> </a:t>
            </a:r>
          </a:p>
          <a:p>
            <a:endParaRPr lang="ru-RU" sz="2000" dirty="0">
              <a:effectLst/>
              <a:latin typeface="Georgia" panose="02040502050405020303" pitchFamily="18" charset="0"/>
              <a:ea typeface="Calibri" panose="020F0502020204030204" charset="0"/>
              <a:cs typeface="Georgia" panose="020405020504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219075"/>
            <a:ext cx="11561763" cy="6502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3" y="150813"/>
            <a:ext cx="11682412" cy="65706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0433" t="31355" r="8068" b="21518"/>
          <a:stretch>
            <a:fillRect/>
          </a:stretch>
        </p:blipFill>
        <p:spPr>
          <a:xfrm>
            <a:off x="1850880" y="527878"/>
            <a:ext cx="9697991" cy="61710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313" y="265113"/>
            <a:ext cx="11455400" cy="64420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Прямоугольник 4"/>
          <p:cNvSpPr/>
          <p:nvPr/>
        </p:nvSpPr>
        <p:spPr>
          <a:xfrm>
            <a:off x="422275" y="501650"/>
            <a:ext cx="5614988" cy="64611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hlinkClick r:id="rId2"/>
              </a:rPr>
              <a:t>https://rrepetitor.ru/empire/vse-karty-dlya-ege-po-istorii/</a:t>
            </a:r>
            <a:endParaRPr lang="ru-RU" altLang="ru-RU" sz="1800" dirty="0"/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 dirty="0"/>
          </a:p>
        </p:txBody>
      </p:sp>
      <p:pic>
        <p:nvPicPr>
          <p:cNvPr id="41987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419225"/>
            <a:ext cx="3314700" cy="46466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88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0213" y="1419225"/>
            <a:ext cx="3594100" cy="46466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89" name="Рисунок 13"/>
          <p:cNvPicPr>
            <a:picLocks noChangeAspect="1"/>
          </p:cNvPicPr>
          <p:nvPr/>
        </p:nvPicPr>
        <p:blipFill>
          <a:blip r:embed="rId5"/>
          <a:srcRect l="35036" t="21782" r="35805" b="5643"/>
          <a:stretch>
            <a:fillRect/>
          </a:stretch>
        </p:blipFill>
        <p:spPr>
          <a:xfrm>
            <a:off x="8335963" y="1419225"/>
            <a:ext cx="3263900" cy="45688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242570" y="143510"/>
            <a:ext cx="6197600" cy="506920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en-US" sz="3200">
                <a:latin typeface="Georgia" panose="02040502050405020303" pitchFamily="18" charset="0"/>
                <a:cs typeface="Georgia" panose="02040502050405020303" pitchFamily="18" charset="0"/>
              </a:rPr>
              <a:t>Исторические</a:t>
            </a:r>
            <a:r>
              <a:rPr lang="en-US" altLang="ru-RU" sz="32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3200">
                <a:latin typeface="Georgia" panose="02040502050405020303" pitchFamily="18" charset="0"/>
                <a:cs typeface="Georgia" panose="02040502050405020303" pitchFamily="18" charset="0"/>
              </a:rPr>
              <a:t>тексты</a:t>
            </a:r>
            <a:r>
              <a:rPr lang="en-US" altLang="ru-RU" sz="32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3200">
                <a:latin typeface="Georgia" panose="02040502050405020303" pitchFamily="18" charset="0"/>
                <a:cs typeface="Georgia" panose="02040502050405020303" pitchFamily="18" charset="0"/>
              </a:rPr>
              <a:t>подразделяются</a:t>
            </a:r>
            <a:r>
              <a:rPr lang="en-US" altLang="ru-RU" sz="32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3200">
                <a:latin typeface="Georgia" panose="02040502050405020303" pitchFamily="18" charset="0"/>
                <a:cs typeface="Georgia" panose="02040502050405020303" pitchFamily="18" charset="0"/>
              </a:rPr>
              <a:t>на</a:t>
            </a:r>
            <a:r>
              <a:rPr lang="en-US" altLang="ru-RU" sz="32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3200">
                <a:latin typeface="Georgia" panose="02040502050405020303" pitchFamily="18" charset="0"/>
                <a:cs typeface="Georgia" panose="02040502050405020303" pitchFamily="18" charset="0"/>
              </a:rPr>
              <a:t>две</a:t>
            </a:r>
            <a:r>
              <a:rPr lang="en-US" altLang="ru-RU" sz="32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3200">
                <a:latin typeface="Georgia" panose="02040502050405020303" pitchFamily="18" charset="0"/>
                <a:cs typeface="Georgia" panose="02040502050405020303" pitchFamily="18" charset="0"/>
              </a:rPr>
              <a:t>большие</a:t>
            </a:r>
            <a:r>
              <a:rPr lang="en-US" altLang="ru-RU" sz="32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3200">
                <a:latin typeface="Georgia" panose="02040502050405020303" pitchFamily="18" charset="0"/>
                <a:cs typeface="Georgia" panose="02040502050405020303" pitchFamily="18" charset="0"/>
              </a:rPr>
              <a:t>группы</a:t>
            </a:r>
            <a:r>
              <a:rPr lang="en-US" altLang="ru-RU" sz="3200">
                <a:latin typeface="Georgia" panose="02040502050405020303" pitchFamily="18" charset="0"/>
                <a:cs typeface="Georgia" panose="02040502050405020303" pitchFamily="18" charset="0"/>
              </a:rPr>
              <a:t>:</a:t>
            </a:r>
          </a:p>
          <a:p>
            <a:pPr marL="0" indent="0">
              <a:buNone/>
            </a:pPr>
            <a:r>
              <a:rPr lang="en-US" altLang="ru-RU" sz="3200">
                <a:latin typeface="Georgia" panose="02040502050405020303" pitchFamily="18" charset="0"/>
                <a:cs typeface="Georgia" panose="02040502050405020303" pitchFamily="18" charset="0"/>
              </a:rPr>
              <a:t>1) </a:t>
            </a:r>
            <a:r>
              <a:rPr lang="en-US" altLang="en-US" sz="3200">
                <a:latin typeface="Georgia" panose="02040502050405020303" pitchFamily="18" charset="0"/>
                <a:cs typeface="Georgia" panose="02040502050405020303" pitchFamily="18" charset="0"/>
              </a:rPr>
              <a:t>Письменные</a:t>
            </a:r>
            <a:r>
              <a:rPr lang="en-US" altLang="ru-RU" sz="32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3200">
                <a:latin typeface="Georgia" panose="02040502050405020303" pitchFamily="18" charset="0"/>
                <a:cs typeface="Georgia" panose="02040502050405020303" pitchFamily="18" charset="0"/>
              </a:rPr>
              <a:t>исторические</a:t>
            </a:r>
            <a:r>
              <a:rPr lang="en-US" altLang="ru-RU" sz="32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3200">
                <a:latin typeface="Georgia" panose="02040502050405020303" pitchFamily="18" charset="0"/>
                <a:cs typeface="Georgia" panose="02040502050405020303" pitchFamily="18" charset="0"/>
              </a:rPr>
              <a:t>источники</a:t>
            </a:r>
            <a:r>
              <a:rPr lang="en-US" altLang="ru-RU" sz="32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3200">
                <a:latin typeface="Georgia" panose="02040502050405020303" pitchFamily="18" charset="0"/>
                <a:cs typeface="Georgia" panose="02040502050405020303" pitchFamily="18" charset="0"/>
              </a:rPr>
              <a:t>разных</a:t>
            </a:r>
            <a:r>
              <a:rPr lang="en-US" altLang="ru-RU" sz="32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3200">
                <a:latin typeface="Georgia" panose="02040502050405020303" pitchFamily="18" charset="0"/>
                <a:cs typeface="Georgia" panose="02040502050405020303" pitchFamily="18" charset="0"/>
              </a:rPr>
              <a:t>типов</a:t>
            </a:r>
            <a:r>
              <a:rPr lang="en-US" altLang="ru-RU" sz="3200">
                <a:latin typeface="Georgia" panose="02040502050405020303" pitchFamily="18" charset="0"/>
                <a:cs typeface="Georgia" panose="02040502050405020303" pitchFamily="18" charset="0"/>
              </a:rPr>
              <a:t>: </a:t>
            </a:r>
            <a:r>
              <a:rPr lang="en-US" altLang="en-US" sz="3200">
                <a:latin typeface="Georgia" panose="02040502050405020303" pitchFamily="18" charset="0"/>
                <a:cs typeface="Georgia" panose="02040502050405020303" pitchFamily="18" charset="0"/>
              </a:rPr>
              <a:t>летописи</a:t>
            </a:r>
            <a:r>
              <a:rPr lang="en-US" altLang="ru-RU" sz="3200">
                <a:latin typeface="Georgia" panose="02040502050405020303" pitchFamily="18" charset="0"/>
                <a:cs typeface="Georgia" panose="02040502050405020303" pitchFamily="18" charset="0"/>
              </a:rPr>
              <a:t>, </a:t>
            </a:r>
            <a:r>
              <a:rPr lang="en-US" altLang="en-US" sz="3200">
                <a:latin typeface="Georgia" panose="02040502050405020303" pitchFamily="18" charset="0"/>
                <a:cs typeface="Georgia" panose="02040502050405020303" pitchFamily="18" charset="0"/>
              </a:rPr>
              <a:t>документы</a:t>
            </a:r>
            <a:r>
              <a:rPr lang="en-US" altLang="ru-RU" sz="32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3200">
                <a:latin typeface="Georgia" panose="02040502050405020303" pitchFamily="18" charset="0"/>
                <a:cs typeface="Georgia" panose="02040502050405020303" pitchFamily="18" charset="0"/>
              </a:rPr>
              <a:t>государственного</a:t>
            </a:r>
            <a:r>
              <a:rPr lang="en-US" altLang="ru-RU" sz="32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3200">
                <a:latin typeface="Georgia" panose="02040502050405020303" pitchFamily="18" charset="0"/>
                <a:cs typeface="Georgia" panose="02040502050405020303" pitchFamily="18" charset="0"/>
              </a:rPr>
              <a:t>делопроизводства</a:t>
            </a:r>
            <a:r>
              <a:rPr lang="en-US" altLang="ru-RU" sz="3200">
                <a:latin typeface="Georgia" panose="02040502050405020303" pitchFamily="18" charset="0"/>
                <a:cs typeface="Georgia" panose="02040502050405020303" pitchFamily="18" charset="0"/>
              </a:rPr>
              <a:t>, </a:t>
            </a:r>
            <a:r>
              <a:rPr lang="en-US" altLang="en-US" sz="3200">
                <a:latin typeface="Georgia" panose="02040502050405020303" pitchFamily="18" charset="0"/>
                <a:cs typeface="Georgia" panose="02040502050405020303" pitchFamily="18" charset="0"/>
              </a:rPr>
              <a:t>международные</a:t>
            </a:r>
            <a:r>
              <a:rPr lang="en-US" altLang="ru-RU" sz="32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3200">
                <a:latin typeface="Georgia" panose="02040502050405020303" pitchFamily="18" charset="0"/>
                <a:cs typeface="Georgia" panose="02040502050405020303" pitchFamily="18" charset="0"/>
              </a:rPr>
              <a:t>договоры</a:t>
            </a:r>
            <a:r>
              <a:rPr lang="en-US" altLang="ru-RU" sz="32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3200">
                <a:latin typeface="Georgia" panose="02040502050405020303" pitchFamily="18" charset="0"/>
                <a:cs typeface="Georgia" panose="02040502050405020303" pitchFamily="18" charset="0"/>
              </a:rPr>
              <a:t>и</a:t>
            </a:r>
            <a:r>
              <a:rPr lang="en-US" altLang="ru-RU" sz="32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3200">
                <a:latin typeface="Georgia" panose="02040502050405020303" pitchFamily="18" charset="0"/>
                <a:cs typeface="Georgia" panose="02040502050405020303" pitchFamily="18" charset="0"/>
              </a:rPr>
              <a:t>соглашения</a:t>
            </a:r>
            <a:r>
              <a:rPr lang="en-US" altLang="ru-RU" sz="3200">
                <a:latin typeface="Georgia" panose="02040502050405020303" pitchFamily="18" charset="0"/>
                <a:cs typeface="Georgia" panose="02040502050405020303" pitchFamily="18" charset="0"/>
              </a:rPr>
              <a:t>, </a:t>
            </a:r>
            <a:r>
              <a:rPr lang="en-US" altLang="en-US" sz="3200">
                <a:latin typeface="Georgia" panose="02040502050405020303" pitchFamily="18" charset="0"/>
                <a:cs typeface="Georgia" panose="02040502050405020303" pitchFamily="18" charset="0"/>
              </a:rPr>
              <a:t>мемуары</a:t>
            </a:r>
            <a:r>
              <a:rPr lang="en-US" altLang="ru-RU" sz="3200">
                <a:latin typeface="Georgia" panose="02040502050405020303" pitchFamily="18" charset="0"/>
                <a:cs typeface="Georgia" panose="02040502050405020303" pitchFamily="18" charset="0"/>
              </a:rPr>
              <a:t>, </a:t>
            </a:r>
            <a:r>
              <a:rPr lang="en-US" altLang="en-US" sz="3200">
                <a:latin typeface="Georgia" panose="02040502050405020303" pitchFamily="18" charset="0"/>
                <a:cs typeface="Georgia" panose="02040502050405020303" pitchFamily="18" charset="0"/>
              </a:rPr>
              <a:t>письма</a:t>
            </a:r>
            <a:r>
              <a:rPr lang="en-US" altLang="ru-RU" sz="32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3200">
                <a:latin typeface="Georgia" panose="02040502050405020303" pitchFamily="18" charset="0"/>
                <a:cs typeface="Georgia" panose="02040502050405020303" pitchFamily="18" charset="0"/>
              </a:rPr>
              <a:t>и</a:t>
            </a:r>
            <a:r>
              <a:rPr lang="en-US" altLang="ru-RU" sz="32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3200">
                <a:latin typeface="Georgia" panose="02040502050405020303" pitchFamily="18" charset="0"/>
                <a:cs typeface="Georgia" panose="02040502050405020303" pitchFamily="18" charset="0"/>
              </a:rPr>
              <a:t>записки</a:t>
            </a:r>
            <a:r>
              <a:rPr lang="en-US" altLang="ru-RU" sz="3200">
                <a:latin typeface="Georgia" panose="02040502050405020303" pitchFamily="18" charset="0"/>
                <a:cs typeface="Georgia" panose="02040502050405020303" pitchFamily="18" charset="0"/>
              </a:rPr>
              <a:t>, </a:t>
            </a:r>
            <a:r>
              <a:rPr lang="en-US" altLang="en-US" sz="3200">
                <a:latin typeface="Georgia" panose="02040502050405020303" pitchFamily="18" charset="0"/>
                <a:cs typeface="Georgia" panose="02040502050405020303" pitchFamily="18" charset="0"/>
              </a:rPr>
              <a:t>былины</a:t>
            </a:r>
            <a:r>
              <a:rPr lang="en-US" altLang="ru-RU" sz="3200">
                <a:latin typeface="Georgia" panose="02040502050405020303" pitchFamily="18" charset="0"/>
                <a:cs typeface="Georgia" panose="02040502050405020303" pitchFamily="18" charset="0"/>
              </a:rPr>
              <a:t>, </a:t>
            </a:r>
            <a:r>
              <a:rPr lang="en-US" altLang="en-US" sz="3200">
                <a:latin typeface="Georgia" panose="02040502050405020303" pitchFamily="18" charset="0"/>
                <a:cs typeface="Georgia" panose="02040502050405020303" pitchFamily="18" charset="0"/>
              </a:rPr>
              <a:t>сказания</a:t>
            </a:r>
            <a:r>
              <a:rPr lang="en-US" altLang="ru-RU" sz="3200">
                <a:latin typeface="Georgia" panose="02040502050405020303" pitchFamily="18" charset="0"/>
                <a:cs typeface="Georgia" panose="02040502050405020303" pitchFamily="18" charset="0"/>
              </a:rPr>
              <a:t>, </a:t>
            </a:r>
            <a:r>
              <a:rPr lang="en-US" altLang="en-US" sz="3200">
                <a:latin typeface="Georgia" panose="02040502050405020303" pitchFamily="18" charset="0"/>
                <a:cs typeface="Georgia" panose="02040502050405020303" pitchFamily="18" charset="0"/>
              </a:rPr>
              <a:t>легенды</a:t>
            </a:r>
            <a:r>
              <a:rPr lang="en-US" altLang="ru-RU" sz="3200">
                <a:latin typeface="Georgia" panose="02040502050405020303" pitchFamily="18" charset="0"/>
                <a:cs typeface="Georgia" panose="02040502050405020303" pitchFamily="18" charset="0"/>
              </a:rPr>
              <a:t>, </a:t>
            </a:r>
            <a:r>
              <a:rPr lang="en-US" altLang="en-US" sz="3200">
                <a:latin typeface="Georgia" panose="02040502050405020303" pitchFamily="18" charset="0"/>
                <a:cs typeface="Georgia" panose="02040502050405020303" pitchFamily="18" charset="0"/>
              </a:rPr>
              <a:t>и</a:t>
            </a:r>
            <a:r>
              <a:rPr lang="en-US" altLang="ru-RU" sz="32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3200">
                <a:latin typeface="Georgia" panose="02040502050405020303" pitchFamily="18" charset="0"/>
                <a:cs typeface="Georgia" panose="02040502050405020303" pitchFamily="18" charset="0"/>
              </a:rPr>
              <a:t>др</a:t>
            </a:r>
            <a:r>
              <a:rPr lang="en-US" altLang="ru-RU" sz="3200">
                <a:latin typeface="Georgia" panose="02040502050405020303" pitchFamily="18" charset="0"/>
                <a:cs typeface="Georgia" panose="02040502050405020303" pitchFamily="18" charset="0"/>
              </a:rPr>
              <a:t>.;</a:t>
            </a:r>
          </a:p>
          <a:p>
            <a:pPr marL="0" indent="0">
              <a:buNone/>
            </a:pPr>
            <a:r>
              <a:rPr lang="en-US" altLang="ru-RU" sz="3200">
                <a:latin typeface="Georgia" panose="02040502050405020303" pitchFamily="18" charset="0"/>
                <a:cs typeface="Georgia" panose="02040502050405020303" pitchFamily="18" charset="0"/>
              </a:rPr>
              <a:t>2) </a:t>
            </a:r>
            <a:r>
              <a:rPr lang="en-US" altLang="en-US" sz="3200">
                <a:latin typeface="Georgia" panose="02040502050405020303" pitchFamily="18" charset="0"/>
                <a:cs typeface="Georgia" panose="02040502050405020303" pitchFamily="18" charset="0"/>
              </a:rPr>
              <a:t>Работы</a:t>
            </a:r>
            <a:r>
              <a:rPr lang="en-US" altLang="ru-RU" sz="32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3200">
                <a:latin typeface="Georgia" panose="02040502050405020303" pitchFamily="18" charset="0"/>
                <a:cs typeface="Georgia" panose="02040502050405020303" pitchFamily="18" charset="0"/>
              </a:rPr>
              <a:t>историков</a:t>
            </a:r>
            <a:r>
              <a:rPr lang="en-US" altLang="ru-RU" sz="3200">
                <a:latin typeface="Georgia" panose="02040502050405020303" pitchFamily="18" charset="0"/>
                <a:cs typeface="Georgia" panose="02040502050405020303" pitchFamily="18" charset="0"/>
              </a:rPr>
              <a:t>.</a:t>
            </a:r>
          </a:p>
        </p:txBody>
      </p:sp>
      <p:sp>
        <p:nvSpPr>
          <p:cNvPr id="5" name="Заголовок 2"/>
          <p:cNvSpPr>
            <a:spLocks noGrp="1"/>
          </p:cNvSpPr>
          <p:nvPr/>
        </p:nvSpPr>
        <p:spPr>
          <a:xfrm>
            <a:off x="4972050" y="5213350"/>
            <a:ext cx="7031355" cy="1532255"/>
          </a:xfrm>
          <a:prstGeom prst="rect">
            <a:avLst/>
          </a:prstGeom>
          <a:solidFill>
            <a:srgbClr val="16315B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5000" dirty="0">
                <a:solidFill>
                  <a:schemeClr val="bg1"/>
                </a:solidFill>
                <a:latin typeface="Georgia" panose="02040502050405020303" pitchFamily="18" charset="0"/>
              </a:rPr>
              <a:t>Задание № </a:t>
            </a:r>
            <a:r>
              <a:rPr lang="ru-RU" sz="5000" dirty="0" smtClean="0">
                <a:solidFill>
                  <a:schemeClr val="bg1"/>
                </a:solidFill>
                <a:latin typeface="Georgia" panose="02040502050405020303" pitchFamily="18" charset="0"/>
              </a:rPr>
              <a:t>6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endParaRPr lang="ru-RU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r"/>
            <a:r>
              <a:rPr lang="ru-RU" sz="3000" dirty="0">
                <a:solidFill>
                  <a:schemeClr val="bg1"/>
                </a:solidFill>
                <a:latin typeface="Georgia" panose="02040502050405020303" pitchFamily="18" charset="0"/>
              </a:rPr>
              <a:t>ЕГЭ </a:t>
            </a:r>
            <a:r>
              <a:rPr lang="ru-RU" sz="3000" dirty="0" smtClean="0">
                <a:solidFill>
                  <a:schemeClr val="bg1"/>
                </a:solidFill>
                <a:latin typeface="Georgia" panose="02040502050405020303" pitchFamily="18" charset="0"/>
              </a:rPr>
              <a:t>2026</a:t>
            </a:r>
            <a:endParaRPr lang="ru-RU" sz="3000" dirty="0">
              <a:solidFill>
                <a:srgbClr val="FFFFFF"/>
              </a:solidFill>
              <a:latin typeface="Georgia" panose="02040502050405020303" pitchFamily="18" charset="0"/>
            </a:endParaRPr>
          </a:p>
        </p:txBody>
      </p:sp>
      <p:sp>
        <p:nvSpPr>
          <p:cNvPr id="6" name="Объект 3"/>
          <p:cNvSpPr>
            <a:spLocks noGrp="1"/>
          </p:cNvSpPr>
          <p:nvPr/>
        </p:nvSpPr>
        <p:spPr>
          <a:xfrm>
            <a:off x="7103110" y="144145"/>
            <a:ext cx="4704715" cy="4929505"/>
          </a:xfrm>
          <a:prstGeom prst="rect">
            <a:avLst/>
          </a:prstGeom>
          <a:solidFill>
            <a:srgbClr val="16315B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altLang="en-US" dirty="0">
                <a:solidFill>
                  <a:schemeClr val="bg1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П</a:t>
            </a:r>
            <a:r>
              <a:rPr lang="en-US" altLang="en-US" dirty="0">
                <a:solidFill>
                  <a:schemeClr val="bg1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роверяется</a:t>
            </a:r>
            <a:r>
              <a:rPr lang="en-US" altLang="ru-RU" dirty="0">
                <a:solidFill>
                  <a:schemeClr val="bg1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 </a:t>
            </a:r>
            <a:r>
              <a:rPr lang="en-US" altLang="en-US" dirty="0">
                <a:solidFill>
                  <a:schemeClr val="bg1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знание</a:t>
            </a:r>
            <a:r>
              <a:rPr lang="en-US" altLang="ru-RU" dirty="0">
                <a:solidFill>
                  <a:schemeClr val="bg1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 </a:t>
            </a:r>
            <a:r>
              <a:rPr lang="en-US" altLang="en-US" dirty="0">
                <a:solidFill>
                  <a:schemeClr val="bg1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всех</a:t>
            </a:r>
            <a:r>
              <a:rPr lang="en-US" altLang="ru-RU" dirty="0">
                <a:solidFill>
                  <a:schemeClr val="bg1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 </a:t>
            </a:r>
            <a:r>
              <a:rPr lang="en-US" altLang="en-US" dirty="0">
                <a:solidFill>
                  <a:schemeClr val="bg1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периодов</a:t>
            </a:r>
            <a:r>
              <a:rPr lang="en-US" altLang="ru-RU" dirty="0">
                <a:solidFill>
                  <a:schemeClr val="bg1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 </a:t>
            </a:r>
            <a:r>
              <a:rPr lang="en-US" altLang="en-US" dirty="0">
                <a:solidFill>
                  <a:schemeClr val="bg1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истории</a:t>
            </a:r>
            <a:r>
              <a:rPr lang="en-US" altLang="ru-RU" dirty="0">
                <a:solidFill>
                  <a:schemeClr val="bg1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 </a:t>
            </a:r>
            <a:r>
              <a:rPr lang="en-US" altLang="en-US" dirty="0">
                <a:solidFill>
                  <a:schemeClr val="bg1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России</a:t>
            </a:r>
            <a:r>
              <a:rPr lang="en-US" altLang="ru-RU" dirty="0">
                <a:solidFill>
                  <a:schemeClr val="bg1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,  </a:t>
            </a:r>
            <a:r>
              <a:rPr lang="ru-RU" altLang="en-US" dirty="0">
                <a:solidFill>
                  <a:schemeClr val="bg1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 </a:t>
            </a:r>
            <a:r>
              <a:rPr lang="en-US" altLang="en-US" dirty="0">
                <a:solidFill>
                  <a:schemeClr val="bg1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и</a:t>
            </a:r>
            <a:r>
              <a:rPr lang="en-US" altLang="ru-RU" dirty="0">
                <a:solidFill>
                  <a:schemeClr val="bg1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 </a:t>
            </a:r>
            <a:r>
              <a:rPr lang="en-US" altLang="en-US" dirty="0">
                <a:solidFill>
                  <a:schemeClr val="bg1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навыки</a:t>
            </a:r>
            <a:r>
              <a:rPr lang="en-US" altLang="ru-RU" dirty="0">
                <a:solidFill>
                  <a:schemeClr val="bg1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 </a:t>
            </a:r>
            <a:r>
              <a:rPr lang="en-US" altLang="en-US" dirty="0">
                <a:solidFill>
                  <a:schemeClr val="bg1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анализа</a:t>
            </a:r>
            <a:r>
              <a:rPr lang="en-US" altLang="ru-RU" dirty="0">
                <a:solidFill>
                  <a:schemeClr val="bg1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 </a:t>
            </a:r>
            <a:r>
              <a:rPr lang="en-US" altLang="en-US" dirty="0">
                <a:solidFill>
                  <a:schemeClr val="bg1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фрагмента</a:t>
            </a:r>
            <a:r>
              <a:rPr lang="en-US" altLang="ru-RU" dirty="0">
                <a:solidFill>
                  <a:schemeClr val="bg1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 </a:t>
            </a:r>
            <a:r>
              <a:rPr lang="en-US" altLang="en-US" dirty="0">
                <a:solidFill>
                  <a:schemeClr val="bg1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текста</a:t>
            </a:r>
            <a:r>
              <a:rPr lang="ru-RU" altLang="en-US" dirty="0">
                <a:solidFill>
                  <a:schemeClr val="bg1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, </a:t>
            </a:r>
            <a:r>
              <a:rPr lang="en-US" altLang="en-US" dirty="0">
                <a:solidFill>
                  <a:schemeClr val="bg1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поэтому</a:t>
            </a:r>
            <a:r>
              <a:rPr lang="en-US" altLang="ru-RU" dirty="0">
                <a:solidFill>
                  <a:schemeClr val="bg1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 </a:t>
            </a:r>
            <a:r>
              <a:rPr lang="en-US" altLang="en-US" dirty="0">
                <a:solidFill>
                  <a:schemeClr val="bg1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на</a:t>
            </a:r>
            <a:r>
              <a:rPr lang="en-US" altLang="ru-RU" dirty="0">
                <a:solidFill>
                  <a:schemeClr val="bg1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 </a:t>
            </a:r>
            <a:r>
              <a:rPr lang="en-US" altLang="en-US" dirty="0">
                <a:solidFill>
                  <a:schemeClr val="bg1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ЕГЭ</a:t>
            </a:r>
            <a:r>
              <a:rPr lang="en-US" altLang="ru-RU" dirty="0">
                <a:solidFill>
                  <a:schemeClr val="bg1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 </a:t>
            </a:r>
            <a:r>
              <a:rPr lang="en-US" altLang="en-US" dirty="0">
                <a:solidFill>
                  <a:schemeClr val="bg1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может</a:t>
            </a:r>
            <a:r>
              <a:rPr lang="en-US" altLang="ru-RU" dirty="0">
                <a:solidFill>
                  <a:schemeClr val="bg1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 </a:t>
            </a:r>
            <a:r>
              <a:rPr lang="en-US" altLang="en-US" dirty="0">
                <a:solidFill>
                  <a:schemeClr val="bg1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попасться</a:t>
            </a:r>
            <a:r>
              <a:rPr lang="en-US" altLang="ru-RU" dirty="0">
                <a:solidFill>
                  <a:schemeClr val="bg1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 </a:t>
            </a:r>
            <a:r>
              <a:rPr lang="en-US" altLang="en-US" dirty="0">
                <a:solidFill>
                  <a:schemeClr val="bg1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источник</a:t>
            </a:r>
            <a:r>
              <a:rPr lang="en-US" altLang="ru-RU" dirty="0">
                <a:solidFill>
                  <a:schemeClr val="bg1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 </a:t>
            </a:r>
            <a:r>
              <a:rPr lang="en-US" altLang="en-US" dirty="0">
                <a:solidFill>
                  <a:schemeClr val="bg1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из</a:t>
            </a:r>
            <a:r>
              <a:rPr lang="en-US" altLang="ru-RU" dirty="0">
                <a:solidFill>
                  <a:schemeClr val="bg1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 </a:t>
            </a:r>
            <a:r>
              <a:rPr lang="en-US" altLang="en-US" dirty="0">
                <a:solidFill>
                  <a:schemeClr val="bg1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совершенного</a:t>
            </a:r>
            <a:r>
              <a:rPr lang="en-US" altLang="ru-RU" dirty="0">
                <a:solidFill>
                  <a:schemeClr val="bg1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 </a:t>
            </a:r>
            <a:r>
              <a:rPr lang="en-US" altLang="en-US" dirty="0">
                <a:solidFill>
                  <a:schemeClr val="bg1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любого</a:t>
            </a:r>
            <a:r>
              <a:rPr lang="en-US" altLang="ru-RU" dirty="0">
                <a:solidFill>
                  <a:schemeClr val="bg1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 </a:t>
            </a:r>
            <a:r>
              <a:rPr lang="en-US" altLang="en-US" dirty="0">
                <a:solidFill>
                  <a:schemeClr val="bg1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периода</a:t>
            </a:r>
            <a:r>
              <a:rPr lang="en-US" altLang="ru-RU" dirty="0">
                <a:solidFill>
                  <a:schemeClr val="bg1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, </a:t>
            </a:r>
            <a:r>
              <a:rPr lang="en-US" altLang="en-US" dirty="0">
                <a:solidFill>
                  <a:schemeClr val="bg1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в</a:t>
            </a:r>
            <a:r>
              <a:rPr lang="en-US" altLang="ru-RU" dirty="0">
                <a:solidFill>
                  <a:schemeClr val="bg1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 </a:t>
            </a:r>
            <a:r>
              <a:rPr lang="en-US" altLang="en-US" dirty="0">
                <a:solidFill>
                  <a:schemeClr val="bg1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том</a:t>
            </a:r>
            <a:r>
              <a:rPr lang="en-US" altLang="ru-RU" dirty="0">
                <a:solidFill>
                  <a:schemeClr val="bg1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 </a:t>
            </a:r>
            <a:r>
              <a:rPr lang="en-US" altLang="en-US" dirty="0">
                <a:solidFill>
                  <a:schemeClr val="bg1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числе</a:t>
            </a:r>
            <a:r>
              <a:rPr lang="en-US" altLang="ru-RU" dirty="0">
                <a:solidFill>
                  <a:schemeClr val="bg1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 </a:t>
            </a:r>
            <a:r>
              <a:rPr lang="en-US" altLang="en-US" dirty="0">
                <a:solidFill>
                  <a:schemeClr val="bg1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с</a:t>
            </a:r>
            <a:r>
              <a:rPr lang="en-US" altLang="ru-RU" dirty="0">
                <a:solidFill>
                  <a:schemeClr val="bg1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 </a:t>
            </a:r>
            <a:r>
              <a:rPr lang="en-US" altLang="en-US" dirty="0">
                <a:solidFill>
                  <a:schemeClr val="bg1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устаревшим</a:t>
            </a:r>
            <a:r>
              <a:rPr lang="en-US" altLang="ru-RU" dirty="0">
                <a:solidFill>
                  <a:schemeClr val="bg1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 </a:t>
            </a:r>
            <a:r>
              <a:rPr lang="en-US" altLang="en-US" dirty="0">
                <a:solidFill>
                  <a:schemeClr val="bg1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языком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05" y="92710"/>
            <a:ext cx="11395075" cy="983615"/>
          </a:xfrm>
        </p:spPr>
        <p:txBody>
          <a:bodyPr>
            <a:normAutofit/>
          </a:bodyPr>
          <a:lstStyle/>
          <a:p>
            <a:r>
              <a:rPr lang="en-US" altLang="en-US" sz="3200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Основные</a:t>
            </a:r>
            <a:r>
              <a:rPr lang="en-US" altLang="ru-RU" sz="3200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 </a:t>
            </a:r>
            <a:r>
              <a:rPr lang="en-US" altLang="en-US" sz="3200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действия</a:t>
            </a:r>
            <a:r>
              <a:rPr lang="en-US" altLang="ru-RU" sz="3200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, </a:t>
            </a:r>
            <a:r>
              <a:rPr lang="en-US" altLang="en-US" sz="3200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рекомендуемые</a:t>
            </a:r>
            <a:r>
              <a:rPr lang="en-US" altLang="ru-RU" sz="3200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 </a:t>
            </a:r>
            <a:r>
              <a:rPr lang="en-US" altLang="en-US" sz="3200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при</a:t>
            </a:r>
            <a:r>
              <a:rPr lang="en-US" altLang="ru-RU" sz="3200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 </a:t>
            </a:r>
            <a:r>
              <a:rPr lang="en-US" altLang="en-US" sz="3200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работе</a:t>
            </a:r>
            <a:r>
              <a:rPr lang="en-US" altLang="ru-RU" sz="3200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 </a:t>
            </a:r>
            <a:r>
              <a:rPr lang="en-US" altLang="en-US" sz="3200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с</a:t>
            </a:r>
            <a:r>
              <a:rPr lang="en-US" altLang="ru-RU" sz="3200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 </a:t>
            </a:r>
            <a:r>
              <a:rPr lang="en-US" altLang="en-US" sz="3200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текстом</a:t>
            </a:r>
            <a:r>
              <a:rPr lang="en-US" altLang="ru-RU" sz="3200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:</a:t>
            </a:r>
            <a:endParaRPr lang="ru-RU" altLang="en-US" sz="3200">
              <a:latin typeface="Georgia" panose="02040502050405020303" pitchFamily="18" charset="0"/>
              <a:cs typeface="Georgia" panose="02040502050405020303" pitchFamily="18" charset="0"/>
            </a:endParaRP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321310" y="820420"/>
            <a:ext cx="11480800" cy="53568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1)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Внимательно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прочитать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текст</a:t>
            </a:r>
          </a:p>
          <a:p>
            <a:pPr marL="0" indent="0">
              <a:buNone/>
            </a:pP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2)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Внимательно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,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до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конца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прочитать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все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задания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к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тексту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.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Задания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могут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содержать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информацию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,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которая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может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быть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подсказкой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для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ответов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на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задания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(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особенно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это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часто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помогает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при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выполнении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задания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№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6).</a:t>
            </a:r>
          </a:p>
          <a:p>
            <a:pPr marL="0" indent="0">
              <a:buNone/>
            </a:pP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3)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Найти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главную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мысль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(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идею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)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текста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,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выделите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ключевые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факты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.</a:t>
            </a:r>
          </a:p>
          <a:p>
            <a:pPr marL="0" indent="0">
              <a:buNone/>
            </a:pP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4)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Выделите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основные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смысловые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части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текста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.</a:t>
            </a:r>
          </a:p>
          <a:p>
            <a:pPr marL="0" indent="0">
              <a:buNone/>
            </a:pP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5)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Определить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принадлежность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текста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к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эпохе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,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к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деятельности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того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или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иного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исторического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персонажа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,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попытайтесь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установить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автора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.</a:t>
            </a:r>
          </a:p>
          <a:p>
            <a:pPr marL="0" indent="0">
              <a:buNone/>
            </a:pP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6)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Определить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ключевые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положения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,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факты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(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личности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,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события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,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даты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)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в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каждой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из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частей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текста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.</a:t>
            </a:r>
          </a:p>
          <a:p>
            <a:pPr marL="0" indent="0">
              <a:buNone/>
            </a:pP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7)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Установить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исторический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контекст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событий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которые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описаны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в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тексте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или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обстоятельства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,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в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которых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находится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его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автор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или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герой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,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это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поможет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в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верном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установлении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причинно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-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следственных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связей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.</a:t>
            </a:r>
          </a:p>
          <a:p>
            <a:pPr marL="0" indent="0">
              <a:buNone/>
            </a:pP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8)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Опираясь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на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полученную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информацию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,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ответьте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на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поставленные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вопросы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.</a:t>
            </a:r>
          </a:p>
          <a:p>
            <a:endParaRPr lang="en-US" altLang="ru-RU" sz="1900">
              <a:latin typeface="Georgia" panose="02040502050405020303" pitchFamily="18" charset="0"/>
              <a:cs typeface="Georgia" panose="02040502050405020303" pitchFamily="18" charset="0"/>
            </a:endParaRPr>
          </a:p>
          <a:p>
            <a:pPr marL="0" indent="0">
              <a:buNone/>
            </a:pP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При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выполнении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заданий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необходима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опора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на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ключевые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слова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и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словосочетания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.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Это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могут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быть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 b="1">
                <a:latin typeface="Georgia" panose="02040502050405020303" pitchFamily="18" charset="0"/>
                <a:cs typeface="Georgia" panose="02040502050405020303" pitchFamily="18" charset="0"/>
              </a:rPr>
              <a:t>имена</a:t>
            </a:r>
            <a:r>
              <a:rPr lang="en-US" altLang="ru-RU" sz="1900" b="1">
                <a:latin typeface="Georgia" panose="02040502050405020303" pitchFamily="18" charset="0"/>
                <a:cs typeface="Georgia" panose="02040502050405020303" pitchFamily="18" charset="0"/>
              </a:rPr>
              <a:t>, </a:t>
            </a:r>
            <a:r>
              <a:rPr lang="en-US" altLang="en-US" sz="1900" b="1">
                <a:latin typeface="Georgia" panose="02040502050405020303" pitchFamily="18" charset="0"/>
                <a:cs typeface="Georgia" panose="02040502050405020303" pitchFamily="18" charset="0"/>
              </a:rPr>
              <a:t>даты</a:t>
            </a:r>
            <a:r>
              <a:rPr lang="en-US" altLang="ru-RU" sz="1900" b="1">
                <a:latin typeface="Georgia" panose="02040502050405020303" pitchFamily="18" charset="0"/>
                <a:cs typeface="Georgia" panose="02040502050405020303" pitchFamily="18" charset="0"/>
              </a:rPr>
              <a:t>, </a:t>
            </a:r>
            <a:r>
              <a:rPr lang="en-US" altLang="en-US" sz="1900" b="1">
                <a:latin typeface="Georgia" panose="02040502050405020303" pitchFamily="18" charset="0"/>
                <a:cs typeface="Georgia" panose="02040502050405020303" pitchFamily="18" charset="0"/>
              </a:rPr>
              <a:t>географические</a:t>
            </a:r>
            <a:r>
              <a:rPr lang="en-US" altLang="ru-RU" sz="1900" b="1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 b="1">
                <a:latin typeface="Georgia" panose="02040502050405020303" pitchFamily="18" charset="0"/>
                <a:cs typeface="Georgia" panose="02040502050405020303" pitchFamily="18" charset="0"/>
              </a:rPr>
              <a:t>названия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,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исторически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значимые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 b="1">
                <a:latin typeface="Georgia" panose="02040502050405020303" pitchFamily="18" charset="0"/>
                <a:cs typeface="Georgia" panose="02040502050405020303" pitchFamily="18" charset="0"/>
              </a:rPr>
              <a:t>высказывания</a:t>
            </a:r>
            <a:r>
              <a:rPr lang="en-US" altLang="ru-RU" sz="1900" b="1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 b="1">
                <a:latin typeface="Georgia" panose="02040502050405020303" pitchFamily="18" charset="0"/>
                <a:cs typeface="Georgia" panose="02040502050405020303" pitchFamily="18" charset="0"/>
              </a:rPr>
              <a:t>и</a:t>
            </a:r>
            <a:r>
              <a:rPr lang="en-US" altLang="ru-RU" sz="1900" b="1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 b="1">
                <a:latin typeface="Georgia" panose="02040502050405020303" pitchFamily="18" charset="0"/>
                <a:cs typeface="Georgia" panose="02040502050405020303" pitchFamily="18" charset="0"/>
              </a:rPr>
              <a:t>формулировк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и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(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например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выражение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: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«Пусть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каждый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держит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отчину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свою»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указывает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на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события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Любечского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съезда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).</a:t>
            </a:r>
            <a:r>
              <a:rPr lang="ru-RU" altLang="en-US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1795" y="365125"/>
            <a:ext cx="2072005" cy="1325880"/>
          </a:xfrm>
        </p:spPr>
        <p:txBody>
          <a:bodyPr/>
          <a:lstStyle/>
          <a:p>
            <a:r>
              <a:rPr lang="ru-RU" altLang="en-US" b="1">
                <a:latin typeface="Georgia" panose="02040502050405020303" pitchFamily="18" charset="0"/>
                <a:cs typeface="Georgia" panose="02040502050405020303" pitchFamily="18" charset="0"/>
              </a:rPr>
              <a:t>236</a:t>
            </a:r>
          </a:p>
        </p:txBody>
      </p:sp>
      <p:pic>
        <p:nvPicPr>
          <p:cNvPr id="4" name="Замещающее содержимое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845" y="0"/>
            <a:ext cx="8505825" cy="6742430"/>
          </a:xfrm>
          <a:prstGeom prst="rect">
            <a:avLst/>
          </a:prstGeom>
        </p:spPr>
      </p:pic>
      <p:cxnSp>
        <p:nvCxnSpPr>
          <p:cNvPr id="5" name="Прямое соединение 4"/>
          <p:cNvCxnSpPr/>
          <p:nvPr/>
        </p:nvCxnSpPr>
        <p:spPr>
          <a:xfrm>
            <a:off x="1374775" y="733425"/>
            <a:ext cx="4916170" cy="36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" name="Прямое соединение 5"/>
          <p:cNvCxnSpPr/>
          <p:nvPr/>
        </p:nvCxnSpPr>
        <p:spPr>
          <a:xfrm flipV="1">
            <a:off x="1123950" y="1198245"/>
            <a:ext cx="7350760" cy="889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" name="Прямое соединение 6"/>
          <p:cNvCxnSpPr/>
          <p:nvPr/>
        </p:nvCxnSpPr>
        <p:spPr>
          <a:xfrm flipV="1">
            <a:off x="1049655" y="3279775"/>
            <a:ext cx="3131820" cy="889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8" name="Текстовое поле 7"/>
          <p:cNvSpPr txBox="1"/>
          <p:nvPr/>
        </p:nvSpPr>
        <p:spPr>
          <a:xfrm>
            <a:off x="10877550" y="4633595"/>
            <a:ext cx="3835400" cy="101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ru-RU" altLang="en-US"/>
          </a:p>
        </p:txBody>
      </p:sp>
      <p:cxnSp>
        <p:nvCxnSpPr>
          <p:cNvPr id="9" name="Прямое соединение 8"/>
          <p:cNvCxnSpPr/>
          <p:nvPr/>
        </p:nvCxnSpPr>
        <p:spPr>
          <a:xfrm>
            <a:off x="2422525" y="1437005"/>
            <a:ext cx="4806315" cy="501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Прямое соединение 9"/>
          <p:cNvCxnSpPr/>
          <p:nvPr/>
        </p:nvCxnSpPr>
        <p:spPr>
          <a:xfrm>
            <a:off x="6575425" y="3578860"/>
            <a:ext cx="19405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мещающее содержимое 3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1408" b="1408"/>
          <a:stretch>
            <a:fillRect/>
          </a:stretch>
        </p:blipFill>
        <p:spPr>
          <a:xfrm>
            <a:off x="0" y="-635"/>
            <a:ext cx="7747635" cy="6759575"/>
          </a:xfrm>
        </p:spPr>
      </p:pic>
      <p:pic>
        <p:nvPicPr>
          <p:cNvPr id="8" name="Замещающее содержимое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1585" y="3303270"/>
            <a:ext cx="2458085" cy="3232150"/>
          </a:xfrm>
          <a:prstGeom prst="rect">
            <a:avLst/>
          </a:prstGeom>
        </p:spPr>
      </p:pic>
      <p:cxnSp>
        <p:nvCxnSpPr>
          <p:cNvPr id="10" name="Прямое соединение 9"/>
          <p:cNvCxnSpPr/>
          <p:nvPr/>
        </p:nvCxnSpPr>
        <p:spPr>
          <a:xfrm flipV="1">
            <a:off x="956945" y="1206500"/>
            <a:ext cx="6449060" cy="1841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" name="Прямое соединение 10"/>
          <p:cNvCxnSpPr/>
          <p:nvPr/>
        </p:nvCxnSpPr>
        <p:spPr>
          <a:xfrm>
            <a:off x="6457950" y="1782445"/>
            <a:ext cx="1115060" cy="190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Прямое соединение 11"/>
          <p:cNvCxnSpPr/>
          <p:nvPr/>
        </p:nvCxnSpPr>
        <p:spPr>
          <a:xfrm>
            <a:off x="5026660" y="2349500"/>
            <a:ext cx="24536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Прямое соединение 12"/>
          <p:cNvCxnSpPr/>
          <p:nvPr/>
        </p:nvCxnSpPr>
        <p:spPr>
          <a:xfrm flipV="1">
            <a:off x="2211070" y="3297555"/>
            <a:ext cx="2165350" cy="889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Прямое соединение 13"/>
          <p:cNvCxnSpPr/>
          <p:nvPr/>
        </p:nvCxnSpPr>
        <p:spPr>
          <a:xfrm flipV="1">
            <a:off x="2443480" y="4115435"/>
            <a:ext cx="4460875" cy="1841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Прямое соединение 14"/>
          <p:cNvCxnSpPr/>
          <p:nvPr/>
        </p:nvCxnSpPr>
        <p:spPr>
          <a:xfrm flipV="1">
            <a:off x="1068070" y="1393190"/>
            <a:ext cx="6393815" cy="889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" name="Текстовое поле 1"/>
          <p:cNvSpPr txBox="1"/>
          <p:nvPr/>
        </p:nvSpPr>
        <p:spPr>
          <a:xfrm>
            <a:off x="8849995" y="594995"/>
            <a:ext cx="18561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3200" b="1">
                <a:latin typeface="Georgia" panose="02040502050405020303" pitchFamily="18" charset="0"/>
                <a:cs typeface="Georgia" panose="02040502050405020303" pitchFamily="18" charset="0"/>
              </a:rPr>
              <a:t>246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>
            <a:spLocks noGrp="1"/>
          </p:cNvSpPr>
          <p:nvPr/>
        </p:nvSpPr>
        <p:spPr>
          <a:xfrm>
            <a:off x="4972050" y="5176520"/>
            <a:ext cx="7031355" cy="1569085"/>
          </a:xfrm>
          <a:prstGeom prst="rect">
            <a:avLst/>
          </a:prstGeom>
          <a:solidFill>
            <a:srgbClr val="16315B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5000" dirty="0">
                <a:solidFill>
                  <a:schemeClr val="bg1"/>
                </a:solidFill>
                <a:latin typeface="Georgia" panose="02040502050405020303" pitchFamily="18" charset="0"/>
              </a:rPr>
              <a:t>Задание № </a:t>
            </a:r>
            <a:r>
              <a:rPr lang="ru-RU" sz="5000" dirty="0" smtClean="0">
                <a:solidFill>
                  <a:schemeClr val="bg1"/>
                </a:solidFill>
                <a:latin typeface="Georgia" panose="02040502050405020303" pitchFamily="18" charset="0"/>
              </a:rPr>
              <a:t>13-14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endParaRPr lang="ru-RU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r"/>
            <a:r>
              <a:rPr lang="ru-RU" sz="3000" dirty="0">
                <a:solidFill>
                  <a:schemeClr val="bg1"/>
                </a:solidFill>
                <a:latin typeface="Georgia" panose="02040502050405020303" pitchFamily="18" charset="0"/>
              </a:rPr>
              <a:t>ЕГЭ </a:t>
            </a:r>
            <a:r>
              <a:rPr lang="ru-RU" sz="3000" dirty="0" smtClean="0">
                <a:solidFill>
                  <a:schemeClr val="bg1"/>
                </a:solidFill>
                <a:latin typeface="Georgia" panose="02040502050405020303" pitchFamily="18" charset="0"/>
              </a:rPr>
              <a:t>2026</a:t>
            </a:r>
            <a:endParaRPr lang="ru-RU" sz="3000" dirty="0">
              <a:solidFill>
                <a:srgbClr val="FFFFFF"/>
              </a:solidFill>
              <a:latin typeface="Georgia" panose="02040502050405020303" pitchFamily="18" charset="0"/>
            </a:endParaRPr>
          </a:p>
        </p:txBody>
      </p:sp>
      <p:sp>
        <p:nvSpPr>
          <p:cNvPr id="6" name="Объект 3"/>
          <p:cNvSpPr>
            <a:spLocks noGrp="1"/>
          </p:cNvSpPr>
          <p:nvPr/>
        </p:nvSpPr>
        <p:spPr>
          <a:xfrm>
            <a:off x="7356475" y="622300"/>
            <a:ext cx="4451350" cy="4451350"/>
          </a:xfrm>
          <a:prstGeom prst="rect">
            <a:avLst/>
          </a:prstGeom>
          <a:solidFill>
            <a:srgbClr val="16315B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П</a:t>
            </a:r>
            <a:r>
              <a:rPr lang="en-US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редполагают</a:t>
            </a:r>
            <a:r>
              <a:rPr lang="en-US" altLang="ru-RU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работу</a:t>
            </a:r>
            <a:r>
              <a:rPr lang="en-US" altLang="ru-RU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с</a:t>
            </a:r>
            <a:r>
              <a:rPr lang="en-US" altLang="ru-RU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ru-RU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письменным</a:t>
            </a:r>
            <a:r>
              <a:rPr lang="en-US" altLang="ru-RU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историческим</a:t>
            </a:r>
            <a:r>
              <a:rPr lang="en-US" altLang="ru-RU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источник</a:t>
            </a:r>
            <a:r>
              <a:rPr lang="ru-RU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ом</a:t>
            </a:r>
            <a:endParaRPr lang="en-US" altLang="en-US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just"/>
            <a:r>
              <a:rPr lang="ru-RU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П</a:t>
            </a:r>
            <a:r>
              <a:rPr lang="en-US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роверяют</a:t>
            </a:r>
            <a:r>
              <a:rPr lang="en-US" altLang="ru-RU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навыки</a:t>
            </a:r>
            <a:r>
              <a:rPr lang="en-US" altLang="ru-RU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анализа</a:t>
            </a:r>
            <a:r>
              <a:rPr lang="en-US" altLang="ru-RU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ru-RU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ru-RU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ru-RU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письменного исторического источника</a:t>
            </a: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466090" y="288925"/>
            <a:ext cx="6586220" cy="495236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600"/>
              <a:t> </a:t>
            </a:r>
            <a:r>
              <a:rPr sz="2400" b="1">
                <a:latin typeface="Georgia" panose="02040502050405020303" pitchFamily="18" charset="0"/>
                <a:cs typeface="Georgia" panose="02040502050405020303" pitchFamily="18" charset="0"/>
              </a:rPr>
              <a:t>13 – задание на атрибуцию источника </a:t>
            </a:r>
            <a:r>
              <a:rPr lang="ru-RU" sz="2400" b="1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sz="2400" b="1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</a:p>
          <a:p>
            <a:r>
              <a:rPr sz="2400" b="1">
                <a:latin typeface="Georgia" panose="02040502050405020303" pitchFamily="18" charset="0"/>
                <a:cs typeface="Georgia" panose="02040502050405020303" pitchFamily="18" charset="0"/>
              </a:rPr>
              <a:t> 14 – задание на поиск информации в источнике </a:t>
            </a:r>
            <a:r>
              <a:rPr lang="ru-RU" sz="2400" b="1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</a:p>
          <a:p>
            <a:endParaRPr lang="ru-RU" sz="2400" b="1">
              <a:latin typeface="Georgia" panose="02040502050405020303" pitchFamily="18" charset="0"/>
              <a:cs typeface="Georgia" panose="02040502050405020303" pitchFamily="18" charset="0"/>
            </a:endParaRPr>
          </a:p>
          <a:p>
            <a:r>
              <a:rPr lang="en-US" altLang="en-US" sz="2400" b="1">
                <a:latin typeface="Georgia" panose="02040502050405020303" pitchFamily="18" charset="0"/>
                <a:cs typeface="Georgia" panose="02040502050405020303" pitchFamily="18" charset="0"/>
              </a:rPr>
              <a:t>Атрибуция</a:t>
            </a:r>
            <a:r>
              <a:rPr lang="en-US" altLang="ru-RU" sz="2400" b="1">
                <a:latin typeface="Georgia" panose="02040502050405020303" pitchFamily="18" charset="0"/>
                <a:cs typeface="Georgia" panose="02040502050405020303" pitchFamily="18" charset="0"/>
              </a:rPr>
              <a:t> - </a:t>
            </a:r>
            <a:r>
              <a:rPr lang="en-US" altLang="en-US" sz="2400" b="1">
                <a:latin typeface="Georgia" panose="02040502050405020303" pitchFamily="18" charset="0"/>
                <a:cs typeface="Georgia" panose="02040502050405020303" pitchFamily="18" charset="0"/>
              </a:rPr>
              <a:t>принадлежность</a:t>
            </a:r>
            <a:r>
              <a:rPr lang="en-US" altLang="ru-RU" sz="2400" b="1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400" b="1">
                <a:latin typeface="Georgia" panose="02040502050405020303" pitchFamily="18" charset="0"/>
                <a:cs typeface="Georgia" panose="02040502050405020303" pitchFamily="18" charset="0"/>
              </a:rPr>
              <a:t>автору</a:t>
            </a:r>
            <a:r>
              <a:rPr lang="en-US" altLang="ru-RU" sz="2400" b="1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400" b="1">
                <a:latin typeface="Georgia" panose="02040502050405020303" pitchFamily="18" charset="0"/>
                <a:cs typeface="Georgia" panose="02040502050405020303" pitchFamily="18" charset="0"/>
              </a:rPr>
              <a:t>и</a:t>
            </a:r>
            <a:r>
              <a:rPr lang="en-US" altLang="ru-RU" sz="2400" b="1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400" b="1">
                <a:latin typeface="Georgia" panose="02040502050405020303" pitchFamily="18" charset="0"/>
                <a:cs typeface="Georgia" panose="02040502050405020303" pitchFamily="18" charset="0"/>
              </a:rPr>
              <a:t>времени</a:t>
            </a:r>
            <a:r>
              <a:rPr lang="en-US" altLang="ru-RU" sz="2400" b="1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400" b="1">
                <a:latin typeface="Georgia" panose="02040502050405020303" pitchFamily="18" charset="0"/>
                <a:cs typeface="Georgia" panose="02040502050405020303" pitchFamily="18" charset="0"/>
              </a:rPr>
              <a:t>создания</a:t>
            </a:r>
          </a:p>
          <a:p>
            <a:endParaRPr lang="en-US" altLang="en-US" sz="2400" b="1">
              <a:latin typeface="Georgia" panose="02040502050405020303" pitchFamily="18" charset="0"/>
              <a:cs typeface="Georgia" panose="02040502050405020303" pitchFamily="18" charset="0"/>
            </a:endParaRPr>
          </a:p>
          <a:p>
            <a:r>
              <a:rPr lang="en-US" altLang="en-US" sz="2400" b="1">
                <a:latin typeface="Georgia" panose="02040502050405020303" pitchFamily="18" charset="0"/>
                <a:cs typeface="Georgia" panose="02040502050405020303" pitchFamily="18" charset="0"/>
              </a:rPr>
              <a:t>Критерии</a:t>
            </a:r>
            <a:r>
              <a:rPr lang="en-US" altLang="ru-RU" sz="2400" b="1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400" b="1">
                <a:latin typeface="Georgia" panose="02040502050405020303" pitchFamily="18" charset="0"/>
                <a:cs typeface="Georgia" panose="02040502050405020303" pitchFamily="18" charset="0"/>
              </a:rPr>
              <a:t>оценивания</a:t>
            </a:r>
            <a:r>
              <a:rPr lang="en-US" altLang="ru-RU" sz="2400" b="1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400" b="1">
                <a:latin typeface="Georgia" panose="02040502050405020303" pitchFamily="18" charset="0"/>
                <a:cs typeface="Georgia" panose="02040502050405020303" pitchFamily="18" charset="0"/>
              </a:rPr>
              <a:t>задания</a:t>
            </a:r>
            <a:r>
              <a:rPr lang="en-US" altLang="ru-RU" sz="2400" b="1">
                <a:latin typeface="Georgia" panose="02040502050405020303" pitchFamily="18" charset="0"/>
                <a:cs typeface="Georgia" panose="02040502050405020303" pitchFamily="18" charset="0"/>
              </a:rPr>
              <a:t> 13 </a:t>
            </a:r>
            <a:r>
              <a:rPr lang="en-US" altLang="en-US" sz="2400" b="1">
                <a:latin typeface="Georgia" panose="02040502050405020303" pitchFamily="18" charset="0"/>
                <a:cs typeface="Georgia" panose="02040502050405020303" pitchFamily="18" charset="0"/>
              </a:rPr>
              <a:t>содержат</a:t>
            </a:r>
            <a:r>
              <a:rPr lang="en-US" altLang="ru-RU" sz="2400" b="1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400" b="1">
                <a:latin typeface="Georgia" panose="02040502050405020303" pitchFamily="18" charset="0"/>
                <a:cs typeface="Georgia" panose="02040502050405020303" pitchFamily="18" charset="0"/>
              </a:rPr>
              <a:t>следующее</a:t>
            </a:r>
            <a:r>
              <a:rPr lang="en-US" altLang="ru-RU" sz="2400" b="1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400" b="1">
                <a:latin typeface="Georgia" panose="02040502050405020303" pitchFamily="18" charset="0"/>
                <a:cs typeface="Georgia" panose="02040502050405020303" pitchFamily="18" charset="0"/>
              </a:rPr>
              <a:t>указание</a:t>
            </a:r>
            <a:r>
              <a:rPr lang="en-US" altLang="ru-RU" sz="2400" b="1">
                <a:latin typeface="Georgia" panose="02040502050405020303" pitchFamily="18" charset="0"/>
                <a:cs typeface="Georgia" panose="02040502050405020303" pitchFamily="18" charset="0"/>
              </a:rPr>
              <a:t>:</a:t>
            </a:r>
          </a:p>
          <a:p>
            <a:r>
              <a:rPr lang="en-US" altLang="en-US" sz="2400" b="1">
                <a:latin typeface="Georgia" panose="02040502050405020303" pitchFamily="18" charset="0"/>
                <a:cs typeface="Georgia" panose="02040502050405020303" pitchFamily="18" charset="0"/>
              </a:rPr>
              <a:t>«Каждый</a:t>
            </a:r>
            <a:r>
              <a:rPr lang="en-US" altLang="ru-RU" sz="2400" b="1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400" b="1">
                <a:latin typeface="Georgia" panose="02040502050405020303" pitchFamily="18" charset="0"/>
                <a:cs typeface="Georgia" panose="02040502050405020303" pitchFamily="18" charset="0"/>
              </a:rPr>
              <a:t>элемент</a:t>
            </a:r>
            <a:r>
              <a:rPr lang="en-US" altLang="ru-RU" sz="2400" b="1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400" b="1">
                <a:latin typeface="Georgia" panose="02040502050405020303" pitchFamily="18" charset="0"/>
                <a:cs typeface="Georgia" panose="02040502050405020303" pitchFamily="18" charset="0"/>
              </a:rPr>
              <a:t>может</a:t>
            </a:r>
            <a:r>
              <a:rPr lang="en-US" altLang="ru-RU" sz="2400" b="1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400" b="1">
                <a:latin typeface="Georgia" panose="02040502050405020303" pitchFamily="18" charset="0"/>
                <a:cs typeface="Georgia" panose="02040502050405020303" pitchFamily="18" charset="0"/>
              </a:rPr>
              <a:t>быть</a:t>
            </a:r>
            <a:r>
              <a:rPr lang="en-US" altLang="ru-RU" sz="2400" b="1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400" b="1">
                <a:latin typeface="Georgia" panose="02040502050405020303" pitchFamily="18" charset="0"/>
                <a:cs typeface="Georgia" panose="02040502050405020303" pitchFamily="18" charset="0"/>
              </a:rPr>
              <a:t>засчитан</a:t>
            </a:r>
            <a:r>
              <a:rPr lang="en-US" altLang="ru-RU" sz="2400" b="1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400" b="1">
                <a:latin typeface="Georgia" panose="02040502050405020303" pitchFamily="18" charset="0"/>
                <a:cs typeface="Georgia" panose="02040502050405020303" pitchFamily="18" charset="0"/>
              </a:rPr>
              <a:t>только</a:t>
            </a:r>
            <a:r>
              <a:rPr lang="en-US" altLang="ru-RU" sz="2400" b="1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400" b="1">
                <a:latin typeface="Georgia" panose="02040502050405020303" pitchFamily="18" charset="0"/>
                <a:cs typeface="Georgia" panose="02040502050405020303" pitchFamily="18" charset="0"/>
              </a:rPr>
              <a:t>при</a:t>
            </a:r>
            <a:r>
              <a:rPr lang="en-US" altLang="ru-RU" sz="2400" b="1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400" b="1">
                <a:latin typeface="Georgia" panose="02040502050405020303" pitchFamily="18" charset="0"/>
                <a:cs typeface="Georgia" panose="02040502050405020303" pitchFamily="18" charset="0"/>
              </a:rPr>
              <a:t>условии</a:t>
            </a:r>
            <a:r>
              <a:rPr lang="en-US" altLang="ru-RU" sz="2400" b="1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400" b="1">
                <a:latin typeface="Georgia" panose="02040502050405020303" pitchFamily="18" charset="0"/>
                <a:cs typeface="Georgia" panose="02040502050405020303" pitchFamily="18" charset="0"/>
              </a:rPr>
              <a:t>отсутствия</a:t>
            </a:r>
            <a:r>
              <a:rPr lang="en-US" altLang="ru-RU" sz="2400" b="1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400" b="1">
                <a:latin typeface="Georgia" panose="02040502050405020303" pitchFamily="18" charset="0"/>
                <a:cs typeface="Georgia" panose="02040502050405020303" pitchFamily="18" charset="0"/>
              </a:rPr>
              <a:t>неверных</a:t>
            </a:r>
          </a:p>
          <a:p>
            <a:r>
              <a:rPr lang="en-US" altLang="en-US" sz="2400" b="1">
                <a:latin typeface="Georgia" panose="02040502050405020303" pitchFamily="18" charset="0"/>
                <a:cs typeface="Georgia" panose="02040502050405020303" pitchFamily="18" charset="0"/>
              </a:rPr>
              <a:t>позиций</a:t>
            </a:r>
            <a:r>
              <a:rPr lang="en-US" altLang="ru-RU" sz="2400" b="1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400" b="1">
                <a:latin typeface="Georgia" panose="02040502050405020303" pitchFamily="18" charset="0"/>
                <a:cs typeface="Georgia" panose="02040502050405020303" pitchFamily="18" charset="0"/>
              </a:rPr>
              <a:t>в</a:t>
            </a:r>
            <a:r>
              <a:rPr lang="en-US" altLang="ru-RU" sz="2400" b="1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400" b="1">
                <a:latin typeface="Georgia" panose="02040502050405020303" pitchFamily="18" charset="0"/>
                <a:cs typeface="Georgia" panose="02040502050405020303" pitchFamily="18" charset="0"/>
              </a:rPr>
              <a:t>этом</a:t>
            </a:r>
            <a:r>
              <a:rPr lang="en-US" altLang="ru-RU" sz="2400" b="1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400" b="1">
                <a:latin typeface="Georgia" panose="02040502050405020303" pitchFamily="18" charset="0"/>
                <a:cs typeface="Georgia" panose="02040502050405020303" pitchFamily="18" charset="0"/>
              </a:rPr>
              <a:t>элементе</a:t>
            </a:r>
            <a:r>
              <a:rPr lang="en-US" altLang="ru-RU" sz="2400" b="1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400" b="1">
                <a:latin typeface="Georgia" panose="02040502050405020303" pitchFamily="18" charset="0"/>
                <a:cs typeface="Georgia" panose="02040502050405020303" pitchFamily="18" charset="0"/>
              </a:rPr>
              <a:t>наряду</a:t>
            </a:r>
            <a:r>
              <a:rPr lang="en-US" altLang="ru-RU" sz="2400" b="1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400" b="1">
                <a:latin typeface="Georgia" panose="02040502050405020303" pitchFamily="18" charset="0"/>
                <a:cs typeface="Georgia" panose="02040502050405020303" pitchFamily="18" charset="0"/>
              </a:rPr>
              <a:t>с</a:t>
            </a:r>
            <a:r>
              <a:rPr lang="en-US" altLang="ru-RU" sz="2400" b="1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400" b="1">
                <a:latin typeface="Georgia" panose="02040502050405020303" pitchFamily="18" charset="0"/>
                <a:cs typeface="Georgia" panose="02040502050405020303" pitchFamily="18" charset="0"/>
              </a:rPr>
              <a:t>верной»</a:t>
            </a:r>
          </a:p>
          <a:p>
            <a:endParaRPr lang="en-US" altLang="en-US" sz="2400" b="1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en-US" sz="2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  <a:latin typeface="Georgia" panose="02040502050405020303" pitchFamily="18" charset="0"/>
                <a:sym typeface="+mn-ea"/>
              </a:rPr>
              <a:t>Задание № </a:t>
            </a:r>
            <a:r>
              <a:rPr lang="ru-RU" dirty="0" smtClean="0">
                <a:solidFill>
                  <a:schemeClr val="tx1"/>
                </a:solidFill>
                <a:latin typeface="Georgia" panose="02040502050405020303" pitchFamily="18" charset="0"/>
                <a:sym typeface="+mn-ea"/>
              </a:rPr>
              <a:t>13</a:t>
            </a:r>
            <a:endParaRPr lang="ru-RU" altLang="en-US" dirty="0" smtClean="0">
              <a:solidFill>
                <a:schemeClr val="tx1"/>
              </a:solidFill>
              <a:latin typeface="Georgia" panose="02040502050405020303" pitchFamily="18" charset="0"/>
              <a:sym typeface="+mn-ea"/>
            </a:endParaRP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466725" y="1825625"/>
            <a:ext cx="11360150" cy="4351655"/>
          </a:xfrm>
        </p:spPr>
        <p:txBody>
          <a:bodyPr/>
          <a:lstStyle/>
          <a:p>
            <a:pPr marL="0" indent="0">
              <a:buNone/>
            </a:pPr>
            <a:r>
              <a:rPr lang="ru-RU" altLang="en-US"/>
              <a:t> </a:t>
            </a:r>
            <a:r>
              <a:rPr lang="ru-RU" altLang="en-US">
                <a:latin typeface="Georgia" panose="02040502050405020303" pitchFamily="18" charset="0"/>
                <a:cs typeface="Georgia" panose="02040502050405020303" pitchFamily="18" charset="0"/>
              </a:rPr>
              <a:t>В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сегда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содержит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 3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вопроса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→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ответ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должен</a:t>
            </a:r>
            <a:r>
              <a:rPr lang="ru-RU" altLang="en-US">
                <a:latin typeface="Georgia" panose="02040502050405020303" pitchFamily="18" charset="0"/>
                <a:cs typeface="Georgia" panose="02040502050405020303" pitchFamily="18" charset="0"/>
              </a:rPr>
              <a:t> 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содержать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 3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элемента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.</a:t>
            </a:r>
          </a:p>
          <a:p>
            <a:pPr marL="0" indent="0">
              <a:buNone/>
            </a:pPr>
            <a:r>
              <a:rPr lang="ru-RU" altLang="en-US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Универсальное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правило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: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Какой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вопрос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 —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такой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ответ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.</a:t>
            </a:r>
          </a:p>
          <a:p>
            <a:pPr marL="0" indent="0">
              <a:buNone/>
            </a:pPr>
            <a:r>
              <a:rPr lang="ru-RU" altLang="en-US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Мысленно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задаём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себе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вопрос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: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«Что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от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меня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хотят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?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»</a:t>
            </a:r>
          </a:p>
          <a:p>
            <a:pPr marL="0" indent="0">
              <a:buNone/>
            </a:pPr>
            <a:r>
              <a:rPr lang="ru-RU" altLang="en-US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Необходимо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обращать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внимание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на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приводимые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в</a:t>
            </a:r>
            <a:r>
              <a:rPr lang="ru-RU" altLang="en-US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некоторых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случаях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указания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о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требуемой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степени</a:t>
            </a:r>
            <a:r>
              <a:rPr lang="ru-RU" altLang="en-US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детализации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ответа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en-US">
                <a:latin typeface="Georgia" panose="02040502050405020303" pitchFamily="18" charset="0"/>
                <a:cs typeface="Georgia" panose="02040502050405020303" pitchFamily="18" charset="0"/>
              </a:rPr>
              <a:t>ОСОБЕННОСТИ УКАЗАНИЯ ИМЕН</a:t>
            </a: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588010" y="1492885"/>
            <a:ext cx="10765790" cy="49536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en-US" sz="2400" b="1">
                <a:solidFill>
                  <a:srgbClr val="FF0000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Не</a:t>
            </a:r>
            <a:r>
              <a:rPr lang="en-US" altLang="ru-RU" sz="2400" b="1">
                <a:solidFill>
                  <a:srgbClr val="FF0000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400" b="1">
                <a:solidFill>
                  <a:srgbClr val="FF0000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считаются</a:t>
            </a:r>
            <a:r>
              <a:rPr lang="en-US" altLang="ru-RU" sz="2400" b="1">
                <a:solidFill>
                  <a:srgbClr val="FF0000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400" b="1">
                <a:solidFill>
                  <a:srgbClr val="FF0000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ошибкой</a:t>
            </a:r>
            <a:r>
              <a:rPr lang="en-US" altLang="ru-RU" sz="2400" b="1">
                <a:solidFill>
                  <a:srgbClr val="FF0000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:</a:t>
            </a:r>
          </a:p>
          <a:p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Неверные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инициалы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(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если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нет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однофамильца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):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«Л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.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П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.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Брежнев»</a:t>
            </a:r>
          </a:p>
          <a:p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Ошибки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в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написании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фамилий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(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если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позволяют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идентифицировать</a:t>
            </a:r>
            <a:r>
              <a:rPr lang="ru-RU" altLang="en-US" sz="2000">
                <a:latin typeface="Georgia" panose="02040502050405020303" pitchFamily="18" charset="0"/>
                <a:cs typeface="Georgia" panose="02040502050405020303" pitchFamily="18" charset="0"/>
              </a:rPr>
              <a:t> 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личность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):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«Спиранский»</a:t>
            </a:r>
          </a:p>
          <a:p>
            <a:pPr marL="0" indent="0">
              <a:buNone/>
            </a:pPr>
            <a:endParaRPr lang="en-US" altLang="en-US" sz="2400" b="1">
              <a:solidFill>
                <a:srgbClr val="FF0000"/>
              </a:solidFill>
              <a:latin typeface="Georgia" panose="02040502050405020303" pitchFamily="18" charset="0"/>
              <a:cs typeface="Georgia" panose="02040502050405020303" pitchFamily="18" charset="0"/>
            </a:endParaRPr>
          </a:p>
          <a:p>
            <a:pPr marL="0" indent="0">
              <a:buNone/>
            </a:pPr>
            <a:r>
              <a:rPr lang="en-US" altLang="en-US" sz="2400" b="1">
                <a:solidFill>
                  <a:srgbClr val="FF0000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Считаются</a:t>
            </a:r>
            <a:r>
              <a:rPr lang="en-US" altLang="ru-RU" sz="2400" b="1">
                <a:solidFill>
                  <a:srgbClr val="FF0000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400" b="1">
                <a:solidFill>
                  <a:srgbClr val="FF0000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ошибкой</a:t>
            </a:r>
            <a:r>
              <a:rPr lang="en-US" altLang="ru-RU" sz="2400" b="1">
                <a:solidFill>
                  <a:srgbClr val="FF0000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:</a:t>
            </a:r>
          </a:p>
          <a:p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Указание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тёзки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без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уточнения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идентифицирующих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данных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: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Милютин</a:t>
            </a:r>
          </a:p>
          <a:p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Неверные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инициалы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однофамильцев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: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Н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.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Милютин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≠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Д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.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Милютин</a:t>
            </a:r>
          </a:p>
          <a:p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Ошибки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в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написании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фамилий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(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если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не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позволяют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идентифицировать</a:t>
            </a:r>
            <a:r>
              <a:rPr lang="ru-RU" altLang="en-US" sz="2000">
                <a:latin typeface="Georgia" panose="02040502050405020303" pitchFamily="18" charset="0"/>
                <a:cs typeface="Georgia" panose="02040502050405020303" pitchFamily="18" charset="0"/>
              </a:rPr>
              <a:t> 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личность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)</a:t>
            </a:r>
          </a:p>
          <a:p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Указание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неверных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прозвищ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/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порядковых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номеров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: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«Александр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I</a:t>
            </a:r>
            <a:r>
              <a:rPr lang="ru-RU" altLang="en-US" sz="2000">
                <a:latin typeface="Georgia" panose="02040502050405020303" pitchFamily="18" charset="0"/>
                <a:cs typeface="Georgia" panose="02040502050405020303" pitchFamily="18" charset="0"/>
              </a:rPr>
              <a:t> 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Освободитель»</a:t>
            </a:r>
          </a:p>
          <a:p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Указание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наряду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с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верным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именем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неверного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имени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: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«Милюков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,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Милютин»</a:t>
            </a:r>
          </a:p>
          <a:p>
            <a:endParaRPr lang="en-US" altLang="en-US" sz="1100">
              <a:latin typeface="Georgia" panose="02040502050405020303" pitchFamily="18" charset="0"/>
              <a:cs typeface="Georgia" panose="020405020504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16535"/>
            <a:ext cx="10515600" cy="1200150"/>
          </a:xfrm>
        </p:spPr>
        <p:txBody>
          <a:bodyPr/>
          <a:lstStyle/>
          <a:p>
            <a:r>
              <a:rPr lang="ru-RU" altLang="en-US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ОСОБЕННОСТИ УКАЗАНИЯ ДАТ</a:t>
            </a: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615950" y="1221740"/>
            <a:ext cx="11100435" cy="49555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en-US" sz="1900" b="1">
                <a:latin typeface="Georgia" panose="02040502050405020303" pitchFamily="18" charset="0"/>
                <a:cs typeface="Georgia" panose="02040502050405020303" pitchFamily="18" charset="0"/>
              </a:rPr>
              <a:t>Если</a:t>
            </a:r>
            <a:r>
              <a:rPr lang="en-US" altLang="ru-RU" sz="1900" b="1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 b="1">
                <a:latin typeface="Georgia" panose="02040502050405020303" pitchFamily="18" charset="0"/>
                <a:cs typeface="Georgia" panose="02040502050405020303" pitchFamily="18" charset="0"/>
              </a:rPr>
              <a:t>нужно</a:t>
            </a:r>
            <a:r>
              <a:rPr lang="en-US" altLang="ru-RU" sz="1900" b="1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 b="1">
                <a:latin typeface="Georgia" panose="02040502050405020303" pitchFamily="18" charset="0"/>
                <a:cs typeface="Georgia" panose="02040502050405020303" pitchFamily="18" charset="0"/>
              </a:rPr>
              <a:t>указать</a:t>
            </a:r>
            <a:r>
              <a:rPr lang="en-US" altLang="ru-RU" sz="1900" b="1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 b="1">
                <a:latin typeface="Georgia" panose="02040502050405020303" pitchFamily="18" charset="0"/>
                <a:cs typeface="Georgia" panose="02040502050405020303" pitchFamily="18" charset="0"/>
              </a:rPr>
              <a:t>век</a:t>
            </a:r>
            <a:r>
              <a:rPr lang="en-US" altLang="ru-RU" sz="1900" b="1">
                <a:latin typeface="Georgia" panose="02040502050405020303" pitchFamily="18" charset="0"/>
                <a:cs typeface="Georgia" panose="02040502050405020303" pitchFamily="18" charset="0"/>
              </a:rPr>
              <a:t> / </a:t>
            </a:r>
            <a:r>
              <a:rPr lang="en-US" altLang="en-US" sz="1900" b="1">
                <a:latin typeface="Georgia" panose="02040502050405020303" pitchFamily="18" charset="0"/>
                <a:cs typeface="Georgia" panose="02040502050405020303" pitchFamily="18" charset="0"/>
              </a:rPr>
              <a:t>часть</a:t>
            </a:r>
            <a:r>
              <a:rPr lang="en-US" altLang="ru-RU" sz="1900" b="1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 b="1">
                <a:latin typeface="Georgia" panose="02040502050405020303" pitchFamily="18" charset="0"/>
                <a:cs typeface="Georgia" panose="02040502050405020303" pitchFamily="18" charset="0"/>
              </a:rPr>
              <a:t>века</a:t>
            </a:r>
            <a:r>
              <a:rPr lang="en-US" altLang="ru-RU" sz="1900" b="1">
                <a:latin typeface="Georgia" panose="02040502050405020303" pitchFamily="18" charset="0"/>
                <a:cs typeface="Georgia" panose="02040502050405020303" pitchFamily="18" charset="0"/>
              </a:rPr>
              <a:t> (</a:t>
            </a:r>
            <a:r>
              <a:rPr lang="en-US" altLang="en-US" sz="1900" b="1">
                <a:latin typeface="Georgia" panose="02040502050405020303" pitchFamily="18" charset="0"/>
                <a:cs typeface="Georgia" panose="02040502050405020303" pitchFamily="18" charset="0"/>
              </a:rPr>
              <a:t>половина</a:t>
            </a:r>
            <a:r>
              <a:rPr lang="en-US" altLang="ru-RU" sz="1900" b="1">
                <a:latin typeface="Georgia" panose="02040502050405020303" pitchFamily="18" charset="0"/>
                <a:cs typeface="Georgia" panose="02040502050405020303" pitchFamily="18" charset="0"/>
              </a:rPr>
              <a:t>, </a:t>
            </a:r>
            <a:r>
              <a:rPr lang="en-US" altLang="en-US" sz="1900" b="1">
                <a:latin typeface="Georgia" panose="02040502050405020303" pitchFamily="18" charset="0"/>
                <a:cs typeface="Georgia" panose="02040502050405020303" pitchFamily="18" charset="0"/>
              </a:rPr>
              <a:t>треть</a:t>
            </a:r>
            <a:r>
              <a:rPr lang="en-US" altLang="ru-RU" sz="1900" b="1">
                <a:latin typeface="Georgia" panose="02040502050405020303" pitchFamily="18" charset="0"/>
                <a:cs typeface="Georgia" panose="02040502050405020303" pitchFamily="18" charset="0"/>
              </a:rPr>
              <a:t>, </a:t>
            </a:r>
            <a:r>
              <a:rPr lang="en-US" altLang="en-US" sz="1900" b="1">
                <a:latin typeface="Georgia" panose="02040502050405020303" pitchFamily="18" charset="0"/>
                <a:cs typeface="Georgia" panose="02040502050405020303" pitchFamily="18" charset="0"/>
              </a:rPr>
              <a:t>четверть</a:t>
            </a:r>
            <a:r>
              <a:rPr lang="en-US" altLang="ru-RU" sz="1900" b="1">
                <a:latin typeface="Georgia" panose="02040502050405020303" pitchFamily="18" charset="0"/>
                <a:cs typeface="Georgia" panose="02040502050405020303" pitchFamily="18" charset="0"/>
              </a:rPr>
              <a:t>):</a:t>
            </a:r>
          </a:p>
          <a:p>
            <a:pPr marL="0" indent="0">
              <a:buNone/>
            </a:pPr>
            <a:r>
              <a:rPr lang="en-US" altLang="en-US" sz="2400" b="1">
                <a:solidFill>
                  <a:srgbClr val="FF0000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Не</a:t>
            </a:r>
            <a:r>
              <a:rPr lang="en-US" altLang="ru-RU" sz="2400" b="1">
                <a:solidFill>
                  <a:srgbClr val="FF0000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400" b="1">
                <a:solidFill>
                  <a:srgbClr val="FF0000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считаются</a:t>
            </a:r>
            <a:r>
              <a:rPr lang="en-US" altLang="ru-RU" sz="2400" b="1">
                <a:solidFill>
                  <a:srgbClr val="FF0000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400" b="1">
                <a:solidFill>
                  <a:srgbClr val="FF0000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ошибкой</a:t>
            </a:r>
            <a:r>
              <a:rPr lang="en-US" altLang="ru-RU" sz="2400" b="1">
                <a:solidFill>
                  <a:srgbClr val="FF0000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:</a:t>
            </a:r>
          </a:p>
          <a:p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Указание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любой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даты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,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являющейся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частью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века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(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половины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,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трети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,</a:t>
            </a:r>
            <a:r>
              <a:rPr lang="ru-RU" altLang="en-US" sz="1900">
                <a:latin typeface="Georgia" panose="02040502050405020303" pitchFamily="18" charset="0"/>
                <a:cs typeface="Georgia" panose="02040502050405020303" pitchFamily="18" charset="0"/>
              </a:rPr>
              <a:t> 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четверти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века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).</a:t>
            </a:r>
          </a:p>
          <a:p>
            <a:pPr marL="0" indent="0">
              <a:buNone/>
            </a:pPr>
            <a:r>
              <a:rPr lang="en-US" altLang="en-US" sz="2400" b="1">
                <a:solidFill>
                  <a:srgbClr val="FF0000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Считаются</a:t>
            </a:r>
            <a:r>
              <a:rPr lang="en-US" altLang="ru-RU" sz="2400" b="1">
                <a:solidFill>
                  <a:srgbClr val="FF0000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400" b="1">
                <a:solidFill>
                  <a:srgbClr val="FF0000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ошибкой</a:t>
            </a:r>
            <a:r>
              <a:rPr lang="en-US" altLang="ru-RU" sz="2400" b="1">
                <a:solidFill>
                  <a:srgbClr val="FF0000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:</a:t>
            </a:r>
          </a:p>
          <a:p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Указание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наряду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с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верным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веком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неверного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века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: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«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XVII-XVIII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вв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.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»</a:t>
            </a:r>
          </a:p>
          <a:p>
            <a:pPr marL="0" indent="0">
              <a:buNone/>
            </a:pPr>
            <a:r>
              <a:rPr lang="en-US" altLang="en-US" sz="1900" b="1">
                <a:latin typeface="Georgia" panose="02040502050405020303" pitchFamily="18" charset="0"/>
                <a:cs typeface="Georgia" panose="02040502050405020303" pitchFamily="18" charset="0"/>
              </a:rPr>
              <a:t>Если</a:t>
            </a:r>
            <a:r>
              <a:rPr lang="en-US" altLang="ru-RU" sz="1900" b="1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 b="1">
                <a:latin typeface="Georgia" panose="02040502050405020303" pitchFamily="18" charset="0"/>
                <a:cs typeface="Georgia" panose="02040502050405020303" pitchFamily="18" charset="0"/>
              </a:rPr>
              <a:t>нужно</a:t>
            </a:r>
            <a:r>
              <a:rPr lang="en-US" altLang="ru-RU" sz="1900" b="1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 b="1">
                <a:latin typeface="Georgia" panose="02040502050405020303" pitchFamily="18" charset="0"/>
                <a:cs typeface="Georgia" panose="02040502050405020303" pitchFamily="18" charset="0"/>
              </a:rPr>
              <a:t>указать</a:t>
            </a:r>
            <a:r>
              <a:rPr lang="en-US" altLang="ru-RU" sz="1900" b="1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 b="1">
                <a:latin typeface="Georgia" panose="02040502050405020303" pitchFamily="18" charset="0"/>
                <a:cs typeface="Georgia" panose="02040502050405020303" pitchFamily="18" charset="0"/>
              </a:rPr>
              <a:t>десятилетие</a:t>
            </a:r>
            <a:r>
              <a:rPr lang="en-US" altLang="ru-RU" sz="1900" b="1">
                <a:latin typeface="Georgia" panose="02040502050405020303" pitchFamily="18" charset="0"/>
                <a:cs typeface="Georgia" panose="02040502050405020303" pitchFamily="18" charset="0"/>
              </a:rPr>
              <a:t>:</a:t>
            </a:r>
          </a:p>
          <a:p>
            <a:pPr marL="0" indent="0">
              <a:buNone/>
            </a:pPr>
            <a:r>
              <a:rPr lang="en-US" altLang="en-US" sz="2400" b="1">
                <a:solidFill>
                  <a:srgbClr val="FF0000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Не</a:t>
            </a:r>
            <a:r>
              <a:rPr lang="en-US" altLang="ru-RU" sz="2400" b="1">
                <a:solidFill>
                  <a:srgbClr val="FF0000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400" b="1">
                <a:solidFill>
                  <a:srgbClr val="FF0000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считаются</a:t>
            </a:r>
            <a:r>
              <a:rPr lang="en-US" altLang="ru-RU" sz="2400" b="1">
                <a:solidFill>
                  <a:srgbClr val="FF0000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400" b="1">
                <a:solidFill>
                  <a:srgbClr val="FF0000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ошибкой</a:t>
            </a:r>
            <a:r>
              <a:rPr lang="en-US" altLang="ru-RU" sz="2400" b="1">
                <a:solidFill>
                  <a:srgbClr val="FF0000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:</a:t>
            </a:r>
          </a:p>
          <a:p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Указание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любой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даты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,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являющейся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частью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десятилетия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.</a:t>
            </a:r>
          </a:p>
          <a:p>
            <a:pPr marL="0" indent="0">
              <a:buNone/>
            </a:pPr>
            <a:r>
              <a:rPr lang="en-US" altLang="en-US" sz="2400" b="1">
                <a:solidFill>
                  <a:srgbClr val="FF0000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Считаются</a:t>
            </a:r>
            <a:r>
              <a:rPr lang="en-US" altLang="ru-RU" sz="2400" b="1">
                <a:solidFill>
                  <a:srgbClr val="FF0000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400" b="1">
                <a:solidFill>
                  <a:srgbClr val="FF0000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ошибкой</a:t>
            </a:r>
            <a:r>
              <a:rPr lang="en-US" altLang="ru-RU" sz="2400" b="1">
                <a:solidFill>
                  <a:srgbClr val="FF0000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:</a:t>
            </a:r>
          </a:p>
          <a:p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Указание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десятилетия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с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неверным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порядковым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номером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: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«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6-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е</a:t>
            </a:r>
            <a:r>
              <a:rPr lang="ru-RU" altLang="en-US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десятилетие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XX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в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.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»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≠ 1960-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е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гг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.</a:t>
            </a:r>
          </a:p>
          <a:p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Указание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десятилетия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без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указания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века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: 60-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е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гг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. ≠ 1960-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е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гг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.</a:t>
            </a:r>
          </a:p>
          <a:p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Указание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пограничного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года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: 1960 ≠ 1960-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е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900">
                <a:latin typeface="Georgia" panose="02040502050405020303" pitchFamily="18" charset="0"/>
                <a:cs typeface="Georgia" panose="02040502050405020303" pitchFamily="18" charset="0"/>
              </a:rPr>
              <a:t>гг</a:t>
            </a:r>
            <a:r>
              <a:rPr lang="en-US" altLang="ru-RU" sz="1900">
                <a:latin typeface="Georgia" panose="02040502050405020303" pitchFamily="18" charset="0"/>
                <a:cs typeface="Georgia" panose="02040502050405020303" pitchFamily="18" charset="0"/>
              </a:rPr>
              <a:t>.</a:t>
            </a:r>
          </a:p>
          <a:p>
            <a:endParaRPr lang="en-US" altLang="ru-RU" sz="700">
              <a:latin typeface="Georgia" panose="02040502050405020303" pitchFamily="18" charset="0"/>
              <a:cs typeface="Georgia" panose="020405020504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9125" t="19600" r="18475" b="12266"/>
          <a:stretch>
            <a:fillRect/>
          </a:stretch>
        </p:blipFill>
        <p:spPr>
          <a:xfrm>
            <a:off x="3708902" y="237743"/>
            <a:ext cx="5480818" cy="64830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latin typeface="Georgia" panose="02040502050405020303" pitchFamily="18" charset="0"/>
                <a:sym typeface="+mn-ea"/>
              </a:rPr>
              <a:t>Задание № </a:t>
            </a:r>
            <a:r>
              <a:rPr lang="ru-RU" dirty="0" smtClean="0">
                <a:latin typeface="Georgia" panose="02040502050405020303" pitchFamily="18" charset="0"/>
                <a:sym typeface="+mn-ea"/>
              </a:rPr>
              <a:t>14</a:t>
            </a:r>
            <a:br>
              <a:rPr lang="ru-RU" dirty="0" smtClean="0">
                <a:latin typeface="Georgia" panose="02040502050405020303" pitchFamily="18" charset="0"/>
                <a:sym typeface="+mn-ea"/>
              </a:rPr>
            </a:br>
            <a:r>
              <a:rPr lang="ru-RU" dirty="0" smtClean="0">
                <a:latin typeface="Georgia" panose="02040502050405020303" pitchFamily="18" charset="0"/>
                <a:sym typeface="+mn-ea"/>
              </a:rPr>
              <a:t>поиск информации  в источнике</a:t>
            </a:r>
            <a:endParaRPr lang="ru-RU" altLang="en-US" dirty="0" smtClean="0">
              <a:latin typeface="Georgia" panose="02040502050405020303" pitchFamily="18" charset="0"/>
              <a:sym typeface="+mn-ea"/>
            </a:endParaRP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289560" y="1825625"/>
            <a:ext cx="11565255" cy="4351655"/>
          </a:xfrm>
        </p:spPr>
        <p:txBody>
          <a:bodyPr/>
          <a:lstStyle/>
          <a:p>
            <a:pPr marL="0" indent="0">
              <a:buNone/>
            </a:pPr>
            <a:r>
              <a:rPr lang="en-US" altLang="en-US" b="1">
                <a:solidFill>
                  <a:srgbClr val="FF0000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Ответ</a:t>
            </a:r>
            <a:r>
              <a:rPr lang="en-US" altLang="ru-RU" b="1">
                <a:solidFill>
                  <a:srgbClr val="FF0000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b="1">
                <a:solidFill>
                  <a:srgbClr val="FF0000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должен</a:t>
            </a:r>
            <a:r>
              <a:rPr lang="en-US" altLang="ru-RU" b="1">
                <a:solidFill>
                  <a:srgbClr val="FF0000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b="1">
                <a:solidFill>
                  <a:srgbClr val="FF0000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содержать</a:t>
            </a:r>
            <a:r>
              <a:rPr lang="en-US" altLang="ru-RU" b="1">
                <a:solidFill>
                  <a:srgbClr val="FF0000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 3 </a:t>
            </a:r>
            <a:r>
              <a:rPr lang="en-US" altLang="en-US" b="1">
                <a:solidFill>
                  <a:srgbClr val="FF0000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элемента</a:t>
            </a:r>
            <a:r>
              <a:rPr lang="ru-RU" altLang="en-US" b="1">
                <a:solidFill>
                  <a:srgbClr val="FF0000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                           </a:t>
            </a:r>
            <a:r>
              <a:rPr lang="en-US" altLang="ru-RU" b="1">
                <a:solidFill>
                  <a:srgbClr val="FF0000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(</a:t>
            </a:r>
            <a:r>
              <a:rPr lang="en-US" altLang="en-US" b="1">
                <a:solidFill>
                  <a:srgbClr val="FF0000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желательно</a:t>
            </a:r>
            <a:r>
              <a:rPr lang="en-US" altLang="ru-RU" b="1">
                <a:solidFill>
                  <a:srgbClr val="FF0000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b="1">
                <a:solidFill>
                  <a:srgbClr val="FF0000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оформить</a:t>
            </a:r>
            <a:r>
              <a:rPr lang="ru-RU" altLang="en-US" b="1">
                <a:solidFill>
                  <a:srgbClr val="FF0000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b="1">
                <a:solidFill>
                  <a:srgbClr val="FF0000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списком</a:t>
            </a:r>
            <a:r>
              <a:rPr lang="en-US" altLang="ru-RU" b="1">
                <a:solidFill>
                  <a:srgbClr val="FF0000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)</a:t>
            </a:r>
          </a:p>
          <a:p>
            <a:pPr marL="0" indent="0">
              <a:buNone/>
            </a:pP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Универсальное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правило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: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какой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вопрос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 —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такой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ответ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.</a:t>
            </a:r>
          </a:p>
          <a:p>
            <a:pPr marL="0" indent="0">
              <a:buNone/>
            </a:pP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Можно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цитировать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нужные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фрагменты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текста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,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а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можно</a:t>
            </a:r>
            <a:r>
              <a:rPr lang="ru-RU" altLang="en-US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отвечать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своими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словами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на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основе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текста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.</a:t>
            </a:r>
          </a:p>
          <a:p>
            <a:pPr marL="0" indent="0">
              <a:buNone/>
            </a:pP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Но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лучше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 —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краткая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цитата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нужного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фрагмента</a:t>
            </a:r>
            <a:r>
              <a:rPr lang="en-US" altLang="ru-RU">
                <a:latin typeface="Georgia" panose="02040502050405020303" pitchFamily="18" charset="0"/>
                <a:cs typeface="Georgia" panose="02040502050405020303" pitchFamily="18" charset="0"/>
              </a:rPr>
              <a:t> +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его</a:t>
            </a:r>
            <a:r>
              <a:rPr lang="ru-RU" altLang="en-US">
                <a:latin typeface="Georgia" panose="02040502050405020303" pitchFamily="18" charset="0"/>
                <a:cs typeface="Georgia" panose="02040502050405020303" pitchFamily="18" charset="0"/>
              </a:rPr>
              <a:t>  </a:t>
            </a:r>
            <a:r>
              <a:rPr lang="en-US" altLang="en-US">
                <a:latin typeface="Georgia" panose="02040502050405020303" pitchFamily="18" charset="0"/>
                <a:cs typeface="Georgia" panose="02040502050405020303" pitchFamily="18" charset="0"/>
              </a:rPr>
              <a:t>пояснение</a:t>
            </a:r>
          </a:p>
          <a:p>
            <a:pPr marL="0" indent="0">
              <a:buNone/>
            </a:pPr>
            <a:endParaRPr lang="en-US" altLang="en-US">
              <a:latin typeface="Georgia" panose="02040502050405020303" pitchFamily="18" charset="0"/>
              <a:cs typeface="Georgia" panose="02040502050405020303" pitchFamily="18" charset="0"/>
            </a:endParaRPr>
          </a:p>
          <a:p>
            <a:pPr marL="0" indent="0">
              <a:buNone/>
            </a:pPr>
            <a:r>
              <a:rPr lang="en-US" altLang="en-US" b="1">
                <a:solidFill>
                  <a:srgbClr val="FF0000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Не</a:t>
            </a:r>
            <a:r>
              <a:rPr lang="en-US" altLang="ru-RU" b="1">
                <a:solidFill>
                  <a:srgbClr val="FF0000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b="1">
                <a:solidFill>
                  <a:srgbClr val="FF0000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цитировать</a:t>
            </a:r>
            <a:r>
              <a:rPr lang="en-US" altLang="ru-RU" b="1">
                <a:solidFill>
                  <a:srgbClr val="FF0000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b="1">
                <a:solidFill>
                  <a:srgbClr val="FF0000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большие</a:t>
            </a:r>
            <a:r>
              <a:rPr lang="en-US" altLang="ru-RU" b="1">
                <a:solidFill>
                  <a:srgbClr val="FF0000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b="1">
                <a:solidFill>
                  <a:srgbClr val="FF0000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«куски»</a:t>
            </a:r>
            <a:r>
              <a:rPr lang="en-US" altLang="ru-RU" b="1">
                <a:solidFill>
                  <a:srgbClr val="FF0000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b="1">
                <a:solidFill>
                  <a:srgbClr val="FF0000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текста</a:t>
            </a:r>
            <a:r>
              <a:rPr lang="en-US" altLang="ru-RU" b="1">
                <a:solidFill>
                  <a:srgbClr val="FF0000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4015" y="142240"/>
            <a:ext cx="11490960" cy="1385570"/>
          </a:xfrm>
        </p:spPr>
        <p:txBody>
          <a:bodyPr>
            <a:normAutofit/>
          </a:bodyPr>
          <a:lstStyle/>
          <a:p>
            <a:pPr algn="l"/>
            <a:r>
              <a:rPr lang="en-US" altLang="en-US" sz="2800">
                <a:latin typeface="Georgia" panose="02040502050405020303" pitchFamily="18" charset="0"/>
                <a:cs typeface="Georgia" panose="02040502050405020303" pitchFamily="18" charset="0"/>
              </a:rPr>
              <a:t>В</a:t>
            </a:r>
            <a:r>
              <a:rPr lang="en-US" altLang="ru-RU" sz="28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800">
                <a:latin typeface="Georgia" panose="02040502050405020303" pitchFamily="18" charset="0"/>
                <a:cs typeface="Georgia" panose="02040502050405020303" pitchFamily="18" charset="0"/>
              </a:rPr>
              <a:t>лучшем</a:t>
            </a:r>
            <a:r>
              <a:rPr lang="en-US" altLang="ru-RU" sz="28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800">
                <a:latin typeface="Georgia" panose="02040502050405020303" pitchFamily="18" charset="0"/>
                <a:cs typeface="Georgia" panose="02040502050405020303" pitchFamily="18" charset="0"/>
              </a:rPr>
              <a:t>случае</a:t>
            </a:r>
            <a:r>
              <a:rPr lang="en-US" altLang="ru-RU" sz="28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800">
                <a:latin typeface="Georgia" panose="02040502050405020303" pitchFamily="18" charset="0"/>
                <a:cs typeface="Georgia" panose="02040502050405020303" pitchFamily="18" charset="0"/>
              </a:rPr>
              <a:t>текст</a:t>
            </a:r>
            <a:r>
              <a:rPr lang="en-US" altLang="ru-RU" sz="28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800">
                <a:latin typeface="Georgia" panose="02040502050405020303" pitchFamily="18" charset="0"/>
                <a:cs typeface="Georgia" panose="02040502050405020303" pitchFamily="18" charset="0"/>
              </a:rPr>
              <a:t>озаглавлен</a:t>
            </a:r>
            <a:r>
              <a:rPr lang="en-US" altLang="ru-RU" sz="28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800">
                <a:latin typeface="Georgia" panose="02040502050405020303" pitchFamily="18" charset="0"/>
                <a:cs typeface="Georgia" panose="02040502050405020303" pitchFamily="18" charset="0"/>
              </a:rPr>
              <a:t>с</a:t>
            </a:r>
            <a:r>
              <a:rPr lang="en-US" altLang="ru-RU" sz="28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800">
                <a:latin typeface="Georgia" panose="02040502050405020303" pitchFamily="18" charset="0"/>
                <a:cs typeface="Georgia" panose="02040502050405020303" pitchFamily="18" charset="0"/>
              </a:rPr>
              <a:t>указанием</a:t>
            </a:r>
            <a:r>
              <a:rPr lang="en-US" altLang="ru-RU" sz="28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800">
                <a:latin typeface="Georgia" panose="02040502050405020303" pitchFamily="18" charset="0"/>
                <a:cs typeface="Georgia" panose="02040502050405020303" pitchFamily="18" charset="0"/>
              </a:rPr>
              <a:t>типа</a:t>
            </a:r>
            <a:r>
              <a:rPr lang="en-US" altLang="ru-RU" sz="28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800">
                <a:latin typeface="Georgia" panose="02040502050405020303" pitchFamily="18" charset="0"/>
                <a:cs typeface="Georgia" panose="02040502050405020303" pitchFamily="18" charset="0"/>
              </a:rPr>
              <a:t>исторического</a:t>
            </a:r>
            <a:r>
              <a:rPr lang="en-US" altLang="ru-RU" sz="28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800">
                <a:latin typeface="Georgia" panose="02040502050405020303" pitchFamily="18" charset="0"/>
                <a:cs typeface="Georgia" panose="02040502050405020303" pitchFamily="18" charset="0"/>
              </a:rPr>
              <a:t>источника</a:t>
            </a:r>
            <a:r>
              <a:rPr lang="en-US" altLang="ru-RU" sz="2800">
                <a:latin typeface="Georgia" panose="02040502050405020303" pitchFamily="18" charset="0"/>
                <a:cs typeface="Georgia" panose="02040502050405020303" pitchFamily="18" charset="0"/>
              </a:rPr>
              <a:t> (</a:t>
            </a:r>
            <a:r>
              <a:rPr lang="en-US" altLang="en-US" sz="2800">
                <a:latin typeface="Georgia" panose="02040502050405020303" pitchFamily="18" charset="0"/>
                <a:cs typeface="Georgia" panose="02040502050405020303" pitchFamily="18" charset="0"/>
              </a:rPr>
              <a:t>«из</a:t>
            </a:r>
            <a:r>
              <a:rPr lang="en-US" altLang="ru-RU" sz="28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800">
                <a:latin typeface="Georgia" panose="02040502050405020303" pitchFamily="18" charset="0"/>
                <a:cs typeface="Georgia" panose="02040502050405020303" pitchFamily="18" charset="0"/>
              </a:rPr>
              <a:t>летописи»</a:t>
            </a:r>
            <a:r>
              <a:rPr lang="en-US" altLang="ru-RU" sz="2800">
                <a:latin typeface="Georgia" panose="02040502050405020303" pitchFamily="18" charset="0"/>
                <a:cs typeface="Georgia" panose="02040502050405020303" pitchFamily="18" charset="0"/>
              </a:rPr>
              <a:t>, </a:t>
            </a:r>
            <a:r>
              <a:rPr lang="en-US" altLang="en-US" sz="2800">
                <a:latin typeface="Georgia" panose="02040502050405020303" pitchFamily="18" charset="0"/>
                <a:cs typeface="Georgia" panose="02040502050405020303" pitchFamily="18" charset="0"/>
              </a:rPr>
              <a:t>«из</a:t>
            </a:r>
            <a:r>
              <a:rPr lang="en-US" altLang="ru-RU" sz="28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800">
                <a:latin typeface="Georgia" panose="02040502050405020303" pitchFamily="18" charset="0"/>
                <a:cs typeface="Georgia" panose="02040502050405020303" pitchFamily="18" charset="0"/>
              </a:rPr>
              <a:t>законодательного</a:t>
            </a:r>
            <a:r>
              <a:rPr lang="en-US" altLang="ru-RU" sz="28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800">
                <a:latin typeface="Georgia" panose="02040502050405020303" pitchFamily="18" charset="0"/>
                <a:cs typeface="Georgia" panose="02040502050405020303" pitchFamily="18" charset="0"/>
              </a:rPr>
              <a:t>акта»</a:t>
            </a:r>
            <a:r>
              <a:rPr lang="en-US" altLang="ru-RU" sz="2800">
                <a:latin typeface="Georgia" panose="02040502050405020303" pitchFamily="18" charset="0"/>
                <a:cs typeface="Georgia" panose="02040502050405020303" pitchFamily="18" charset="0"/>
              </a:rPr>
              <a:t>, </a:t>
            </a:r>
            <a:r>
              <a:rPr lang="ru-RU" altLang="en-US" sz="2800">
                <a:latin typeface="Georgia" panose="02040502050405020303" pitchFamily="18" charset="0"/>
                <a:cs typeface="Georgia" panose="02040502050405020303" pitchFamily="18" charset="0"/>
              </a:rPr>
              <a:t>               </a:t>
            </a:r>
            <a:r>
              <a:rPr lang="en-US" altLang="en-US" sz="2800">
                <a:latin typeface="Georgia" panose="02040502050405020303" pitchFamily="18" charset="0"/>
                <a:cs typeface="Georgia" panose="02040502050405020303" pitchFamily="18" charset="0"/>
              </a:rPr>
              <a:t>«из</a:t>
            </a:r>
            <a:r>
              <a:rPr lang="en-US" altLang="ru-RU" sz="28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800">
                <a:latin typeface="Georgia" panose="02040502050405020303" pitchFamily="18" charset="0"/>
                <a:cs typeface="Georgia" panose="02040502050405020303" pitchFamily="18" charset="0"/>
              </a:rPr>
              <a:t>воспоминаний»</a:t>
            </a:r>
            <a:r>
              <a:rPr lang="en-US" altLang="ru-RU" sz="28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800">
                <a:latin typeface="Georgia" panose="02040502050405020303" pitchFamily="18" charset="0"/>
                <a:cs typeface="Georgia" panose="02040502050405020303" pitchFamily="18" charset="0"/>
              </a:rPr>
              <a:t>и</a:t>
            </a:r>
            <a:r>
              <a:rPr lang="en-US" altLang="ru-RU" sz="28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800">
                <a:latin typeface="Georgia" panose="02040502050405020303" pitchFamily="18" charset="0"/>
                <a:cs typeface="Georgia" panose="02040502050405020303" pitchFamily="18" charset="0"/>
              </a:rPr>
              <a:t>т</a:t>
            </a:r>
            <a:r>
              <a:rPr lang="en-US" altLang="ru-RU" sz="2800">
                <a:latin typeface="Georgia" panose="02040502050405020303" pitchFamily="18" charset="0"/>
                <a:cs typeface="Georgia" panose="02040502050405020303" pitchFamily="18" charset="0"/>
              </a:rPr>
              <a:t>.</a:t>
            </a:r>
            <a:r>
              <a:rPr lang="en-US" altLang="en-US" sz="2800">
                <a:latin typeface="Georgia" panose="02040502050405020303" pitchFamily="18" charset="0"/>
                <a:cs typeface="Georgia" panose="02040502050405020303" pitchFamily="18" charset="0"/>
              </a:rPr>
              <a:t>д</a:t>
            </a:r>
            <a:r>
              <a:rPr lang="en-US" altLang="ru-RU" sz="2800">
                <a:latin typeface="Georgia" panose="02040502050405020303" pitchFamily="18" charset="0"/>
                <a:cs typeface="Georgia" panose="02040502050405020303" pitchFamily="18" charset="0"/>
              </a:rPr>
              <a:t>.)</a:t>
            </a: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207010" y="1527810"/>
            <a:ext cx="11146790" cy="464947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На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экзамене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вы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получите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документ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,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который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может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описывать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события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от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IX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до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XX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вв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.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И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для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начала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вам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нужно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сориентироваться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,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понять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,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о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чем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вообще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идет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речь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в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данном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тексте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endParaRPr lang="en-US" altLang="ru-RU" sz="2000">
              <a:latin typeface="Georgia" panose="02040502050405020303" pitchFamily="18" charset="0"/>
              <a:cs typeface="Georgia" panose="020405020504050203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ru-RU" altLang="en-US" sz="2000">
                <a:latin typeface="Georgia" panose="02040502050405020303" pitchFamily="18" charset="0"/>
                <a:cs typeface="Georgia" panose="02040502050405020303" pitchFamily="18" charset="0"/>
              </a:rPr>
              <a:t>1. Нужно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восстановить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основной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контекст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.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Это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может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быть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восстановление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времени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создания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текста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и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самой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событийной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канвы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.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Иногда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можно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восстановить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авторство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и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какие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-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то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другие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детали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endParaRPr lang="en-US" altLang="ru-RU" sz="2000">
              <a:latin typeface="Georgia" panose="02040502050405020303" pitchFamily="18" charset="0"/>
              <a:cs typeface="Georgia" panose="020405020504050203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Задачу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«восстановления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контекста»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нужно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выполнить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еще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до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выполнения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собственно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самих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заданий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ru-RU" altLang="en-US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ru-RU" altLang="en-US" sz="2000">
                <a:latin typeface="Georgia" panose="02040502050405020303" pitchFamily="18" charset="0"/>
                <a:cs typeface="Georgia" panose="02040502050405020303" pitchFamily="18" charset="0"/>
              </a:rPr>
              <a:t>2.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Контекст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восстанавливается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за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счет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поиска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в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тексте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«маркеров»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.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Иногда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«маркерами»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в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ЕГЭ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по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истории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называют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просто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«намеки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на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правильный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ответ»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. </a:t>
            </a:r>
            <a:r>
              <a:rPr lang="ru-RU" altLang="en-US" sz="2000">
                <a:latin typeface="Georgia" panose="02040502050405020303" pitchFamily="18" charset="0"/>
                <a:cs typeface="Georgia" panose="02040502050405020303" pitchFamily="18" charset="0"/>
              </a:rPr>
              <a:t> (</a:t>
            </a:r>
            <a:r>
              <a:rPr lang="ru-RU" altLang="en-US" sz="2000" b="1">
                <a:solidFill>
                  <a:srgbClr val="FF0000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кто, что, где, когда?</a:t>
            </a:r>
            <a:r>
              <a:rPr lang="ru-RU" altLang="en-US" sz="2000">
                <a:latin typeface="Georgia" panose="02040502050405020303" pitchFamily="18" charset="0"/>
                <a:cs typeface="Georgia" panose="02040502050405020303" pitchFamily="18" charset="0"/>
              </a:rPr>
              <a:t>)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endParaRPr lang="en-US" altLang="ru-RU" sz="2000">
              <a:latin typeface="Georgia" panose="02040502050405020303" pitchFamily="18" charset="0"/>
              <a:cs typeface="Georgia" panose="020405020504050203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«Маркеры»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—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фрагменты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текста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,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«намекающие»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на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его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атрибуцию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(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позволяющие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восстановить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и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идентифицировать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события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,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описанные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в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тексте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>
                <a:latin typeface="Georgia" panose="02040502050405020303" pitchFamily="18" charset="0"/>
                <a:cs typeface="Georgia" panose="02040502050405020303" pitchFamily="18" charset="0"/>
              </a:rPr>
              <a:t>источника</a:t>
            </a:r>
            <a:r>
              <a:rPr lang="en-US" altLang="ru-RU" sz="2000">
                <a:latin typeface="Georgia" panose="02040502050405020303" pitchFamily="18" charset="0"/>
                <a:cs typeface="Georgia" panose="02040502050405020303" pitchFamily="18" charset="0"/>
              </a:rPr>
              <a:t>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70" y="0"/>
            <a:ext cx="6275705" cy="5156835"/>
          </a:xfrm>
          <a:prstGeom prst="rect">
            <a:avLst/>
          </a:prstGeom>
        </p:spPr>
      </p:pic>
      <p:sp>
        <p:nvSpPr>
          <p:cNvPr id="2" name="Текстовое поле 1"/>
          <p:cNvSpPr txBox="1"/>
          <p:nvPr/>
        </p:nvSpPr>
        <p:spPr>
          <a:xfrm>
            <a:off x="6895465" y="218440"/>
            <a:ext cx="4971415" cy="39427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ru-RU" altLang="en-US" b="1">
                <a:solidFill>
                  <a:srgbClr val="FF0000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 </a:t>
            </a:r>
            <a:endParaRPr lang="ru-RU" altLang="en-US">
              <a:latin typeface="Georgia" panose="02040502050405020303" pitchFamily="18" charset="0"/>
              <a:cs typeface="Georgia" panose="02040502050405020303" pitchFamily="18" charset="0"/>
              <a:sym typeface="+mn-ea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435" y="5393759"/>
            <a:ext cx="6146800" cy="1361372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6737350" y="106045"/>
            <a:ext cx="5130165" cy="65347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altLang="en-US" sz="1400">
                <a:latin typeface="Georgia" panose="02040502050405020303" pitchFamily="18" charset="0"/>
                <a:cs typeface="Georgia" panose="02040502050405020303" pitchFamily="18" charset="0"/>
              </a:rPr>
              <a:t>ОТВЕТ</a:t>
            </a:r>
          </a:p>
          <a:p>
            <a:r>
              <a:rPr lang="ru-RU" altLang="en-US" sz="1400">
                <a:latin typeface="Georgia" panose="02040502050405020303" pitchFamily="18" charset="0"/>
                <a:cs typeface="Georgia" panose="02040502050405020303" pitchFamily="18" charset="0"/>
              </a:rPr>
              <a:t>13. 1812 год;</a:t>
            </a:r>
          </a:p>
          <a:p>
            <a:r>
              <a:rPr lang="ru-RU" altLang="en-US" sz="1400">
                <a:latin typeface="Georgia" panose="02040502050405020303" pitchFamily="18" charset="0"/>
                <a:cs typeface="Georgia" panose="02040502050405020303" pitchFamily="18" charset="0"/>
              </a:rPr>
              <a:t>       Наполеон</a:t>
            </a:r>
          </a:p>
          <a:p>
            <a:r>
              <a:rPr lang="ru-RU" altLang="en-US" sz="1400">
                <a:latin typeface="Georgia" panose="02040502050405020303" pitchFamily="18" charset="0"/>
                <a:cs typeface="Georgia" panose="02040502050405020303" pitchFamily="18" charset="0"/>
              </a:rPr>
              <a:t>       Александр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</a:rPr>
              <a:t>I</a:t>
            </a:r>
          </a:p>
          <a:p>
            <a:r>
              <a:rPr lang="en-US" altLang="en-US" sz="1400" i="1">
                <a:latin typeface="Georgia" panose="02040502050405020303" pitchFamily="18" charset="0"/>
                <a:cs typeface="Georgia" panose="02040502050405020303" pitchFamily="18" charset="0"/>
              </a:rPr>
              <a:t>Каждый</a:t>
            </a:r>
            <a:r>
              <a:rPr lang="en-US" altLang="ru-RU" sz="1400" i="1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400" i="1">
                <a:latin typeface="Georgia" panose="02040502050405020303" pitchFamily="18" charset="0"/>
                <a:cs typeface="Georgia" panose="02040502050405020303" pitchFamily="18" charset="0"/>
              </a:rPr>
              <a:t>ответ</a:t>
            </a:r>
            <a:r>
              <a:rPr lang="en-US" altLang="ru-RU" sz="1400" i="1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400" i="1">
                <a:latin typeface="Georgia" panose="02040502050405020303" pitchFamily="18" charset="0"/>
                <a:cs typeface="Georgia" panose="02040502050405020303" pitchFamily="18" charset="0"/>
              </a:rPr>
              <a:t>может</a:t>
            </a:r>
            <a:r>
              <a:rPr lang="en-US" altLang="ru-RU" sz="1400" i="1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400" i="1">
                <a:latin typeface="Georgia" panose="02040502050405020303" pitchFamily="18" charset="0"/>
                <a:cs typeface="Georgia" panose="02040502050405020303" pitchFamily="18" charset="0"/>
              </a:rPr>
              <a:t>быть</a:t>
            </a:r>
            <a:r>
              <a:rPr lang="en-US" altLang="ru-RU" sz="1400" i="1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400" i="1">
                <a:latin typeface="Georgia" panose="02040502050405020303" pitchFamily="18" charset="0"/>
                <a:cs typeface="Georgia" panose="02040502050405020303" pitchFamily="18" charset="0"/>
              </a:rPr>
              <a:t>засчитан</a:t>
            </a:r>
            <a:r>
              <a:rPr lang="en-US" altLang="ru-RU" sz="1400" i="1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400" i="1">
                <a:latin typeface="Georgia" panose="02040502050405020303" pitchFamily="18" charset="0"/>
                <a:cs typeface="Georgia" panose="02040502050405020303" pitchFamily="18" charset="0"/>
              </a:rPr>
              <a:t>только</a:t>
            </a:r>
            <a:r>
              <a:rPr lang="en-US" altLang="ru-RU" sz="1400" i="1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400" i="1">
                <a:latin typeface="Georgia" panose="02040502050405020303" pitchFamily="18" charset="0"/>
                <a:cs typeface="Georgia" panose="02040502050405020303" pitchFamily="18" charset="0"/>
              </a:rPr>
              <a:t>при</a:t>
            </a:r>
            <a:r>
              <a:rPr lang="en-US" altLang="ru-RU" sz="1400" i="1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400" i="1">
                <a:latin typeface="Georgia" panose="02040502050405020303" pitchFamily="18" charset="0"/>
                <a:cs typeface="Georgia" panose="02040502050405020303" pitchFamily="18" charset="0"/>
              </a:rPr>
              <a:t>условии</a:t>
            </a:r>
            <a:r>
              <a:rPr lang="en-US" altLang="ru-RU" sz="1400" i="1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400" i="1">
                <a:latin typeface="Georgia" panose="02040502050405020303" pitchFamily="18" charset="0"/>
                <a:cs typeface="Georgia" panose="02040502050405020303" pitchFamily="18" charset="0"/>
              </a:rPr>
              <a:t>отсутствия</a:t>
            </a:r>
            <a:r>
              <a:rPr lang="en-US" altLang="ru-RU" sz="1400" i="1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400" i="1">
                <a:latin typeface="Georgia" panose="02040502050405020303" pitchFamily="18" charset="0"/>
                <a:cs typeface="Georgia" panose="02040502050405020303" pitchFamily="18" charset="0"/>
              </a:rPr>
              <a:t>неверных</a:t>
            </a:r>
            <a:r>
              <a:rPr lang="en-US" altLang="ru-RU" sz="1400" i="1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400" i="1">
                <a:latin typeface="Georgia" panose="02040502050405020303" pitchFamily="18" charset="0"/>
                <a:cs typeface="Georgia" panose="02040502050405020303" pitchFamily="18" charset="0"/>
              </a:rPr>
              <a:t>позиций</a:t>
            </a:r>
            <a:r>
              <a:rPr lang="en-US" altLang="ru-RU" sz="1400" i="1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400" i="1">
                <a:latin typeface="Georgia" panose="02040502050405020303" pitchFamily="18" charset="0"/>
                <a:cs typeface="Georgia" panose="02040502050405020303" pitchFamily="18" charset="0"/>
              </a:rPr>
              <a:t>в</a:t>
            </a:r>
            <a:r>
              <a:rPr lang="en-US" altLang="ru-RU" sz="1400" i="1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400" i="1">
                <a:latin typeface="Georgia" panose="02040502050405020303" pitchFamily="18" charset="0"/>
                <a:cs typeface="Georgia" panose="02040502050405020303" pitchFamily="18" charset="0"/>
              </a:rPr>
              <a:t>этом</a:t>
            </a:r>
            <a:r>
              <a:rPr lang="en-US" altLang="ru-RU" sz="1400" i="1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400" i="1">
                <a:latin typeface="Georgia" panose="02040502050405020303" pitchFamily="18" charset="0"/>
                <a:cs typeface="Georgia" panose="02040502050405020303" pitchFamily="18" charset="0"/>
              </a:rPr>
              <a:t>элементе</a:t>
            </a:r>
            <a:r>
              <a:rPr lang="en-US" altLang="ru-RU" sz="1400" i="1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400" i="1">
                <a:latin typeface="Georgia" panose="02040502050405020303" pitchFamily="18" charset="0"/>
                <a:cs typeface="Georgia" panose="02040502050405020303" pitchFamily="18" charset="0"/>
              </a:rPr>
              <a:t>наряду</a:t>
            </a:r>
            <a:r>
              <a:rPr lang="en-US" altLang="ru-RU" sz="1400" i="1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400" i="1">
                <a:latin typeface="Georgia" panose="02040502050405020303" pitchFamily="18" charset="0"/>
                <a:cs typeface="Georgia" panose="02040502050405020303" pitchFamily="18" charset="0"/>
              </a:rPr>
              <a:t>с</a:t>
            </a:r>
            <a:r>
              <a:rPr lang="en-US" altLang="ru-RU" sz="1400" i="1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400" i="1">
                <a:latin typeface="Georgia" panose="02040502050405020303" pitchFamily="18" charset="0"/>
                <a:cs typeface="Georgia" panose="02040502050405020303" pitchFamily="18" charset="0"/>
              </a:rPr>
              <a:t>верной</a:t>
            </a:r>
          </a:p>
          <a:p>
            <a:endParaRPr lang="ru-RU" altLang="en-US" sz="1400">
              <a:latin typeface="Georgia" panose="02040502050405020303" pitchFamily="18" charset="0"/>
              <a:cs typeface="Georgia" panose="02040502050405020303" pitchFamily="18" charset="0"/>
            </a:endParaRPr>
          </a:p>
          <a:p>
            <a:r>
              <a:rPr lang="ru-RU" altLang="en-US" sz="1400">
                <a:latin typeface="Georgia" panose="02040502050405020303" pitchFamily="18" charset="0"/>
                <a:cs typeface="Georgia" panose="02040502050405020303" pitchFamily="18" charset="0"/>
              </a:rPr>
              <a:t>14.1)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</a:rPr>
              <a:t>французской</a:t>
            </a:r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</a:rPr>
              <a:t>армии</a:t>
            </a:r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</a:rPr>
              <a:t>пришлось</a:t>
            </a:r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</a:rPr>
              <a:t>,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</a:rPr>
              <a:t>не</a:t>
            </a:r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</a:rPr>
              <a:t>дождавшись</a:t>
            </a:r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</a:rPr>
              <a:t>весны</a:t>
            </a:r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</a:rPr>
              <a:t>,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</a:rPr>
              <a:t>отступать</a:t>
            </a:r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</a:rPr>
              <a:t>из</a:t>
            </a:r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</a:rPr>
              <a:t>Москвы</a:t>
            </a:r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</a:rPr>
              <a:t>в</a:t>
            </a:r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</a:rPr>
              <a:t>условиях</a:t>
            </a:r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</a:rPr>
              <a:t>сурового</a:t>
            </a:r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</a:rPr>
              <a:t>климата</a:t>
            </a:r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</a:rPr>
              <a:t>,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</a:rPr>
              <a:t>что</a:t>
            </a:r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</a:rPr>
              <a:t>было</a:t>
            </a:r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</a:rPr>
              <a:t>связано</a:t>
            </a:r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</a:rPr>
              <a:t>с</a:t>
            </a:r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</a:rPr>
              <a:t>большими</a:t>
            </a:r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</a:rPr>
              <a:t>потерями</a:t>
            </a:r>
          </a:p>
          <a:p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</a:rPr>
              <a:t>2)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</a:rPr>
              <a:t>пожар</a:t>
            </a:r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</a:rPr>
              <a:t>прогнал</a:t>
            </a:r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</a:rPr>
              <a:t>из</a:t>
            </a:r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</a:rPr>
              <a:t>города</a:t>
            </a:r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</a:rPr>
              <a:t>местное</a:t>
            </a:r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</a:rPr>
              <a:t>население</a:t>
            </a:r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</a:rPr>
              <a:t>,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</a:rPr>
              <a:t>которое</a:t>
            </a:r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</a:rPr>
              <a:t>могло</a:t>
            </a:r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</a:rPr>
              <a:t>оказать</a:t>
            </a:r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</a:rPr>
              <a:t>помощь</a:t>
            </a:r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</a:rPr>
              <a:t>французам</a:t>
            </a:r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</a:rPr>
              <a:t>в</a:t>
            </a:r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</a:rPr>
              <a:t>достижении</a:t>
            </a:r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</a:rPr>
              <a:t>их</a:t>
            </a:r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</a:rPr>
              <a:t>планов</a:t>
            </a:r>
          </a:p>
          <a:p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</a:rPr>
              <a:t>3)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</a:rPr>
              <a:t>поджог</a:t>
            </a:r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</a:rPr>
              <a:t>Москвы</a:t>
            </a:r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</a:rPr>
              <a:t>мог</a:t>
            </a:r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</a:rPr>
              <a:t>«поднять</a:t>
            </a:r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</a:rPr>
              <a:t>энергию</a:t>
            </a:r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</a:rPr>
              <a:t>дворянства</a:t>
            </a:r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</a:rPr>
              <a:t>и</a:t>
            </a:r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</a:rPr>
              <a:t>пробудить</a:t>
            </a:r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</a:rPr>
              <a:t>в</a:t>
            </a:r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</a:rPr>
              <a:t>народе</a:t>
            </a:r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</a:rPr>
              <a:t>живую</a:t>
            </a:r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</a:rPr>
              <a:t>ненависть</a:t>
            </a:r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</a:rPr>
              <a:t>,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</a:rPr>
              <a:t>жертвой</a:t>
            </a:r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</a:rPr>
              <a:t>которой</a:t>
            </a:r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</a:rPr>
              <a:t>должны</a:t>
            </a:r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</a:rPr>
              <a:t>сделаться</a:t>
            </a:r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</a:rPr>
              <a:t>французы»</a:t>
            </a:r>
          </a:p>
          <a:p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</a:rPr>
              <a:t>4)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</a:rPr>
              <a:t>пожар</a:t>
            </a:r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</a:rPr>
              <a:t>уничтожил</a:t>
            </a:r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</a:rPr>
              <a:t>продовольствие</a:t>
            </a:r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</a:rPr>
              <a:t>,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</a:rPr>
              <a:t>хранившееся</a:t>
            </a:r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</a:rPr>
              <a:t>в</a:t>
            </a:r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</a:rPr>
              <a:t>Москве</a:t>
            </a:r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</a:rPr>
              <a:t>,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</a:rPr>
              <a:t>которым</a:t>
            </a:r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</a:rPr>
              <a:t>хотели</a:t>
            </a:r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</a:rPr>
              <a:t>воспользоваться</a:t>
            </a:r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</a:rPr>
              <a:t>французы</a:t>
            </a:r>
          </a:p>
          <a:p>
            <a:endParaRPr lang="en-US" altLang="en-US" sz="1400">
              <a:latin typeface="Georgia" panose="02040502050405020303" pitchFamily="18" charset="0"/>
              <a:cs typeface="Georgia" panose="02040502050405020303" pitchFamily="18" charset="0"/>
            </a:endParaRPr>
          </a:p>
          <a:p>
            <a:pPr algn="ctr"/>
            <a:r>
              <a:rPr lang="en-US" altLang="en-US" sz="1400" b="1">
                <a:solidFill>
                  <a:srgbClr val="FF0000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Как</a:t>
            </a:r>
            <a:r>
              <a:rPr lang="en-US" altLang="ru-RU" sz="1400" b="1">
                <a:solidFill>
                  <a:srgbClr val="FF0000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 </a:t>
            </a:r>
            <a:r>
              <a:rPr lang="en-US" altLang="en-US" sz="1400" b="1">
                <a:solidFill>
                  <a:srgbClr val="FF0000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подготовится</a:t>
            </a:r>
            <a:r>
              <a:rPr lang="en-US" altLang="ru-RU" sz="1400" b="1">
                <a:solidFill>
                  <a:srgbClr val="FF0000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?</a:t>
            </a:r>
            <a:endParaRPr lang="en-US" altLang="ru-RU" sz="1400" b="1">
              <a:solidFill>
                <a:srgbClr val="FF0000"/>
              </a:solidFill>
              <a:latin typeface="Georgia" panose="02040502050405020303" pitchFamily="18" charset="0"/>
              <a:cs typeface="Georgia" panose="02040502050405020303" pitchFamily="18" charset="0"/>
            </a:endParaRPr>
          </a:p>
          <a:p>
            <a:pPr algn="ctr"/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Для</a:t>
            </a:r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успешного</a:t>
            </a:r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выполнения</a:t>
            </a:r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заданий</a:t>
            </a:r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нужно</a:t>
            </a:r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                                          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уметь</a:t>
            </a:r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работать</a:t>
            </a:r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с</a:t>
            </a:r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текстами</a:t>
            </a:r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и</a:t>
            </a:r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определять</a:t>
            </a:r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о</a:t>
            </a:r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чем</a:t>
            </a:r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они</a:t>
            </a:r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.</a:t>
            </a:r>
            <a:endParaRPr lang="en-US" altLang="ru-RU" sz="1400">
              <a:latin typeface="Georgia" panose="02040502050405020303" pitchFamily="18" charset="0"/>
              <a:cs typeface="Georgia" panose="02040502050405020303" pitchFamily="18" charset="0"/>
            </a:endParaRPr>
          </a:p>
          <a:p>
            <a:pPr algn="ctr"/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В</a:t>
            </a:r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этом</a:t>
            </a:r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помогает</a:t>
            </a:r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практика</a:t>
            </a:r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и</a:t>
            </a:r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начитанность</a:t>
            </a:r>
            <a:endParaRPr lang="en-US" altLang="en-US" sz="1400">
              <a:latin typeface="Georgia" panose="02040502050405020303" pitchFamily="18" charset="0"/>
              <a:cs typeface="Georgia" panose="02040502050405020303" pitchFamily="18" charset="0"/>
            </a:endParaRPr>
          </a:p>
          <a:p>
            <a:pPr algn="ctr"/>
            <a:endParaRPr lang="en-US" altLang="en-US" sz="1400" b="1">
              <a:solidFill>
                <a:srgbClr val="FF0000"/>
              </a:solidFill>
              <a:latin typeface="Georgia" panose="02040502050405020303" pitchFamily="18" charset="0"/>
              <a:cs typeface="Georgia" panose="02040502050405020303" pitchFamily="18" charset="0"/>
            </a:endParaRPr>
          </a:p>
          <a:p>
            <a:pPr algn="ctr"/>
            <a:r>
              <a:rPr lang="en-US" altLang="en-US" sz="1400" b="1">
                <a:solidFill>
                  <a:srgbClr val="FF0000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Где</a:t>
            </a:r>
            <a:r>
              <a:rPr lang="en-US" altLang="ru-RU" sz="1400" b="1">
                <a:solidFill>
                  <a:srgbClr val="FF0000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 </a:t>
            </a:r>
            <a:r>
              <a:rPr lang="en-US" altLang="en-US" sz="1400" b="1">
                <a:solidFill>
                  <a:srgbClr val="FF0000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читать</a:t>
            </a:r>
            <a:r>
              <a:rPr lang="en-US" altLang="ru-RU" sz="1400" b="1">
                <a:solidFill>
                  <a:srgbClr val="FF0000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 </a:t>
            </a:r>
            <a:r>
              <a:rPr lang="en-US" altLang="en-US" sz="1400" b="1">
                <a:solidFill>
                  <a:srgbClr val="FF0000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исторические</a:t>
            </a:r>
            <a:r>
              <a:rPr lang="en-US" altLang="ru-RU" sz="1400" b="1">
                <a:solidFill>
                  <a:srgbClr val="FF0000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 </a:t>
            </a:r>
            <a:r>
              <a:rPr lang="en-US" altLang="en-US" sz="1400" b="1">
                <a:solidFill>
                  <a:srgbClr val="FF0000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тексты</a:t>
            </a:r>
            <a:r>
              <a:rPr lang="en-US" altLang="ru-RU" sz="1400" b="1">
                <a:solidFill>
                  <a:srgbClr val="FF0000"/>
                </a:solidFill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?</a:t>
            </a:r>
            <a:endParaRPr lang="en-US" altLang="ru-RU" sz="1400" b="1">
              <a:solidFill>
                <a:srgbClr val="FF0000"/>
              </a:solidFill>
              <a:latin typeface="Georgia" panose="02040502050405020303" pitchFamily="18" charset="0"/>
              <a:cs typeface="Georgia" panose="02040502050405020303" pitchFamily="18" charset="0"/>
            </a:endParaRPr>
          </a:p>
          <a:p>
            <a:pPr algn="ctr"/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Хрестоматии</a:t>
            </a:r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со</a:t>
            </a:r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знаком</a:t>
            </a:r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ФГОС</a:t>
            </a:r>
            <a:endParaRPr lang="en-US" altLang="en-US" sz="1400">
              <a:latin typeface="Georgia" panose="02040502050405020303" pitchFamily="18" charset="0"/>
              <a:cs typeface="Georgia" panose="02040502050405020303" pitchFamily="18" charset="0"/>
            </a:endParaRPr>
          </a:p>
          <a:p>
            <a:pPr algn="ctr"/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Открытый</a:t>
            </a:r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банк</a:t>
            </a:r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заданий</a:t>
            </a:r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ФИПИ</a:t>
            </a:r>
            <a:endParaRPr lang="en-US" altLang="en-US" sz="1400">
              <a:latin typeface="Georgia" panose="02040502050405020303" pitchFamily="18" charset="0"/>
              <a:cs typeface="Georgia" panose="02040502050405020303" pitchFamily="18" charset="0"/>
            </a:endParaRPr>
          </a:p>
          <a:p>
            <a:pPr algn="ctr"/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Сайты</a:t>
            </a:r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исторических</a:t>
            </a:r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библиотек</a:t>
            </a:r>
            <a:endParaRPr lang="en-US" altLang="en-US" sz="1400">
              <a:latin typeface="Georgia" panose="02040502050405020303" pitchFamily="18" charset="0"/>
              <a:cs typeface="Georgia" panose="02040502050405020303" pitchFamily="18" charset="0"/>
            </a:endParaRPr>
          </a:p>
          <a:p>
            <a:pPr algn="ctr"/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Школьные</a:t>
            </a:r>
            <a:r>
              <a:rPr lang="en-US" altLang="ru-RU" sz="1400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 </a:t>
            </a:r>
            <a:r>
              <a:rPr lang="en-US" altLang="en-US" sz="1400">
                <a:latin typeface="Georgia" panose="02040502050405020303" pitchFamily="18" charset="0"/>
                <a:cs typeface="Georgia" panose="02040502050405020303" pitchFamily="18" charset="0"/>
                <a:sym typeface="+mn-ea"/>
              </a:rPr>
              <a:t>учебники</a:t>
            </a:r>
          </a:p>
          <a:p>
            <a:endParaRPr lang="en-US" altLang="en-US" sz="1400">
              <a:latin typeface="Georgia" panose="02040502050405020303" pitchFamily="18" charset="0"/>
              <a:cs typeface="Georgia" panose="02040502050405020303" pitchFamily="18" charset="0"/>
            </a:endParaRPr>
          </a:p>
        </p:txBody>
      </p:sp>
      <p:cxnSp>
        <p:nvCxnSpPr>
          <p:cNvPr id="6" name="Прямое соединение 5"/>
          <p:cNvCxnSpPr/>
          <p:nvPr/>
        </p:nvCxnSpPr>
        <p:spPr>
          <a:xfrm flipV="1">
            <a:off x="4596765" y="2498725"/>
            <a:ext cx="1896110" cy="95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" name="Прямое соединение 6"/>
          <p:cNvCxnSpPr/>
          <p:nvPr/>
        </p:nvCxnSpPr>
        <p:spPr>
          <a:xfrm>
            <a:off x="712470" y="2684780"/>
            <a:ext cx="5678170" cy="95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Прямое соединение 8"/>
          <p:cNvCxnSpPr/>
          <p:nvPr/>
        </p:nvCxnSpPr>
        <p:spPr>
          <a:xfrm>
            <a:off x="4485640" y="2824480"/>
            <a:ext cx="1941830" cy="1841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Прямое соединение 9"/>
          <p:cNvCxnSpPr/>
          <p:nvPr/>
        </p:nvCxnSpPr>
        <p:spPr>
          <a:xfrm>
            <a:off x="666115" y="3009900"/>
            <a:ext cx="5752465" cy="95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" name="Прямое соединение 10"/>
          <p:cNvCxnSpPr/>
          <p:nvPr/>
        </p:nvCxnSpPr>
        <p:spPr>
          <a:xfrm flipV="1">
            <a:off x="610235" y="3214370"/>
            <a:ext cx="2871470" cy="463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Прямое соединение 11"/>
          <p:cNvCxnSpPr/>
          <p:nvPr/>
        </p:nvCxnSpPr>
        <p:spPr>
          <a:xfrm>
            <a:off x="2701290" y="2145665"/>
            <a:ext cx="36982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Прямое соединение 12"/>
          <p:cNvCxnSpPr/>
          <p:nvPr/>
        </p:nvCxnSpPr>
        <p:spPr>
          <a:xfrm flipV="1">
            <a:off x="610235" y="2322195"/>
            <a:ext cx="4674235" cy="190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Прямое соединение 13"/>
          <p:cNvCxnSpPr/>
          <p:nvPr/>
        </p:nvCxnSpPr>
        <p:spPr>
          <a:xfrm>
            <a:off x="2626995" y="1969135"/>
            <a:ext cx="1812290" cy="374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" name="Прямое соединение 7"/>
          <p:cNvCxnSpPr/>
          <p:nvPr/>
        </p:nvCxnSpPr>
        <p:spPr>
          <a:xfrm>
            <a:off x="1188085" y="419100"/>
            <a:ext cx="154368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Прямое соединение 14"/>
          <p:cNvCxnSpPr/>
          <p:nvPr/>
        </p:nvCxnSpPr>
        <p:spPr>
          <a:xfrm>
            <a:off x="464820" y="1122680"/>
            <a:ext cx="5949950" cy="95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" name="Прямое соединение 15"/>
          <p:cNvCxnSpPr/>
          <p:nvPr/>
        </p:nvCxnSpPr>
        <p:spPr>
          <a:xfrm>
            <a:off x="426085" y="1454785"/>
            <a:ext cx="1435735" cy="2921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Прямое соединение 16"/>
          <p:cNvCxnSpPr/>
          <p:nvPr/>
        </p:nvCxnSpPr>
        <p:spPr>
          <a:xfrm flipV="1">
            <a:off x="4998085" y="956310"/>
            <a:ext cx="1465580" cy="101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" name="Прямое соединение 17"/>
          <p:cNvCxnSpPr/>
          <p:nvPr/>
        </p:nvCxnSpPr>
        <p:spPr>
          <a:xfrm flipV="1">
            <a:off x="3991610" y="2499995"/>
            <a:ext cx="996950" cy="101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indefinit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indefinit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indefinite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indefinite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indefinite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indefinite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indefinite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indefinite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indefinite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4" name="Замещающее содержимое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005" y="0"/>
            <a:ext cx="4719955" cy="6745605"/>
          </a:xfrm>
          <a:prstGeom prst="rect">
            <a:avLst/>
          </a:prstGeom>
        </p:spPr>
      </p:pic>
      <p:sp>
        <p:nvSpPr>
          <p:cNvPr id="5" name="Заголовок 2"/>
          <p:cNvSpPr>
            <a:spLocks noGrp="1"/>
          </p:cNvSpPr>
          <p:nvPr/>
        </p:nvSpPr>
        <p:spPr>
          <a:xfrm>
            <a:off x="4972050" y="5176520"/>
            <a:ext cx="7031355" cy="1569085"/>
          </a:xfrm>
          <a:prstGeom prst="rect">
            <a:avLst/>
          </a:prstGeom>
          <a:solidFill>
            <a:srgbClr val="16315B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5000" dirty="0">
                <a:solidFill>
                  <a:schemeClr val="bg1"/>
                </a:solidFill>
                <a:latin typeface="Georgia" panose="02040502050405020303" pitchFamily="18" charset="0"/>
              </a:rPr>
              <a:t>Задание № </a:t>
            </a:r>
            <a:r>
              <a:rPr lang="ru-RU" sz="5000" dirty="0" smtClean="0">
                <a:solidFill>
                  <a:schemeClr val="bg1"/>
                </a:solidFill>
                <a:latin typeface="Georgia" panose="02040502050405020303" pitchFamily="18" charset="0"/>
              </a:rPr>
              <a:t>15-16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endParaRPr lang="ru-RU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r"/>
            <a:r>
              <a:rPr lang="ru-RU" sz="3000" dirty="0">
                <a:solidFill>
                  <a:schemeClr val="bg1"/>
                </a:solidFill>
                <a:latin typeface="Georgia" panose="02040502050405020303" pitchFamily="18" charset="0"/>
              </a:rPr>
              <a:t>ЕГЭ </a:t>
            </a:r>
            <a:r>
              <a:rPr lang="ru-RU" sz="3000" dirty="0" smtClean="0">
                <a:solidFill>
                  <a:schemeClr val="bg1"/>
                </a:solidFill>
                <a:latin typeface="Georgia" panose="02040502050405020303" pitchFamily="18" charset="0"/>
              </a:rPr>
              <a:t>2026</a:t>
            </a:r>
            <a:endParaRPr lang="ru-RU" sz="3000" dirty="0">
              <a:solidFill>
                <a:srgbClr val="FFFFFF"/>
              </a:solidFill>
              <a:latin typeface="Georgia" panose="02040502050405020303" pitchFamily="18" charset="0"/>
            </a:endParaRPr>
          </a:p>
        </p:txBody>
      </p:sp>
      <p:sp>
        <p:nvSpPr>
          <p:cNvPr id="6" name="Объект 3"/>
          <p:cNvSpPr>
            <a:spLocks noGrp="1"/>
          </p:cNvSpPr>
          <p:nvPr/>
        </p:nvSpPr>
        <p:spPr>
          <a:xfrm>
            <a:off x="7356475" y="622300"/>
            <a:ext cx="4451350" cy="4451350"/>
          </a:xfrm>
          <a:prstGeom prst="rect">
            <a:avLst/>
          </a:prstGeom>
          <a:solidFill>
            <a:srgbClr val="16315B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П</a:t>
            </a:r>
            <a:r>
              <a:rPr lang="en-US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редполагают</a:t>
            </a:r>
            <a:r>
              <a:rPr lang="en-US" altLang="ru-RU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работу</a:t>
            </a:r>
            <a:r>
              <a:rPr lang="en-US" altLang="ru-RU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с</a:t>
            </a:r>
            <a:r>
              <a:rPr lang="en-US" altLang="ru-RU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визуальными</a:t>
            </a:r>
            <a:r>
              <a:rPr lang="en-US" altLang="ru-RU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историческими</a:t>
            </a:r>
            <a:r>
              <a:rPr lang="en-US" altLang="ru-RU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источниками</a:t>
            </a:r>
          </a:p>
          <a:p>
            <a:pPr algn="just"/>
            <a:r>
              <a:rPr lang="ru-RU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П</a:t>
            </a:r>
            <a:r>
              <a:rPr lang="en-US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роверяют</a:t>
            </a:r>
            <a:r>
              <a:rPr lang="en-US" altLang="ru-RU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навыки</a:t>
            </a:r>
            <a:r>
              <a:rPr lang="en-US" altLang="ru-RU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анализа</a:t>
            </a:r>
            <a:r>
              <a:rPr lang="en-US" altLang="ru-RU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иллюстративного</a:t>
            </a:r>
            <a:r>
              <a:rPr lang="en-US" altLang="ru-RU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материала</a:t>
            </a:r>
            <a:r>
              <a:rPr lang="en-US" altLang="ru-RU" dirty="0">
                <a:solidFill>
                  <a:schemeClr val="bg1"/>
                </a:solidFill>
                <a:latin typeface="Georgia" panose="02040502050405020303" pitchFamily="18" charset="0"/>
              </a:rPr>
              <a:t>.</a:t>
            </a:r>
            <a:endParaRPr lang="ru-RU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/>
          <p:nvPr/>
        </p:nvPicPr>
        <p:blipFill>
          <a:blip/>
          <a:stretch>
            <a:fillRect/>
          </a:stretch>
        </p:blipFill>
        <p:spPr>
          <a:xfrm>
            <a:off x="5905500" y="3238500"/>
            <a:ext cx="381000" cy="381000"/>
          </a:xfrm>
          <a:prstGeom prst="rect">
            <a:avLst/>
          </a:prstGeom>
        </p:spPr>
      </p:pic>
      <p:pic>
        <p:nvPicPr>
          <p:cNvPr id="11" name="Замещающее содержимое 10"/>
          <p:cNvPicPr>
            <a:picLocks noGrp="1" noChangeAspect="1"/>
          </p:cNvPicPr>
          <p:nvPr>
            <p:ph idx="1"/>
          </p:nvPr>
        </p:nvPicPr>
        <p:blipFill>
          <a:blip r:embed="rId2"/>
          <a:srcRect t="3691" b="3691"/>
          <a:stretch>
            <a:fillRect/>
          </a:stretch>
        </p:blipFill>
        <p:spPr>
          <a:xfrm>
            <a:off x="173355" y="301625"/>
            <a:ext cx="11552555" cy="5044440"/>
          </a:xfrm>
        </p:spPr>
      </p:pic>
      <p:sp>
        <p:nvSpPr>
          <p:cNvPr id="13" name="Текстовое поле 12"/>
          <p:cNvSpPr txBox="1"/>
          <p:nvPr/>
        </p:nvSpPr>
        <p:spPr>
          <a:xfrm>
            <a:off x="687070" y="6182995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2400">
                <a:latin typeface="Times New Roman" panose="02020603050405020304" charset="0"/>
                <a:cs typeface="Times New Roman" panose="02020603050405020304" charset="0"/>
              </a:rPr>
              <a:t>2 балла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/>
          <p:nvPr/>
        </p:nvPicPr>
        <p:blipFill>
          <a:blip/>
          <a:stretch>
            <a:fillRect/>
          </a:stretch>
        </p:blipFill>
        <p:spPr>
          <a:xfrm>
            <a:off x="5905500" y="3238500"/>
            <a:ext cx="381000" cy="38100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065" y="177165"/>
            <a:ext cx="7118350" cy="5022850"/>
          </a:xfrm>
          <a:prstGeom prst="rect">
            <a:avLst/>
          </a:prstGeom>
        </p:spPr>
      </p:pic>
      <p:sp>
        <p:nvSpPr>
          <p:cNvPr id="8" name="Текстовое поле 7"/>
          <p:cNvSpPr txBox="1"/>
          <p:nvPr/>
        </p:nvSpPr>
        <p:spPr>
          <a:xfrm>
            <a:off x="420370" y="5528310"/>
            <a:ext cx="11136630" cy="97282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/>
            <a:r>
              <a:rPr sz="2400" i="0">
                <a:solidFill>
                  <a:srgbClr val="202124"/>
                </a:solidFill>
                <a:latin typeface="Times New Roman" panose="02020603050405020304" charset="0"/>
                <a:ea typeface="Open Sans"/>
                <a:cs typeface="Times New Roman" panose="02020603050405020304" charset="0"/>
              </a:rPr>
              <a:t>Назовите космонавта, изображённого на марке. Используя изображение, приведите одно, любое обоснование Вашего ответа.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мещающее содержимое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51145" y="125730"/>
            <a:ext cx="6452235" cy="6628130"/>
          </a:xfrm>
          <a:prstGeom prst="rect">
            <a:avLst/>
          </a:prstGeom>
        </p:spPr>
      </p:pic>
      <p:sp>
        <p:nvSpPr>
          <p:cNvPr id="5" name="Объект 3"/>
          <p:cNvSpPr>
            <a:spLocks noGrp="1"/>
          </p:cNvSpPr>
          <p:nvPr/>
        </p:nvSpPr>
        <p:spPr>
          <a:xfrm>
            <a:off x="335280" y="292735"/>
            <a:ext cx="4526280" cy="6392545"/>
          </a:xfrm>
          <a:prstGeom prst="rect">
            <a:avLst/>
          </a:prstGeom>
          <a:solidFill>
            <a:srgbClr val="16315B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>Задание 16  является продолжением комплекса заданий, связанных с работой с изображениями и их анализом, предполпгает: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>выбор одного из 4-х изображений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>указание факта,  связанного с историей создания памятника, местом нахождения, стилистикой и т.п.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4" name="Рисунок 1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272" t="28094" r="22415" b="13215"/>
          <a:stretch>
            <a:fillRect/>
          </a:stretch>
        </p:blipFill>
        <p:spPr>
          <a:xfrm>
            <a:off x="-58420" y="-635"/>
            <a:ext cx="12106910" cy="670750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 noChangeAspect="1"/>
          </p:cNvPicPr>
          <p:nvPr/>
        </p:nvPicPr>
        <p:blipFill rotWithShape="1">
          <a:blip r:embed="rId2"/>
          <a:srcRect l="24525" t="15600" r="30025" b="5866"/>
          <a:stretch>
            <a:fillRect/>
          </a:stretch>
        </p:blipFill>
        <p:spPr>
          <a:xfrm>
            <a:off x="185674" y="-29801"/>
            <a:ext cx="7086600" cy="6887801"/>
          </a:xfrm>
          <a:prstGeom prst="rect">
            <a:avLst/>
          </a:prstGeom>
        </p:spPr>
      </p:pic>
      <p:sp>
        <p:nvSpPr>
          <p:cNvPr id="6" name="Текстовое поле 5"/>
          <p:cNvSpPr txBox="1"/>
          <p:nvPr/>
        </p:nvSpPr>
        <p:spPr>
          <a:xfrm>
            <a:off x="7769225" y="1718310"/>
            <a:ext cx="3952240" cy="30397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ОТВЕТ</a:t>
            </a:r>
            <a:br>
              <a:rPr lang="ru-RU" altLang="en-US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Номер 3)</a:t>
            </a:r>
          </a:p>
          <a:p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Церковь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Покрова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Пресвятой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Богородицы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в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Филях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—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образец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b="1" i="1" u="sng">
                <a:latin typeface="Times New Roman" panose="02020603050405020304" charset="0"/>
                <a:cs typeface="Times New Roman" panose="02020603050405020304" charset="0"/>
              </a:rPr>
              <a:t>нарышкинского</a:t>
            </a:r>
            <a:r>
              <a:rPr lang="en-US" altLang="ru-RU" b="1" i="1" u="sng">
                <a:latin typeface="Times New Roman" panose="02020603050405020304" charset="0"/>
                <a:cs typeface="Times New Roman" panose="02020603050405020304" charset="0"/>
              </a:rPr>
              <a:t> (</a:t>
            </a:r>
            <a:r>
              <a:rPr lang="en-US" altLang="en-US" b="1" i="1" u="sng">
                <a:latin typeface="Times New Roman" panose="02020603050405020304" charset="0"/>
                <a:cs typeface="Times New Roman" panose="02020603050405020304" charset="0"/>
              </a:rPr>
              <a:t>московского</a:t>
            </a:r>
            <a:r>
              <a:rPr lang="en-US" altLang="ru-RU" b="1" i="1" u="sng">
                <a:latin typeface="Times New Roman" panose="02020603050405020304" charset="0"/>
                <a:cs typeface="Times New Roman" panose="02020603050405020304" charset="0"/>
              </a:rPr>
              <a:t>) </a:t>
            </a:r>
            <a:r>
              <a:rPr lang="en-US" altLang="en-US" b="1" i="1" u="sng">
                <a:latin typeface="Times New Roman" panose="02020603050405020304" charset="0"/>
                <a:cs typeface="Times New Roman" panose="02020603050405020304" charset="0"/>
              </a:rPr>
              <a:t>барокко</a:t>
            </a:r>
            <a:r>
              <a:rPr lang="en-US" altLang="ru-RU" b="1" i="1" u="sng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altLang="en-US" b="1" i="1" u="sng"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в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московской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архитектуре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конца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XVII —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начала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XVIII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века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Название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стиля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родилось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потому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что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именно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Лев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Кириллович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Нарышкин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строил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свои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храмы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усадьбы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в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таком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стиле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а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затем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ему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начали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подражать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6412230" y="208280"/>
            <a:ext cx="4941570" cy="5847715"/>
          </a:xfrm>
        </p:spPr>
        <p:txBody>
          <a:bodyPr>
            <a:normAutofit fontScale="87500" lnSpcReduction="20000"/>
          </a:bodyPr>
          <a:lstStyle/>
          <a:p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Задание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: </a:t>
            </a:r>
          </a:p>
          <a:p>
            <a:pPr marL="0" indent="0">
              <a:buNone/>
            </a:pP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"</a:t>
            </a:r>
            <a:r>
              <a:rPr lang="en-US" altLang="en-US" u="sng">
                <a:latin typeface="Times New Roman" panose="02020603050405020304" charset="0"/>
                <a:cs typeface="Times New Roman" panose="02020603050405020304" charset="0"/>
              </a:rPr>
              <a:t>Укажите</a:t>
            </a:r>
            <a:r>
              <a:rPr lang="en-US" altLang="ru-RU" u="sng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u="sng">
                <a:latin typeface="Times New Roman" panose="02020603050405020304" charset="0"/>
                <a:cs typeface="Times New Roman" panose="02020603050405020304" charset="0"/>
              </a:rPr>
              <a:t>название</a:t>
            </a:r>
            <a:r>
              <a:rPr lang="en-US" altLang="ru-RU" u="sng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u="sng">
                <a:latin typeface="Times New Roman" panose="02020603050405020304" charset="0"/>
                <a:cs typeface="Times New Roman" panose="02020603050405020304" charset="0"/>
              </a:rPr>
              <a:t>произведения</a:t>
            </a:r>
            <a:r>
              <a:rPr lang="en-US" altLang="ru-RU" u="sng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u="sng">
                <a:latin typeface="Times New Roman" panose="02020603050405020304" charset="0"/>
                <a:cs typeface="Times New Roman" panose="02020603050405020304" charset="0"/>
              </a:rPr>
              <a:t>живописи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изображенного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на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монете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Используя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изображение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приведите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одно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любое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обоснование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Вашего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ответа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"</a:t>
            </a:r>
            <a:r>
              <a:rPr lang="en-US" altLang="ru-RU"/>
              <a:t>.</a:t>
            </a:r>
          </a:p>
          <a:p>
            <a:pPr marL="0" indent="0">
              <a:buNone/>
            </a:pPr>
            <a:endParaRPr lang="en-US" altLang="ru-RU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Опираясь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на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базовые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исторические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знания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мы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приходим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к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выводу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что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это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икона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"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Троица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".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Как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обосновать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?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Мы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можем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написать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что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на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монете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указан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автор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знаменитой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иконы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"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Троица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"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Андрей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Рублев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что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на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монете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показана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икона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на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которой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изображены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трое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что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символизирует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Троицу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Такого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обоснования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будет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достаточно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для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правильного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ответа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</p:txBody>
      </p:sp>
      <p:pic>
        <p:nvPicPr>
          <p:cNvPr id="10" name="Рисунок 10" descr="Добрый день! Сегодня мы поговорим о заданиях 15 - 16 ЕГЭ-2024 по истории на анализ изображений. Раньше подобные задания были в 1 части экзамена, теперь они перенесены во 2 часть.-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6875" y="360045"/>
            <a:ext cx="5730875" cy="5600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51680" t="21966" r="19116" b="61172"/>
          <a:stretch>
            <a:fillRect/>
          </a:stretch>
        </p:blipFill>
        <p:spPr>
          <a:xfrm>
            <a:off x="1628198" y="1177408"/>
            <a:ext cx="10481414" cy="3056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7054" y="219807"/>
            <a:ext cx="6655778" cy="6559061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buNone/>
            </a:pPr>
            <a:r>
              <a:rPr lang="ru-RU" sz="3000" i="1" dirty="0">
                <a:solidFill>
                  <a:srgbClr val="333333"/>
                </a:solidFill>
                <a:effectLst/>
                <a:latin typeface="Comic Sans MS" panose="030F0702030302020204" pitchFamily="66" charset="0"/>
                <a:ea typeface="Times New Roman" panose="02020603050405020304" charset="0"/>
                <a:cs typeface="Times New Roman" panose="02020603050405020304" charset="0"/>
              </a:rPr>
              <a:t>Использование иллюстративного материала на уроках истории  является неотъемлемой частью изучения предмета. Задания могут использоваться, как текущая проверка, так и задания в итоговой работе</a:t>
            </a:r>
            <a:r>
              <a:rPr lang="ru-RU" sz="3000" b="1" i="1" dirty="0">
                <a:solidFill>
                  <a:srgbClr val="333333"/>
                </a:solidFill>
                <a:effectLst/>
                <a:latin typeface="Comic Sans MS" panose="030F0702030302020204" pitchFamily="66" charset="0"/>
                <a:ea typeface="Times New Roman" panose="02020603050405020304" charset="0"/>
                <a:cs typeface="Times New Roman" panose="02020603050405020304" charset="0"/>
              </a:rPr>
              <a:t>.</a:t>
            </a:r>
            <a:endParaRPr lang="ru-RU" sz="3000" dirty="0">
              <a:effectLst/>
              <a:latin typeface="Comic Sans MS" panose="030F0702030302020204" pitchFamily="66" charset="0"/>
              <a:cs typeface="Times New Roman" panose="02020603050405020304" charset="0"/>
            </a:endParaRPr>
          </a:p>
          <a:p>
            <a:pPr marL="0" indent="0">
              <a:lnSpc>
                <a:spcPct val="107000"/>
              </a:lnSpc>
              <a:buNone/>
            </a:pPr>
            <a:r>
              <a:rPr lang="ru-RU" sz="3000" i="1" u="sng" dirty="0">
                <a:solidFill>
                  <a:srgbClr val="333333"/>
                </a:solidFill>
                <a:effectLst/>
                <a:latin typeface="Comic Sans MS" panose="030F0702030302020204" pitchFamily="66" charset="0"/>
                <a:ea typeface="Times New Roman" panose="02020603050405020304" charset="0"/>
                <a:cs typeface="Times New Roman" panose="02020603050405020304" charset="0"/>
              </a:rPr>
              <a:t>Демонстрационная таблица</a:t>
            </a:r>
            <a:r>
              <a:rPr lang="ru-RU" sz="3000" u="sng" dirty="0">
                <a:solidFill>
                  <a:srgbClr val="333333"/>
                </a:solidFill>
                <a:effectLst/>
                <a:latin typeface="Comic Sans MS" panose="030F0702030302020204" pitchFamily="66" charset="0"/>
                <a:ea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ru-RU" sz="3000" dirty="0">
                <a:solidFill>
                  <a:srgbClr val="333333"/>
                </a:solidFill>
                <a:effectLst/>
                <a:latin typeface="Comic Sans MS" panose="030F0702030302020204" pitchFamily="66" charset="0"/>
                <a:ea typeface="Times New Roman" panose="02020603050405020304" charset="0"/>
                <a:cs typeface="Times New Roman" panose="02020603050405020304" charset="0"/>
              </a:rPr>
              <a:t>Одна из самых простых и доступных форм домашней или проверочной работы может быть представлена в виде информационной таблицы.  </a:t>
            </a:r>
          </a:p>
          <a:p>
            <a:pPr marL="0" indent="0">
              <a:lnSpc>
                <a:spcPct val="107000"/>
              </a:lnSpc>
              <a:buNone/>
            </a:pPr>
            <a:r>
              <a:rPr lang="ru-RU" sz="3000" dirty="0">
                <a:solidFill>
                  <a:srgbClr val="333333"/>
                </a:solidFill>
                <a:effectLst/>
                <a:latin typeface="Comic Sans MS" panose="030F0702030302020204" pitchFamily="66" charset="0"/>
                <a:ea typeface="Times New Roman" panose="02020603050405020304" charset="0"/>
                <a:cs typeface="Times New Roman" panose="02020603050405020304" charset="0"/>
              </a:rPr>
              <a:t>Таблица содержит приготовленные учителем наборы изображений и задания к ним на подбор минимальной информации</a:t>
            </a:r>
            <a:endParaRPr lang="ru-RU" sz="3000" dirty="0">
              <a:effectLst/>
              <a:latin typeface="Comic Sans MS" panose="030F0702030302020204" pitchFamily="66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ru-RU" sz="3000" dirty="0">
                <a:solidFill>
                  <a:srgbClr val="333333"/>
                </a:solidFill>
                <a:effectLst/>
                <a:latin typeface="Comic Sans MS" panose="030F0702030302020204" pitchFamily="66" charset="0"/>
                <a:ea typeface="Times New Roman" panose="02020603050405020304" charset="0"/>
                <a:cs typeface="Times New Roman" panose="02020603050405020304" charset="0"/>
              </a:rPr>
              <a:t>Требование к такой домашней – она не должна быть перегружена, то есть содержать 4-6 изображений, чтобы во время отработки у учащихся не произошло «перемешивания» информации. </a:t>
            </a:r>
          </a:p>
          <a:p>
            <a:pPr marL="0" indent="0">
              <a:buNone/>
            </a:pPr>
            <a:r>
              <a:rPr lang="ru-RU" sz="3000" dirty="0">
                <a:solidFill>
                  <a:srgbClr val="333333"/>
                </a:solidFill>
                <a:effectLst/>
                <a:latin typeface="Comic Sans MS" panose="030F0702030302020204" pitchFamily="66" charset="0"/>
                <a:ea typeface="Times New Roman" panose="02020603050405020304" charset="0"/>
                <a:cs typeface="Times New Roman" panose="02020603050405020304" charset="0"/>
              </a:rPr>
              <a:t>И такая домашняя демонстрационная таблица очень легко превращается в небольшую проверочную.</a:t>
            </a:r>
            <a:endParaRPr lang="ru-RU" sz="3000" dirty="0">
              <a:effectLst/>
              <a:latin typeface="Comic Sans MS" panose="030F0702030302020204" pitchFamily="66" charset="0"/>
              <a:cs typeface="Times New Roman" panose="02020603050405020304" charset="0"/>
            </a:endParaRP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597" r="19795"/>
          <a:stretch>
            <a:fillRect/>
          </a:stretch>
        </p:blipFill>
        <p:spPr>
          <a:xfrm>
            <a:off x="6960575" y="198120"/>
            <a:ext cx="4985239" cy="6659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9278" y="307731"/>
            <a:ext cx="4062045" cy="6057900"/>
          </a:xfrm>
        </p:spPr>
        <p:txBody>
          <a:bodyPr/>
          <a:lstStyle/>
          <a:p>
            <a:pPr marL="0" indent="0">
              <a:buNone/>
            </a:pPr>
            <a:r>
              <a:rPr lang="ru-RU" b="1" i="1" dirty="0">
                <a:solidFill>
                  <a:srgbClr val="333333"/>
                </a:solidFill>
                <a:effectLst/>
                <a:latin typeface="Helvetica" panose="020B0604020202020204" pitchFamily="34" charset="0"/>
                <a:ea typeface="Times New Roman" panose="02020603050405020304" charset="0"/>
                <a:cs typeface="Times New Roman" panose="02020603050405020304" charset="0"/>
              </a:rPr>
              <a:t>Картины на проверочных работах. </a:t>
            </a:r>
          </a:p>
          <a:p>
            <a:pPr marL="0" indent="0">
              <a:buNone/>
            </a:pPr>
            <a:r>
              <a:rPr lang="ru-RU" dirty="0">
                <a:solidFill>
                  <a:srgbClr val="333333"/>
                </a:solidFill>
                <a:effectLst/>
                <a:latin typeface="Helvetica" panose="020B0604020202020204" pitchFamily="34" charset="0"/>
                <a:ea typeface="Times New Roman" panose="02020603050405020304" charset="0"/>
                <a:cs typeface="Times New Roman" panose="02020603050405020304" charset="0"/>
              </a:rPr>
              <a:t>Картины используются вместо стандартных тестов по истории при текущем урочном контроле, например, вместо заданий на проверку базовых знаний по Дмитрию Донскому можно дать  вот такое задание:</a:t>
            </a:r>
            <a:endParaRPr lang="ru-RU" dirty="0">
              <a:effectLst/>
              <a:latin typeface="Calibri" panose="020F0502020204030204" charset="0"/>
              <a:cs typeface="Times New Roman" panose="02020603050405020304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9103" y="412505"/>
            <a:ext cx="7463619" cy="5869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1354" y="334108"/>
            <a:ext cx="4000500" cy="61634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rgbClr val="333333"/>
                </a:solidFill>
                <a:effectLst/>
                <a:latin typeface="Helvetica" panose="020B0604020202020204" pitchFamily="34" charset="0"/>
                <a:ea typeface="Times New Roman" panose="02020603050405020304" charset="0"/>
                <a:cs typeface="Times New Roman" panose="02020603050405020304" charset="0"/>
              </a:rPr>
              <a:t>С помощью картин и карт мы устраиваем проверку знаний хронологии. </a:t>
            </a:r>
          </a:p>
          <a:p>
            <a:pPr marL="0" indent="0">
              <a:buNone/>
            </a:pPr>
            <a:r>
              <a:rPr lang="ru-RU" dirty="0">
                <a:solidFill>
                  <a:srgbClr val="333333"/>
                </a:solidFill>
                <a:effectLst/>
                <a:latin typeface="Helvetica" panose="020B0604020202020204" pitchFamily="34" charset="0"/>
                <a:ea typeface="Times New Roman" panose="02020603050405020304" charset="0"/>
                <a:cs typeface="Times New Roman" panose="02020603050405020304" charset="0"/>
              </a:rPr>
              <a:t>Например, в итоговую контрольную работу по XVIII веку включается простое задание – расположить исторических деятелей в хронологической последовательности их правления.</a:t>
            </a:r>
            <a:endParaRPr lang="ru-RU" dirty="0">
              <a:effectLst/>
              <a:latin typeface="Calibri" panose="020F0502020204030204" charset="0"/>
              <a:cs typeface="Times New Roman" panose="02020603050405020304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0510" y="226695"/>
            <a:ext cx="5888355" cy="64052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9569" y="334109"/>
            <a:ext cx="10700239" cy="5688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500" b="1" dirty="0">
                <a:latin typeface="Times New Roman" panose="02020603050405020304" charset="0"/>
                <a:cs typeface="Times New Roman" panose="02020603050405020304" charset="0"/>
              </a:rPr>
              <a:t>КАК ПОДГОТОВИТЬСЯ ЗАРАНЕЕ?</a:t>
            </a:r>
          </a:p>
          <a:p>
            <a:pPr marL="0" indent="0">
              <a:buNone/>
            </a:pPr>
            <a:r>
              <a:rPr lang="ru-RU" sz="2800" dirty="0">
                <a:latin typeface="Times New Roman" panose="02020603050405020304" charset="0"/>
                <a:cs typeface="Times New Roman" panose="02020603050405020304" charset="0"/>
              </a:rPr>
              <a:t>Во время подготовки очень полезно самостоятельно сравнивать похожие исторические процессы и события – составлять таблицы  сходства и различий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092569" y="2347545"/>
          <a:ext cx="7895492" cy="4176344"/>
        </p:xfrm>
        <a:graphic>
          <a:graphicData uri="http://schemas.openxmlformats.org/drawingml/2006/table">
            <a:tbl>
              <a:tblPr firstRow="1" firstCol="1" bandRow="1"/>
              <a:tblGrid>
                <a:gridCol w="3988002"/>
                <a:gridCol w="3907490"/>
              </a:tblGrid>
              <a:tr h="5220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Comic Sans MS" panose="030F0702030302020204" pitchFamily="66" charset="0"/>
                          <a:ea typeface="Calibri" panose="020F0502020204030204" charset="0"/>
                          <a:cs typeface="Times New Roman" panose="02020603050405020304" charset="0"/>
                        </a:rPr>
                        <a:t>СОБЫТИЕ/ПРОЦЕСС 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Comic Sans MS" panose="030F0702030302020204" pitchFamily="66" charset="0"/>
                          <a:ea typeface="Calibri" panose="020F0502020204030204" charset="0"/>
                          <a:cs typeface="Times New Roman" panose="02020603050405020304" charset="0"/>
                        </a:rPr>
                        <a:t>СОБЫТИЕ/ПРОЦЕСС 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2043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Comic Sans MS" panose="030F0702030302020204" pitchFamily="66" charset="0"/>
                          <a:ea typeface="Calibri" panose="020F0502020204030204" charset="0"/>
                          <a:cs typeface="Times New Roman" panose="02020603050405020304" charset="0"/>
                        </a:rPr>
                        <a:t>Сходство 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22043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Comic Sans MS" panose="030F0702030302020204" pitchFamily="66" charset="0"/>
                          <a:ea typeface="Calibri" panose="020F0502020204030204" charset="0"/>
                          <a:cs typeface="Times New Roman" panose="02020603050405020304" charset="0"/>
                        </a:rPr>
                        <a:t>Сходство 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22043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Comic Sans MS" panose="030F0702030302020204" pitchFamily="66" charset="0"/>
                          <a:ea typeface="Calibri" panose="020F0502020204030204" charset="0"/>
                          <a:cs typeface="Times New Roman" panose="02020603050405020304" charset="0"/>
                        </a:rPr>
                        <a:t>Сходство 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220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Comic Sans MS" panose="030F0702030302020204" pitchFamily="66" charset="0"/>
                          <a:ea typeface="Calibri" panose="020F0502020204030204" charset="0"/>
                          <a:cs typeface="Times New Roman" panose="02020603050405020304" charset="0"/>
                        </a:rPr>
                        <a:t>Различие 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Comic Sans MS" panose="030F0702030302020204" pitchFamily="66" charset="0"/>
                          <a:ea typeface="Calibri" panose="020F0502020204030204" charset="0"/>
                          <a:cs typeface="Times New Roman" panose="02020603050405020304" charset="0"/>
                        </a:rPr>
                        <a:t>Различие 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20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Comic Sans MS" panose="030F0702030302020204" pitchFamily="66" charset="0"/>
                          <a:ea typeface="Calibri" panose="020F0502020204030204" charset="0"/>
                          <a:cs typeface="Times New Roman" panose="02020603050405020304" charset="0"/>
                        </a:rPr>
                        <a:t>Различие 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Comic Sans MS" panose="030F0702030302020204" pitchFamily="66" charset="0"/>
                          <a:ea typeface="Calibri" panose="020F0502020204030204" charset="0"/>
                          <a:cs typeface="Times New Roman" panose="02020603050405020304" charset="0"/>
                        </a:rPr>
                        <a:t>Различие 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20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Comic Sans MS" panose="030F0702030302020204" pitchFamily="66" charset="0"/>
                          <a:ea typeface="Calibri" panose="020F0502020204030204" charset="0"/>
                          <a:cs typeface="Times New Roman" panose="02020603050405020304" charset="0"/>
                        </a:rPr>
                        <a:t>Различие 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Comic Sans MS" panose="030F0702030302020204" pitchFamily="66" charset="0"/>
                          <a:ea typeface="Calibri" panose="020F0502020204030204" charset="0"/>
                          <a:cs typeface="Times New Roman" panose="02020603050405020304" charset="0"/>
                        </a:rPr>
                        <a:t>Различие 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20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Comic Sans MS" panose="030F0702030302020204" pitchFamily="66" charset="0"/>
                          <a:ea typeface="Calibri" panose="020F0502020204030204" charset="0"/>
                          <a:cs typeface="Times New Roman" panose="02020603050405020304" charset="0"/>
                        </a:rPr>
                        <a:t>Различие 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Comic Sans MS" panose="030F0702030302020204" pitchFamily="66" charset="0"/>
                          <a:ea typeface="Calibri" panose="020F0502020204030204" charset="0"/>
                          <a:cs typeface="Times New Roman" panose="02020603050405020304" charset="0"/>
                        </a:rPr>
                        <a:t>Различие 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/>
        </p:nvSpPr>
        <p:spPr>
          <a:xfrm>
            <a:off x="6414135" y="5397500"/>
            <a:ext cx="5777865" cy="1459865"/>
          </a:xfrm>
          <a:prstGeom prst="rect">
            <a:avLst/>
          </a:prstGeom>
          <a:solidFill>
            <a:srgbClr val="16315B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5000" dirty="0">
                <a:solidFill>
                  <a:schemeClr val="bg1"/>
                </a:solidFill>
                <a:latin typeface="Georgia" panose="02040502050405020303" pitchFamily="18" charset="0"/>
              </a:rPr>
              <a:t>Задание № </a:t>
            </a:r>
            <a:r>
              <a:rPr lang="ru-RU" sz="5000" dirty="0" smtClean="0">
                <a:solidFill>
                  <a:schemeClr val="bg1"/>
                </a:solidFill>
                <a:latin typeface="Georgia" panose="02040502050405020303" pitchFamily="18" charset="0"/>
              </a:rPr>
              <a:t>17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ru-RU" sz="3000" dirty="0">
                <a:solidFill>
                  <a:schemeClr val="bg1"/>
                </a:solidFill>
                <a:latin typeface="Georgia" panose="02040502050405020303" pitchFamily="18" charset="0"/>
              </a:rPr>
              <a:t>ЕГЭ </a:t>
            </a:r>
            <a:r>
              <a:rPr lang="ru-RU" sz="3000" dirty="0" smtClean="0">
                <a:solidFill>
                  <a:schemeClr val="bg1"/>
                </a:solidFill>
                <a:latin typeface="Georgia" panose="02040502050405020303" pitchFamily="18" charset="0"/>
              </a:rPr>
              <a:t>2026</a:t>
            </a:r>
            <a:endParaRPr lang="ru-RU" sz="3000" dirty="0">
              <a:solidFill>
                <a:srgbClr val="FFFFFF"/>
              </a:solidFill>
              <a:latin typeface="Georgia" panose="02040502050405020303" pitchFamily="18" charset="0"/>
            </a:endParaRPr>
          </a:p>
        </p:txBody>
      </p:sp>
      <p:sp>
        <p:nvSpPr>
          <p:cNvPr id="5" name="Объект 3"/>
          <p:cNvSpPr>
            <a:spLocks noGrp="1"/>
          </p:cNvSpPr>
          <p:nvPr/>
        </p:nvSpPr>
        <p:spPr>
          <a:xfrm>
            <a:off x="7310755" y="127000"/>
            <a:ext cx="4692015" cy="5172075"/>
          </a:xfrm>
          <a:prstGeom prst="rect">
            <a:avLst/>
          </a:prstGeom>
          <a:solidFill>
            <a:srgbClr val="16315B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ru-RU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ru-RU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П</a:t>
            </a:r>
            <a:r>
              <a:rPr lang="en-US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освящено</a:t>
            </a:r>
            <a:r>
              <a:rPr lang="en-US" altLang="ru-RU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Великой</a:t>
            </a:r>
            <a:r>
              <a:rPr lang="en-US" altLang="ru-RU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Отечественной</a:t>
            </a:r>
            <a:r>
              <a:rPr lang="en-US" altLang="ru-RU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войне</a:t>
            </a:r>
            <a:r>
              <a:rPr lang="en-US" altLang="ru-RU" dirty="0">
                <a:solidFill>
                  <a:schemeClr val="bg1"/>
                </a:solidFill>
                <a:latin typeface="Georgia" panose="02040502050405020303" pitchFamily="18" charset="0"/>
              </a:rPr>
              <a:t> – </a:t>
            </a:r>
            <a:r>
              <a:rPr lang="en-US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анализ</a:t>
            </a:r>
            <a:r>
              <a:rPr lang="ru-RU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содержания</a:t>
            </a:r>
            <a:r>
              <a:rPr lang="en-US" altLang="ru-RU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двух</a:t>
            </a:r>
            <a:r>
              <a:rPr lang="en-US" altLang="ru-RU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исторических</a:t>
            </a:r>
            <a:r>
              <a:rPr lang="en-US" altLang="ru-RU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источников</a:t>
            </a:r>
            <a:r>
              <a:rPr lang="en-US" altLang="ru-RU" dirty="0">
                <a:solidFill>
                  <a:schemeClr val="bg1"/>
                </a:solidFill>
                <a:latin typeface="Georgia" panose="02040502050405020303" pitchFamily="18" charset="0"/>
              </a:rPr>
              <a:t>, </a:t>
            </a:r>
            <a:r>
              <a:rPr lang="en-US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формулировка</a:t>
            </a:r>
            <a:r>
              <a:rPr lang="en-US" altLang="ru-RU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вывода</a:t>
            </a:r>
            <a:r>
              <a:rPr lang="en-US" altLang="ru-RU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о</a:t>
            </a:r>
            <a:r>
              <a:rPr lang="ru-RU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событии</a:t>
            </a:r>
            <a:r>
              <a:rPr lang="en-US" altLang="ru-RU" dirty="0">
                <a:solidFill>
                  <a:schemeClr val="bg1"/>
                </a:solidFill>
                <a:latin typeface="Georgia" panose="02040502050405020303" pitchFamily="18" charset="0"/>
              </a:rPr>
              <a:t>, </a:t>
            </a:r>
            <a:r>
              <a:rPr lang="en-US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которому</a:t>
            </a:r>
            <a:r>
              <a:rPr lang="en-US" altLang="ru-RU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посвящены</a:t>
            </a:r>
            <a:r>
              <a:rPr lang="en-US" altLang="ru-RU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данные</a:t>
            </a:r>
            <a:r>
              <a:rPr lang="en-US" altLang="ru-RU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источники</a:t>
            </a:r>
            <a:r>
              <a:rPr lang="en-US" altLang="ru-RU" dirty="0">
                <a:solidFill>
                  <a:schemeClr val="bg1"/>
                </a:solidFill>
                <a:latin typeface="Georgia" panose="02040502050405020303" pitchFamily="18" charset="0"/>
              </a:rPr>
              <a:t>, </a:t>
            </a:r>
            <a:r>
              <a:rPr lang="ru-RU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извлечение</a:t>
            </a:r>
            <a:r>
              <a:rPr lang="ru-RU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информации</a:t>
            </a:r>
            <a:r>
              <a:rPr lang="en-US" altLang="ru-RU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из</a:t>
            </a:r>
            <a:r>
              <a:rPr lang="en-US" altLang="ru-RU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источников</a:t>
            </a:r>
            <a:r>
              <a:rPr lang="en-US" altLang="ru-RU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по</a:t>
            </a:r>
            <a:r>
              <a:rPr lang="en-US" altLang="ru-RU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заданному</a:t>
            </a:r>
            <a:r>
              <a:rPr lang="en-US" altLang="ru-RU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altLang="en-US" dirty="0">
                <a:solidFill>
                  <a:schemeClr val="bg1"/>
                </a:solidFill>
                <a:latin typeface="Georgia" panose="02040502050405020303" pitchFamily="18" charset="0"/>
              </a:rPr>
              <a:t>критерию</a:t>
            </a:r>
            <a:r>
              <a:rPr lang="en-US" altLang="ru-RU" dirty="0">
                <a:solidFill>
                  <a:schemeClr val="bg1"/>
                </a:solidFill>
                <a:latin typeface="Georgia" panose="02040502050405020303" pitchFamily="18" charset="0"/>
              </a:rPr>
              <a:t>.</a:t>
            </a:r>
          </a:p>
        </p:txBody>
      </p:sp>
      <p:sp>
        <p:nvSpPr>
          <p:cNvPr id="10" name="Замещающее содержимое 9"/>
          <p:cNvSpPr>
            <a:spLocks noGrp="1"/>
          </p:cNvSpPr>
          <p:nvPr>
            <p:ph idx="1"/>
          </p:nvPr>
        </p:nvSpPr>
        <p:spPr>
          <a:xfrm>
            <a:off x="408940" y="242570"/>
            <a:ext cx="6262370" cy="5934710"/>
          </a:xfrm>
        </p:spPr>
        <p:txBody>
          <a:bodyPr>
            <a:normAutofit fontScale="87500" lnSpcReduction="20000"/>
          </a:bodyPr>
          <a:lstStyle/>
          <a:p>
            <a:pPr marL="0" indent="0">
              <a:buNone/>
            </a:pPr>
            <a:r>
              <a:rPr lang="ru-RU" altLang="en-US" sz="2855">
                <a:latin typeface="Georgia" panose="02040502050405020303" pitchFamily="18" charset="0"/>
                <a:cs typeface="Georgia" panose="02040502050405020303" pitchFamily="18" charset="0"/>
              </a:rPr>
              <a:t>А</a:t>
            </a:r>
            <a:r>
              <a:rPr lang="en-US" altLang="en-US" sz="2855">
                <a:latin typeface="Georgia" panose="02040502050405020303" pitchFamily="18" charset="0"/>
                <a:cs typeface="Georgia" panose="02040502050405020303" pitchFamily="18" charset="0"/>
              </a:rPr>
              <a:t>нализ</a:t>
            </a:r>
            <a:r>
              <a:rPr lang="en-US" altLang="ru-RU" sz="2855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855">
                <a:latin typeface="Georgia" panose="02040502050405020303" pitchFamily="18" charset="0"/>
                <a:cs typeface="Georgia" panose="02040502050405020303" pitchFamily="18" charset="0"/>
              </a:rPr>
              <a:t>исторического</a:t>
            </a:r>
            <a:r>
              <a:rPr lang="en-US" altLang="ru-RU" sz="2855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855">
                <a:latin typeface="Georgia" panose="02040502050405020303" pitchFamily="18" charset="0"/>
                <a:cs typeface="Georgia" panose="02040502050405020303" pitchFamily="18" charset="0"/>
              </a:rPr>
              <a:t>источника</a:t>
            </a:r>
            <a:r>
              <a:rPr lang="en-US" altLang="ru-RU" sz="2855">
                <a:latin typeface="Georgia" panose="02040502050405020303" pitchFamily="18" charset="0"/>
                <a:cs typeface="Georgia" panose="02040502050405020303" pitchFamily="18" charset="0"/>
              </a:rPr>
              <a:t>:</a:t>
            </a:r>
          </a:p>
          <a:p>
            <a:pPr>
              <a:buFont typeface="Wingdings" panose="05000000000000000000" charset="0"/>
              <a:buChar char="ü"/>
            </a:pPr>
            <a:r>
              <a:rPr lang="en-US" altLang="en-US" sz="2855">
                <a:latin typeface="Georgia" panose="02040502050405020303" pitchFamily="18" charset="0"/>
                <a:cs typeface="Georgia" panose="02040502050405020303" pitchFamily="18" charset="0"/>
              </a:rPr>
              <a:t>нужно</a:t>
            </a:r>
            <a:r>
              <a:rPr lang="en-US" altLang="ru-RU" sz="2855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855">
                <a:latin typeface="Georgia" panose="02040502050405020303" pitchFamily="18" charset="0"/>
                <a:cs typeface="Georgia" panose="02040502050405020303" pitchFamily="18" charset="0"/>
              </a:rPr>
              <a:t>определить</a:t>
            </a:r>
            <a:r>
              <a:rPr lang="en-US" altLang="ru-RU" sz="2855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855">
                <a:latin typeface="Georgia" panose="02040502050405020303" pitchFamily="18" charset="0"/>
                <a:cs typeface="Georgia" panose="02040502050405020303" pitchFamily="18" charset="0"/>
              </a:rPr>
              <a:t>время</a:t>
            </a:r>
            <a:r>
              <a:rPr lang="en-US" altLang="ru-RU" sz="2855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855">
                <a:latin typeface="Georgia" panose="02040502050405020303" pitchFamily="18" charset="0"/>
                <a:cs typeface="Georgia" panose="02040502050405020303" pitchFamily="18" charset="0"/>
              </a:rPr>
              <a:t>и</a:t>
            </a:r>
            <a:r>
              <a:rPr lang="en-US" altLang="ru-RU" sz="2855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855">
                <a:latin typeface="Georgia" panose="02040502050405020303" pitchFamily="18" charset="0"/>
                <a:cs typeface="Georgia" panose="02040502050405020303" pitchFamily="18" charset="0"/>
              </a:rPr>
              <a:t>место</a:t>
            </a:r>
            <a:r>
              <a:rPr lang="en-US" altLang="ru-RU" sz="2855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855">
                <a:latin typeface="Georgia" panose="02040502050405020303" pitchFamily="18" charset="0"/>
                <a:cs typeface="Georgia" panose="02040502050405020303" pitchFamily="18" charset="0"/>
              </a:rPr>
              <a:t>событий</a:t>
            </a:r>
            <a:r>
              <a:rPr lang="en-US" altLang="ru-RU" sz="2855">
                <a:latin typeface="Georgia" panose="02040502050405020303" pitchFamily="18" charset="0"/>
                <a:cs typeface="Georgia" panose="02040502050405020303" pitchFamily="18" charset="0"/>
              </a:rPr>
              <a:t>, </a:t>
            </a:r>
            <a:r>
              <a:rPr lang="en-US" altLang="en-US" sz="2855">
                <a:latin typeface="Georgia" panose="02040502050405020303" pitchFamily="18" charset="0"/>
                <a:cs typeface="Georgia" panose="02040502050405020303" pitchFamily="18" charset="0"/>
              </a:rPr>
              <a:t>основные</a:t>
            </a:r>
            <a:r>
              <a:rPr lang="en-US" altLang="ru-RU" sz="2855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855">
                <a:latin typeface="Georgia" panose="02040502050405020303" pitchFamily="18" charset="0"/>
                <a:cs typeface="Georgia" panose="02040502050405020303" pitchFamily="18" charset="0"/>
              </a:rPr>
              <a:t>факты</a:t>
            </a:r>
            <a:r>
              <a:rPr lang="en-US" altLang="ru-RU" sz="2855">
                <a:latin typeface="Georgia" panose="02040502050405020303" pitchFamily="18" charset="0"/>
                <a:cs typeface="Georgia" panose="02040502050405020303" pitchFamily="18" charset="0"/>
              </a:rPr>
              <a:t>, </a:t>
            </a:r>
            <a:r>
              <a:rPr lang="en-US" altLang="en-US" sz="2855">
                <a:latin typeface="Georgia" panose="02040502050405020303" pitchFamily="18" charset="0"/>
                <a:cs typeface="Georgia" panose="02040502050405020303" pitchFamily="18" charset="0"/>
              </a:rPr>
              <a:t>связанные</a:t>
            </a:r>
            <a:r>
              <a:rPr lang="en-US" altLang="ru-RU" sz="2855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855">
                <a:latin typeface="Georgia" panose="02040502050405020303" pitchFamily="18" charset="0"/>
                <a:cs typeface="Georgia" panose="02040502050405020303" pitchFamily="18" charset="0"/>
              </a:rPr>
              <a:t>с</a:t>
            </a:r>
            <a:r>
              <a:rPr lang="en-US" altLang="ru-RU" sz="2855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855">
                <a:latin typeface="Georgia" panose="02040502050405020303" pitchFamily="18" charset="0"/>
                <a:cs typeface="Georgia" panose="02040502050405020303" pitchFamily="18" charset="0"/>
              </a:rPr>
              <a:t>описываемыми</a:t>
            </a:r>
            <a:r>
              <a:rPr lang="en-US" altLang="ru-RU" sz="2855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855">
                <a:latin typeface="Georgia" panose="02040502050405020303" pitchFamily="18" charset="0"/>
                <a:cs typeface="Georgia" panose="02040502050405020303" pitchFamily="18" charset="0"/>
              </a:rPr>
              <a:t>событиями</a:t>
            </a:r>
            <a:r>
              <a:rPr lang="en-US" altLang="ru-RU" sz="2855">
                <a:latin typeface="Georgia" panose="02040502050405020303" pitchFamily="18" charset="0"/>
                <a:cs typeface="Georgia" panose="02040502050405020303" pitchFamily="18" charset="0"/>
              </a:rPr>
              <a:t>,</a:t>
            </a:r>
          </a:p>
          <a:p>
            <a:pPr>
              <a:buFont typeface="Wingdings" panose="05000000000000000000" charset="0"/>
              <a:buChar char="ü"/>
            </a:pPr>
            <a:r>
              <a:rPr lang="en-US" altLang="en-US" sz="2855">
                <a:latin typeface="Georgia" panose="02040502050405020303" pitchFamily="18" charset="0"/>
                <a:cs typeface="Georgia" panose="02040502050405020303" pitchFamily="18" charset="0"/>
              </a:rPr>
              <a:t>нужно</a:t>
            </a:r>
            <a:r>
              <a:rPr lang="en-US" altLang="ru-RU" sz="2855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855">
                <a:latin typeface="Georgia" panose="02040502050405020303" pitchFamily="18" charset="0"/>
                <a:cs typeface="Georgia" panose="02040502050405020303" pitchFamily="18" charset="0"/>
              </a:rPr>
              <a:t>выделить</a:t>
            </a:r>
            <a:r>
              <a:rPr lang="en-US" altLang="ru-RU" sz="2855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855">
                <a:latin typeface="Georgia" panose="02040502050405020303" pitchFamily="18" charset="0"/>
                <a:cs typeface="Georgia" panose="02040502050405020303" pitchFamily="18" charset="0"/>
              </a:rPr>
              <a:t>информацию</a:t>
            </a:r>
            <a:r>
              <a:rPr lang="en-US" altLang="ru-RU" sz="2855">
                <a:latin typeface="Georgia" panose="02040502050405020303" pitchFamily="18" charset="0"/>
                <a:cs typeface="Georgia" panose="02040502050405020303" pitchFamily="18" charset="0"/>
              </a:rPr>
              <a:t>, </a:t>
            </a:r>
            <a:r>
              <a:rPr lang="en-US" altLang="en-US" sz="2855">
                <a:latin typeface="Georgia" panose="02040502050405020303" pitchFamily="18" charset="0"/>
                <a:cs typeface="Georgia" panose="02040502050405020303" pitchFamily="18" charset="0"/>
              </a:rPr>
              <a:t>которая</a:t>
            </a:r>
            <a:r>
              <a:rPr lang="en-US" altLang="ru-RU" sz="2855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855">
                <a:latin typeface="Georgia" panose="02040502050405020303" pitchFamily="18" charset="0"/>
                <a:cs typeface="Georgia" panose="02040502050405020303" pitchFamily="18" charset="0"/>
              </a:rPr>
              <a:t>содержится</a:t>
            </a:r>
            <a:r>
              <a:rPr lang="en-US" altLang="ru-RU" sz="2855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855">
                <a:latin typeface="Georgia" panose="02040502050405020303" pitchFamily="18" charset="0"/>
                <a:cs typeface="Georgia" panose="02040502050405020303" pitchFamily="18" charset="0"/>
              </a:rPr>
              <a:t>в</a:t>
            </a:r>
            <a:r>
              <a:rPr lang="en-US" altLang="ru-RU" sz="2855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855">
                <a:latin typeface="Georgia" panose="02040502050405020303" pitchFamily="18" charset="0"/>
                <a:cs typeface="Georgia" panose="02040502050405020303" pitchFamily="18" charset="0"/>
              </a:rPr>
              <a:t>тексте</a:t>
            </a:r>
            <a:r>
              <a:rPr lang="en-US" altLang="ru-RU" sz="2855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855">
                <a:latin typeface="Georgia" panose="02040502050405020303" pitchFamily="18" charset="0"/>
                <a:cs typeface="Georgia" panose="02040502050405020303" pitchFamily="18" charset="0"/>
              </a:rPr>
              <a:t>в</a:t>
            </a:r>
            <a:r>
              <a:rPr lang="en-US" altLang="ru-RU" sz="2855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855">
                <a:latin typeface="Georgia" panose="02040502050405020303" pitchFamily="18" charset="0"/>
                <a:cs typeface="Georgia" panose="02040502050405020303" pitchFamily="18" charset="0"/>
              </a:rPr>
              <a:t>явном</a:t>
            </a:r>
            <a:r>
              <a:rPr lang="en-US" altLang="ru-RU" sz="2855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855">
                <a:latin typeface="Georgia" panose="02040502050405020303" pitchFamily="18" charset="0"/>
                <a:cs typeface="Georgia" panose="02040502050405020303" pitchFamily="18" charset="0"/>
              </a:rPr>
              <a:t>виде</a:t>
            </a:r>
            <a:r>
              <a:rPr lang="en-US" altLang="ru-RU" sz="2855">
                <a:latin typeface="Georgia" panose="02040502050405020303" pitchFamily="18" charset="0"/>
                <a:cs typeface="Georgia" panose="02040502050405020303" pitchFamily="18" charset="0"/>
              </a:rPr>
              <a:t>.</a:t>
            </a:r>
          </a:p>
          <a:p>
            <a:pPr marL="0" indent="0">
              <a:buNone/>
            </a:pPr>
            <a:r>
              <a:rPr lang="en-US" altLang="en-US" sz="2855" b="1">
                <a:solidFill>
                  <a:srgbClr val="FF0000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Но</a:t>
            </a:r>
            <a:r>
              <a:rPr lang="en-US" altLang="ru-RU" sz="2855">
                <a:latin typeface="Georgia" panose="02040502050405020303" pitchFamily="18" charset="0"/>
                <a:cs typeface="Georgia" panose="02040502050405020303" pitchFamily="18" charset="0"/>
              </a:rPr>
              <a:t>, </a:t>
            </a:r>
            <a:r>
              <a:rPr lang="en-US" altLang="en-US" sz="2855">
                <a:latin typeface="Georgia" panose="02040502050405020303" pitchFamily="18" charset="0"/>
                <a:cs typeface="Georgia" panose="02040502050405020303" pitchFamily="18" charset="0"/>
              </a:rPr>
              <a:t>в</a:t>
            </a:r>
            <a:r>
              <a:rPr lang="en-US" altLang="ru-RU" sz="2855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855">
                <a:latin typeface="Georgia" panose="02040502050405020303" pitchFamily="18" charset="0"/>
                <a:cs typeface="Georgia" panose="02040502050405020303" pitchFamily="18" charset="0"/>
              </a:rPr>
              <a:t>отличие</a:t>
            </a:r>
            <a:r>
              <a:rPr lang="en-US" altLang="ru-RU" sz="2855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855">
                <a:latin typeface="Georgia" panose="02040502050405020303" pitchFamily="18" charset="0"/>
                <a:cs typeface="Georgia" panose="02040502050405020303" pitchFamily="18" charset="0"/>
              </a:rPr>
              <a:t>от</a:t>
            </a:r>
            <a:r>
              <a:rPr lang="en-US" altLang="ru-RU" sz="2855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855">
                <a:latin typeface="Georgia" panose="02040502050405020303" pitchFamily="18" charset="0"/>
                <a:cs typeface="Georgia" panose="02040502050405020303" pitchFamily="18" charset="0"/>
              </a:rPr>
              <a:t>заданий</a:t>
            </a:r>
            <a:r>
              <a:rPr lang="en-US" altLang="ru-RU" sz="2855">
                <a:latin typeface="Georgia" panose="02040502050405020303" pitchFamily="18" charset="0"/>
                <a:cs typeface="Georgia" panose="02040502050405020303" pitchFamily="18" charset="0"/>
              </a:rPr>
              <a:t> 13-14, </a:t>
            </a:r>
            <a:r>
              <a:rPr lang="ru-RU" altLang="en-US" sz="2855">
                <a:latin typeface="Georgia" panose="02040502050405020303" pitchFamily="18" charset="0"/>
                <a:cs typeface="Georgia" panose="02040502050405020303" pitchFamily="18" charset="0"/>
              </a:rPr>
              <a:t>       </a:t>
            </a:r>
            <a:r>
              <a:rPr lang="en-US" altLang="en-US" sz="2855" b="1">
                <a:latin typeface="Georgia" panose="02040502050405020303" pitchFamily="18" charset="0"/>
                <a:cs typeface="Georgia" panose="02040502050405020303" pitchFamily="18" charset="0"/>
              </a:rPr>
              <a:t>задание</a:t>
            </a:r>
            <a:r>
              <a:rPr lang="en-US" altLang="ru-RU" sz="2855" b="1">
                <a:latin typeface="Georgia" panose="02040502050405020303" pitchFamily="18" charset="0"/>
                <a:cs typeface="Georgia" panose="02040502050405020303" pitchFamily="18" charset="0"/>
              </a:rPr>
              <a:t> 17 </a:t>
            </a:r>
            <a:r>
              <a:rPr lang="en-US" altLang="en-US" sz="2855" b="1">
                <a:latin typeface="Georgia" panose="02040502050405020303" pitchFamily="18" charset="0"/>
                <a:cs typeface="Georgia" panose="02040502050405020303" pitchFamily="18" charset="0"/>
              </a:rPr>
              <a:t>связано</a:t>
            </a:r>
            <a:r>
              <a:rPr lang="en-US" altLang="ru-RU" sz="2855" b="1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855" b="1">
                <a:latin typeface="Georgia" panose="02040502050405020303" pitchFamily="18" charset="0"/>
                <a:cs typeface="Georgia" panose="02040502050405020303" pitchFamily="18" charset="0"/>
              </a:rPr>
              <a:t>с</a:t>
            </a:r>
            <a:r>
              <a:rPr lang="en-US" altLang="ru-RU" sz="2855" b="1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855" b="1">
                <a:latin typeface="Georgia" panose="02040502050405020303" pitchFamily="18" charset="0"/>
                <a:cs typeface="Georgia" panose="02040502050405020303" pitchFamily="18" charset="0"/>
              </a:rPr>
              <a:t>событиями</a:t>
            </a:r>
            <a:r>
              <a:rPr lang="en-US" altLang="ru-RU" sz="2855" b="1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855" b="1">
                <a:latin typeface="Georgia" panose="02040502050405020303" pitchFamily="18" charset="0"/>
                <a:cs typeface="Georgia" panose="02040502050405020303" pitchFamily="18" charset="0"/>
              </a:rPr>
              <a:t>только</a:t>
            </a:r>
            <a:r>
              <a:rPr lang="en-US" altLang="ru-RU" sz="2855" b="1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855" b="1">
                <a:latin typeface="Georgia" panose="02040502050405020303" pitchFamily="18" charset="0"/>
                <a:cs typeface="Georgia" panose="02040502050405020303" pitchFamily="18" charset="0"/>
              </a:rPr>
              <a:t>Великой</a:t>
            </a:r>
            <a:r>
              <a:rPr lang="en-US" altLang="ru-RU" sz="2855" b="1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855" b="1">
                <a:latin typeface="Georgia" panose="02040502050405020303" pitchFamily="18" charset="0"/>
                <a:cs typeface="Georgia" panose="02040502050405020303" pitchFamily="18" charset="0"/>
              </a:rPr>
              <a:t>Отечественной</a:t>
            </a:r>
            <a:r>
              <a:rPr lang="en-US" altLang="ru-RU" sz="2855" b="1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855" b="1">
                <a:latin typeface="Georgia" panose="02040502050405020303" pitchFamily="18" charset="0"/>
                <a:cs typeface="Georgia" panose="02040502050405020303" pitchFamily="18" charset="0"/>
              </a:rPr>
              <a:t>войны</a:t>
            </a:r>
            <a:r>
              <a:rPr lang="en-US" altLang="ru-RU" sz="2855" b="1">
                <a:latin typeface="Georgia" panose="02040502050405020303" pitchFamily="18" charset="0"/>
                <a:cs typeface="Georgia" panose="02040502050405020303" pitchFamily="18" charset="0"/>
              </a:rPr>
              <a:t>.</a:t>
            </a:r>
          </a:p>
          <a:p>
            <a:pPr marL="0" indent="0">
              <a:buNone/>
            </a:pPr>
            <a:r>
              <a:rPr lang="en-US" altLang="en-US" sz="2855">
                <a:latin typeface="Georgia" panose="02040502050405020303" pitchFamily="18" charset="0"/>
                <a:cs typeface="Georgia" panose="02040502050405020303" pitchFamily="18" charset="0"/>
              </a:rPr>
              <a:t>В</a:t>
            </a:r>
            <a:r>
              <a:rPr lang="en-US" altLang="ru-RU" sz="2855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855">
                <a:latin typeface="Georgia" panose="02040502050405020303" pitchFamily="18" charset="0"/>
                <a:cs typeface="Georgia" panose="02040502050405020303" pitchFamily="18" charset="0"/>
              </a:rPr>
              <a:t>задании</a:t>
            </a:r>
            <a:r>
              <a:rPr lang="en-US" altLang="ru-RU" sz="2855">
                <a:latin typeface="Georgia" panose="02040502050405020303" pitchFamily="18" charset="0"/>
                <a:cs typeface="Georgia" panose="02040502050405020303" pitchFamily="18" charset="0"/>
              </a:rPr>
              <a:t> 17 </a:t>
            </a:r>
            <a:r>
              <a:rPr lang="en-US" altLang="en-US" sz="2855">
                <a:latin typeface="Georgia" panose="02040502050405020303" pitchFamily="18" charset="0"/>
                <a:cs typeface="Georgia" panose="02040502050405020303" pitchFamily="18" charset="0"/>
              </a:rPr>
              <a:t>нужно</a:t>
            </a:r>
            <a:r>
              <a:rPr lang="en-US" altLang="ru-RU" sz="2855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855">
                <a:latin typeface="Georgia" panose="02040502050405020303" pitchFamily="18" charset="0"/>
                <a:cs typeface="Georgia" panose="02040502050405020303" pitchFamily="18" charset="0"/>
              </a:rPr>
              <a:t>ответить</a:t>
            </a:r>
            <a:r>
              <a:rPr lang="en-US" altLang="ru-RU" sz="2855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855">
                <a:latin typeface="Georgia" panose="02040502050405020303" pitchFamily="18" charset="0"/>
                <a:cs typeface="Georgia" panose="02040502050405020303" pitchFamily="18" charset="0"/>
              </a:rPr>
              <a:t>на</a:t>
            </a:r>
            <a:r>
              <a:rPr lang="en-US" altLang="ru-RU" sz="2855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855">
                <a:latin typeface="Georgia" panose="02040502050405020303" pitchFamily="18" charset="0"/>
                <a:cs typeface="Georgia" panose="02040502050405020303" pitchFamily="18" charset="0"/>
              </a:rPr>
              <a:t>три</a:t>
            </a:r>
            <a:r>
              <a:rPr lang="en-US" altLang="ru-RU" sz="2855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855">
                <a:latin typeface="Georgia" panose="02040502050405020303" pitchFamily="18" charset="0"/>
                <a:cs typeface="Georgia" panose="02040502050405020303" pitchFamily="18" charset="0"/>
              </a:rPr>
              <a:t>вопроса</a:t>
            </a:r>
            <a:r>
              <a:rPr lang="en-US" altLang="ru-RU" sz="2855">
                <a:latin typeface="Georgia" panose="02040502050405020303" pitchFamily="18" charset="0"/>
                <a:cs typeface="Georgia" panose="02040502050405020303" pitchFamily="18" charset="0"/>
              </a:rPr>
              <a:t>. </a:t>
            </a:r>
          </a:p>
          <a:p>
            <a:pPr marL="0" indent="0">
              <a:buNone/>
            </a:pPr>
            <a:r>
              <a:rPr lang="en-US" altLang="en-US" sz="2855">
                <a:latin typeface="Georgia" panose="02040502050405020303" pitchFamily="18" charset="0"/>
                <a:cs typeface="Georgia" panose="02040502050405020303" pitchFamily="18" charset="0"/>
              </a:rPr>
              <a:t>Первые</a:t>
            </a:r>
            <a:r>
              <a:rPr lang="en-US" altLang="ru-RU" sz="2855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855">
                <a:latin typeface="Georgia" panose="02040502050405020303" pitchFamily="18" charset="0"/>
                <a:cs typeface="Georgia" panose="02040502050405020303" pitchFamily="18" charset="0"/>
              </a:rPr>
              <a:t>два</a:t>
            </a:r>
            <a:r>
              <a:rPr lang="en-US" altLang="ru-RU" sz="2855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855">
                <a:latin typeface="Georgia" panose="02040502050405020303" pitchFamily="18" charset="0"/>
                <a:cs typeface="Georgia" panose="02040502050405020303" pitchFamily="18" charset="0"/>
              </a:rPr>
              <a:t>вопроса</a:t>
            </a:r>
            <a:r>
              <a:rPr lang="en-US" altLang="ru-RU" sz="2855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855">
                <a:latin typeface="Georgia" panose="02040502050405020303" pitchFamily="18" charset="0"/>
                <a:cs typeface="Georgia" panose="02040502050405020303" pitchFamily="18" charset="0"/>
              </a:rPr>
              <a:t>касаются</a:t>
            </a:r>
            <a:r>
              <a:rPr lang="en-US" altLang="ru-RU" sz="2855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855">
                <a:latin typeface="Georgia" panose="02040502050405020303" pitchFamily="18" charset="0"/>
                <a:cs typeface="Georgia" panose="02040502050405020303" pitchFamily="18" charset="0"/>
              </a:rPr>
              <a:t>исторических</a:t>
            </a:r>
            <a:r>
              <a:rPr lang="en-US" altLang="ru-RU" sz="2855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855">
                <a:latin typeface="Georgia" panose="02040502050405020303" pitchFamily="18" charset="0"/>
                <a:cs typeface="Georgia" panose="02040502050405020303" pitchFamily="18" charset="0"/>
              </a:rPr>
              <a:t>фактов</a:t>
            </a:r>
            <a:r>
              <a:rPr lang="en-US" altLang="ru-RU" sz="2855">
                <a:latin typeface="Georgia" panose="02040502050405020303" pitchFamily="18" charset="0"/>
                <a:cs typeface="Georgia" panose="02040502050405020303" pitchFamily="18" charset="0"/>
              </a:rPr>
              <a:t>, </a:t>
            </a:r>
            <a:r>
              <a:rPr lang="en-US" altLang="en-US" sz="2855">
                <a:latin typeface="Georgia" panose="02040502050405020303" pitchFamily="18" charset="0"/>
                <a:cs typeface="Georgia" panose="02040502050405020303" pitchFamily="18" charset="0"/>
              </a:rPr>
              <a:t>посвященных</a:t>
            </a:r>
            <a:r>
              <a:rPr lang="en-US" altLang="ru-RU" sz="2855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855">
                <a:latin typeface="Georgia" panose="02040502050405020303" pitchFamily="18" charset="0"/>
                <a:cs typeface="Georgia" panose="02040502050405020303" pitchFamily="18" charset="0"/>
              </a:rPr>
              <a:t>описываемым</a:t>
            </a:r>
            <a:r>
              <a:rPr lang="en-US" altLang="ru-RU" sz="2855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855">
                <a:latin typeface="Georgia" panose="02040502050405020303" pitchFamily="18" charset="0"/>
                <a:cs typeface="Georgia" panose="02040502050405020303" pitchFamily="18" charset="0"/>
              </a:rPr>
              <a:t>историческим</a:t>
            </a:r>
            <a:r>
              <a:rPr lang="en-US" altLang="ru-RU" sz="2855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855">
                <a:latin typeface="Georgia" panose="02040502050405020303" pitchFamily="18" charset="0"/>
                <a:cs typeface="Georgia" panose="02040502050405020303" pitchFamily="18" charset="0"/>
              </a:rPr>
              <a:t>событиям</a:t>
            </a:r>
            <a:r>
              <a:rPr lang="en-US" altLang="ru-RU" sz="2855">
                <a:latin typeface="Georgia" panose="02040502050405020303" pitchFamily="18" charset="0"/>
                <a:cs typeface="Georgia" panose="02040502050405020303" pitchFamily="18" charset="0"/>
              </a:rPr>
              <a:t>. </a:t>
            </a:r>
            <a:r>
              <a:rPr lang="en-US" altLang="en-US" sz="2855">
                <a:latin typeface="Georgia" panose="02040502050405020303" pitchFamily="18" charset="0"/>
                <a:cs typeface="Georgia" panose="02040502050405020303" pitchFamily="18" charset="0"/>
              </a:rPr>
              <a:t>Третий</a:t>
            </a:r>
            <a:r>
              <a:rPr lang="en-US" altLang="ru-RU" sz="2855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855">
                <a:latin typeface="Georgia" panose="02040502050405020303" pitchFamily="18" charset="0"/>
                <a:cs typeface="Georgia" panose="02040502050405020303" pitchFamily="18" charset="0"/>
              </a:rPr>
              <a:t>вопрос</a:t>
            </a:r>
            <a:r>
              <a:rPr lang="en-US" altLang="ru-RU" sz="2855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855">
                <a:latin typeface="Georgia" panose="02040502050405020303" pitchFamily="18" charset="0"/>
                <a:cs typeface="Georgia" panose="02040502050405020303" pitchFamily="18" charset="0"/>
              </a:rPr>
              <a:t>предполагает</a:t>
            </a:r>
            <a:r>
              <a:rPr lang="en-US" altLang="ru-RU" sz="2855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855">
                <a:latin typeface="Georgia" panose="02040502050405020303" pitchFamily="18" charset="0"/>
                <a:cs typeface="Georgia" panose="02040502050405020303" pitchFamily="18" charset="0"/>
              </a:rPr>
              <a:t>выделение</a:t>
            </a:r>
            <a:r>
              <a:rPr lang="en-US" altLang="ru-RU" sz="2855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855">
                <a:latin typeface="Georgia" panose="02040502050405020303" pitchFamily="18" charset="0"/>
                <a:cs typeface="Georgia" panose="02040502050405020303" pitchFamily="18" charset="0"/>
              </a:rPr>
              <a:t>информации</a:t>
            </a:r>
            <a:r>
              <a:rPr lang="en-US" altLang="ru-RU" sz="2855">
                <a:latin typeface="Georgia" panose="02040502050405020303" pitchFamily="18" charset="0"/>
                <a:cs typeface="Georgia" panose="02040502050405020303" pitchFamily="18" charset="0"/>
              </a:rPr>
              <a:t>, </a:t>
            </a:r>
            <a:r>
              <a:rPr lang="en-US" altLang="en-US" sz="2855">
                <a:latin typeface="Georgia" panose="02040502050405020303" pitchFamily="18" charset="0"/>
                <a:cs typeface="Georgia" panose="02040502050405020303" pitchFamily="18" charset="0"/>
              </a:rPr>
              <a:t>содержащейся</a:t>
            </a:r>
            <a:r>
              <a:rPr lang="en-US" altLang="ru-RU" sz="2855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855">
                <a:latin typeface="Georgia" panose="02040502050405020303" pitchFamily="18" charset="0"/>
                <a:cs typeface="Georgia" panose="02040502050405020303" pitchFamily="18" charset="0"/>
              </a:rPr>
              <a:t>в</a:t>
            </a:r>
            <a:r>
              <a:rPr lang="en-US" altLang="ru-RU" sz="2855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855">
                <a:latin typeface="Georgia" panose="02040502050405020303" pitchFamily="18" charset="0"/>
                <a:cs typeface="Georgia" panose="02040502050405020303" pitchFamily="18" charset="0"/>
              </a:rPr>
              <a:t>одном</a:t>
            </a:r>
            <a:r>
              <a:rPr lang="en-US" altLang="ru-RU" sz="2855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855">
                <a:latin typeface="Georgia" panose="02040502050405020303" pitchFamily="18" charset="0"/>
                <a:cs typeface="Georgia" panose="02040502050405020303" pitchFamily="18" charset="0"/>
              </a:rPr>
              <a:t>из</a:t>
            </a:r>
            <a:r>
              <a:rPr lang="en-US" altLang="ru-RU" sz="2855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855">
                <a:latin typeface="Georgia" panose="02040502050405020303" pitchFamily="18" charset="0"/>
                <a:cs typeface="Georgia" panose="02040502050405020303" pitchFamily="18" charset="0"/>
              </a:rPr>
              <a:t>отрывков</a:t>
            </a:r>
          </a:p>
          <a:p>
            <a:endParaRPr lang="en-US" altLang="en-US" sz="2855">
              <a:latin typeface="Georgia" panose="02040502050405020303" pitchFamily="18" charset="0"/>
              <a:cs typeface="Georgia" panose="020405020504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>
            <a:off x="78740" y="91440"/>
            <a:ext cx="12113260" cy="682561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b="1" i="0">
                <a:latin typeface="Georgia" panose="02040502050405020303" pitchFamily="18" charset="0"/>
                <a:ea typeface="Stella Sans"/>
                <a:cs typeface="Georgia" panose="02040502050405020303" pitchFamily="18" charset="0"/>
              </a:rPr>
              <a:t>На что обратить внимание при изучении событий Великой Отечественной войны?</a:t>
            </a:r>
          </a:p>
          <a:p>
            <a:pPr marL="12192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/>
              <a:buChar char="•"/>
            </a:pPr>
            <a:r>
              <a:rPr b="1" i="0">
                <a:latin typeface="Georgia" panose="02040502050405020303" pitchFamily="18" charset="0"/>
                <a:ea typeface="Stella Sans"/>
                <a:cs typeface="Georgia" panose="02040502050405020303" pitchFamily="18" charset="0"/>
              </a:rPr>
              <a:t>основные битвы и операции: </a:t>
            </a:r>
            <a:r>
              <a:rPr b="0" i="0">
                <a:latin typeface="Georgia" panose="02040502050405020303" pitchFamily="18" charset="0"/>
                <a:ea typeface="Stella Sans"/>
                <a:cs typeface="Georgia" panose="02040502050405020303" pitchFamily="18" charset="0"/>
              </a:rPr>
              <a:t>приграничные сражения в начале Великой Отечественной войны, Смоленская битва, начало блокады Ленинграда, Московская битва и контрнаступление под Москвой, Сталинградская битва (оборонительный и наступательный этап), Курская битва и наступательные операции, относящиеся к Курской битве, битва за Днепр и освобождение Киева, снятие блокады Ленинграда, операция "Багратион", Висло-Одерская, Восточно-Прусская и Берлинская операции.</a:t>
            </a:r>
          </a:p>
          <a:p>
            <a:pPr marL="12192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/>
              <a:buChar char="•"/>
            </a:pPr>
            <a:r>
              <a:rPr b="1" i="0">
                <a:latin typeface="Georgia" panose="02040502050405020303" pitchFamily="18" charset="0"/>
                <a:ea typeface="Stella Sans"/>
                <a:cs typeface="Georgia" panose="02040502050405020303" pitchFamily="18" charset="0"/>
              </a:rPr>
              <a:t>командующие фронтами: </a:t>
            </a:r>
            <a:r>
              <a:rPr b="0" i="0">
                <a:latin typeface="Georgia" panose="02040502050405020303" pitchFamily="18" charset="0"/>
                <a:ea typeface="Stella Sans"/>
                <a:cs typeface="Georgia" panose="02040502050405020303" pitchFamily="18" charset="0"/>
              </a:rPr>
              <a:t>командующий Западным фронтом в начале Великой Отечественной войны, в ходе контрнаступления под Москвой, в ходе операции "Уран", в Курской битве, в снятии блокады Ленинграда, в операции "Багратион", в Висло-Одерской, Восточно-Прусской и Берлинской операциях.</a:t>
            </a:r>
          </a:p>
          <a:p>
            <a:pPr marL="12192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/>
              <a:buChar char="•"/>
            </a:pPr>
            <a:r>
              <a:rPr b="1" i="0">
                <a:latin typeface="Georgia" panose="02040502050405020303" pitchFamily="18" charset="0"/>
                <a:ea typeface="Stella Sans"/>
                <a:cs typeface="Georgia" panose="02040502050405020303" pitchFamily="18" charset="0"/>
              </a:rPr>
              <a:t>основные деятели периода Великой Отечественной войны: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b="1" i="0">
                <a:latin typeface="Georgia" panose="02040502050405020303" pitchFamily="18" charset="0"/>
                <a:ea typeface="Stella Sans"/>
                <a:cs typeface="Georgia" panose="02040502050405020303" pitchFamily="18" charset="0"/>
              </a:rPr>
              <a:t>а) советский разведчик Р. Зорге,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b="1" i="0">
                <a:latin typeface="Georgia" panose="02040502050405020303" pitchFamily="18" charset="0"/>
                <a:ea typeface="Stella Sans"/>
                <a:cs typeface="Georgia" panose="02040502050405020303" pitchFamily="18" charset="0"/>
              </a:rPr>
              <a:t>б) участники Московской битвы (В.Г. Клочков, И.В. Панфилов, Л.М. Доватор),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b="1" i="0">
                <a:latin typeface="Georgia" panose="02040502050405020303" pitchFamily="18" charset="0"/>
                <a:ea typeface="Stella Sans"/>
                <a:cs typeface="Georgia" panose="02040502050405020303" pitchFamily="18" charset="0"/>
              </a:rPr>
              <a:t>в) летчики (И.Н. Кожедуб, А.И. Покрышкин, В.В. Талалихин, Н.Ф. Гастелло),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b="1" i="0">
                <a:latin typeface="Georgia" panose="02040502050405020303" pitchFamily="18" charset="0"/>
                <a:ea typeface="Stella Sans"/>
                <a:cs typeface="Georgia" panose="02040502050405020303" pitchFamily="18" charset="0"/>
              </a:rPr>
              <a:t>г) командующие армиями, сражавшимися в Сталинградской битве (В.И. Чуйков, М.С. Шумилов),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b="1" i="0">
                <a:latin typeface="Georgia" panose="02040502050405020303" pitchFamily="18" charset="0"/>
                <a:ea typeface="Stella Sans"/>
                <a:cs typeface="Georgia" panose="02040502050405020303" pitchFamily="18" charset="0"/>
              </a:rPr>
              <a:t>д) партизаны (П.К. Пономаренко - начальник Центрального штаба партизанского движения, З.А. Космодемьянская, С.А. Ковпак, А.Н. Сабуров, А.Ф. Федоров, О.В. Кошевой),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b="1" i="0">
                <a:latin typeface="Georgia" panose="02040502050405020303" pitchFamily="18" charset="0"/>
                <a:ea typeface="Stella Sans"/>
                <a:cs typeface="Georgia" panose="02040502050405020303" pitchFamily="18" charset="0"/>
              </a:rPr>
              <a:t>е) деятели культуры (О.Ф. Берггольц, М. Джалиль, В.И. Лебедев-Кумач, Л.А. Русланова, К.С. Симонов, А.Т. Твардовский, Л.О. Утесов, Д.Д. Шостакович, К.И. Шульженко),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b="1" i="0">
                <a:latin typeface="Georgia" panose="02040502050405020303" pitchFamily="18" charset="0"/>
                <a:ea typeface="Stella Sans"/>
                <a:cs typeface="Georgia" panose="02040502050405020303" pitchFamily="18" charset="0"/>
              </a:rPr>
              <a:t>ж) конструкторы военной техники (В.А. Дегтярев, С.В. Ильюшин, М.И. Кошкин, С.А. Лавочкин, А.Н. Туполев, Г.С. Шпагин, А.С. Яковлев).</a:t>
            </a:r>
          </a:p>
          <a:p>
            <a:pPr marL="407670" indent="-28575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ü"/>
            </a:pPr>
            <a:r>
              <a:rPr b="1" i="0">
                <a:latin typeface="Georgia" panose="02040502050405020303" pitchFamily="18" charset="0"/>
                <a:ea typeface="Stella Sans"/>
                <a:cs typeface="Georgia" panose="02040502050405020303" pitchFamily="18" charset="0"/>
              </a:rPr>
              <a:t>кодовые названия операций Великой Отечественной войны </a:t>
            </a:r>
            <a:r>
              <a:rPr lang="ru-RU" b="1" i="0">
                <a:latin typeface="Georgia" panose="02040502050405020303" pitchFamily="18" charset="0"/>
                <a:ea typeface="Stella Sans"/>
                <a:cs typeface="Georgia" panose="02040502050405020303" pitchFamily="18" charset="0"/>
              </a:rPr>
              <a:t> </a:t>
            </a:r>
            <a:r>
              <a:rPr b="1" i="0">
                <a:latin typeface="Georgia" panose="02040502050405020303" pitchFamily="18" charset="0"/>
                <a:ea typeface="Stella Sans"/>
                <a:cs typeface="Georgia" panose="02040502050405020303" pitchFamily="18" charset="0"/>
              </a:rPr>
              <a:t>важнейшие международные</a:t>
            </a:r>
          </a:p>
          <a:p>
            <a:pPr marL="407670" indent="-28575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ü"/>
            </a:pPr>
            <a:r>
              <a:rPr b="1" i="0">
                <a:latin typeface="Georgia" panose="02040502050405020303" pitchFamily="18" charset="0"/>
                <a:ea typeface="Stella Sans"/>
                <a:cs typeface="Georgia" panose="02040502050405020303" pitchFamily="18" charset="0"/>
              </a:rPr>
              <a:t>конференции (Московская 1941 года, Тегеранская 1943 года, Ялтинская и Потсдамская 1945 годов) и их главные решения.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/>
          <p:nvPr/>
        </p:nvPicPr>
        <p:blipFill>
          <a:blip r:embed="rId2"/>
          <a:srcRect l="1446" r="2927"/>
          <a:stretch>
            <a:fillRect/>
          </a:stretch>
        </p:blipFill>
        <p:spPr>
          <a:xfrm>
            <a:off x="86995" y="0"/>
            <a:ext cx="5207000" cy="6756400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5363845" y="249555"/>
            <a:ext cx="6729730" cy="335089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indent="0" algn="l"/>
            <a:r>
              <a:rPr b="0" i="0">
                <a:solidFill>
                  <a:srgbClr val="000000"/>
                </a:solidFill>
                <a:latin typeface="Georgia" panose="02040502050405020303" pitchFamily="18" charset="0"/>
                <a:ea typeface="-apple-system"/>
                <a:cs typeface="Georgia" panose="02040502050405020303" pitchFamily="18" charset="0"/>
              </a:rPr>
              <a:t>Сложность: средняя. Максимальная оценка: 3 балла. </a:t>
            </a:r>
            <a:r>
              <a:rPr lang="ru-RU" b="0" i="0">
                <a:solidFill>
                  <a:srgbClr val="000000"/>
                </a:solidFill>
                <a:latin typeface="Georgia" panose="02040502050405020303" pitchFamily="18" charset="0"/>
                <a:ea typeface="-apple-system"/>
                <a:cs typeface="Georgia" panose="02040502050405020303" pitchFamily="18" charset="0"/>
              </a:rPr>
              <a:t>          </a:t>
            </a:r>
            <a:r>
              <a:rPr b="0" i="0">
                <a:solidFill>
                  <a:srgbClr val="000000"/>
                </a:solidFill>
                <a:latin typeface="Georgia" panose="02040502050405020303" pitchFamily="18" charset="0"/>
                <a:ea typeface="-apple-system"/>
                <a:cs typeface="Georgia" panose="02040502050405020303" pitchFamily="18" charset="0"/>
              </a:rPr>
              <a:t>1 ошибка - 2 б, 2 ошибки - 1 б. 3 и более ошибок - 0 б.</a:t>
            </a:r>
          </a:p>
          <a:p>
            <a:pPr marL="0" indent="0" algn="l"/>
            <a:r>
              <a:rPr b="0" i="0">
                <a:solidFill>
                  <a:srgbClr val="000000"/>
                </a:solidFill>
                <a:latin typeface="Georgia" panose="02040502050405020303" pitchFamily="18" charset="0"/>
                <a:ea typeface="-apple-system"/>
                <a:cs typeface="Georgia" panose="02040502050405020303" pitchFamily="18" charset="0"/>
              </a:rPr>
              <a:t>Суть задания: дано 2 отрывка из исторических источников, связанных с ВОВ. Необходимо ответить на 3 вопроса.</a:t>
            </a:r>
          </a:p>
          <a:p>
            <a:pPr marL="0" indent="0" algn="l"/>
            <a:r>
              <a:rPr b="0" i="0">
                <a:solidFill>
                  <a:srgbClr val="000000"/>
                </a:solidFill>
                <a:latin typeface="Georgia" panose="02040502050405020303" pitchFamily="18" charset="0"/>
                <a:ea typeface="-apple-system"/>
                <a:cs typeface="Georgia" panose="02040502050405020303" pitchFamily="18" charset="0"/>
              </a:rPr>
              <a:t>Особенности заданий:</a:t>
            </a:r>
          </a:p>
          <a:p>
            <a:pPr marL="0" indent="0" algn="l"/>
            <a:r>
              <a:rPr b="0" i="0">
                <a:solidFill>
                  <a:srgbClr val="000000"/>
                </a:solidFill>
                <a:latin typeface="Georgia" panose="02040502050405020303" pitchFamily="18" charset="0"/>
                <a:ea typeface="-apple-system"/>
                <a:cs typeface="Georgia" panose="02040502050405020303" pitchFamily="18" charset="0"/>
              </a:rPr>
              <a:t>17.1 нужно, как правило, назвать сражение или период ВОВ.</a:t>
            </a:r>
          </a:p>
          <a:p>
            <a:pPr marL="0" indent="0" algn="l"/>
            <a:r>
              <a:rPr b="0" i="0">
                <a:solidFill>
                  <a:srgbClr val="000000"/>
                </a:solidFill>
                <a:latin typeface="Georgia" panose="02040502050405020303" pitchFamily="18" charset="0"/>
                <a:ea typeface="-apple-system"/>
                <a:cs typeface="Georgia" panose="02040502050405020303" pitchFamily="18" charset="0"/>
              </a:rPr>
              <a:t>17.2 нужно, как правило, назвать фронт или командующего.</a:t>
            </a:r>
          </a:p>
          <a:p>
            <a:pPr marL="0" indent="0" algn="l"/>
            <a:r>
              <a:rPr b="0" i="0">
                <a:solidFill>
                  <a:srgbClr val="000000"/>
                </a:solidFill>
                <a:latin typeface="Georgia" panose="02040502050405020303" pitchFamily="18" charset="0"/>
                <a:ea typeface="-apple-system"/>
                <a:cs typeface="Georgia" panose="02040502050405020303" pitchFamily="18" charset="0"/>
              </a:rPr>
              <a:t>17.3 нужно найти ответ по тексту в ОДНОМ из отрывков.</a:t>
            </a: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5459730" y="3317240"/>
            <a:ext cx="6244590" cy="38449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en-US" sz="2000" b="1" i="1">
                <a:latin typeface="Georgia" panose="02040502050405020303" pitchFamily="18" charset="0"/>
                <a:cs typeface="Georgia" panose="02040502050405020303" pitchFamily="18" charset="0"/>
              </a:rPr>
              <a:t>Текст</a:t>
            </a:r>
            <a:r>
              <a:rPr lang="en-US" altLang="ru-RU" sz="2000" b="1" i="1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 b="1" i="1">
                <a:latin typeface="Georgia" panose="02040502050405020303" pitchFamily="18" charset="0"/>
                <a:cs typeface="Georgia" panose="02040502050405020303" pitchFamily="18" charset="0"/>
              </a:rPr>
              <a:t>про</a:t>
            </a:r>
            <a:r>
              <a:rPr lang="en-US" altLang="ru-RU" sz="2000" b="1" i="1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 b="1" i="1">
                <a:latin typeface="Georgia" panose="02040502050405020303" pitchFamily="18" charset="0"/>
                <a:cs typeface="Georgia" panose="02040502050405020303" pitchFamily="18" charset="0"/>
              </a:rPr>
              <a:t>Сталинградскую</a:t>
            </a:r>
            <a:r>
              <a:rPr lang="en-US" altLang="ru-RU" sz="2000" b="1" i="1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 b="1" i="1">
                <a:latin typeface="Georgia" panose="02040502050405020303" pitchFamily="18" charset="0"/>
                <a:cs typeface="Georgia" panose="02040502050405020303" pitchFamily="18" charset="0"/>
              </a:rPr>
              <a:t>битву</a:t>
            </a:r>
            <a:r>
              <a:rPr lang="ru-RU" altLang="en-US" sz="2000" b="1" i="1">
                <a:latin typeface="Georgia" panose="02040502050405020303" pitchFamily="18" charset="0"/>
                <a:cs typeface="Georgia" panose="02040502050405020303" pitchFamily="18" charset="0"/>
              </a:rPr>
              <a:t>   </a:t>
            </a:r>
            <a:r>
              <a:rPr lang="ru-RU" altLang="en-US" sz="2000" i="1">
                <a:latin typeface="Georgia" panose="02040502050405020303" pitchFamily="18" charset="0"/>
                <a:cs typeface="Georgia" panose="02040502050405020303" pitchFamily="18" charset="0"/>
              </a:rPr>
              <a:t>                   </a:t>
            </a:r>
            <a:r>
              <a:rPr lang="en-US" altLang="ru-RU" sz="2000" i="1">
                <a:latin typeface="Georgia" panose="02040502050405020303" pitchFamily="18" charset="0"/>
                <a:cs typeface="Georgia" panose="02040502050405020303" pitchFamily="18" charset="0"/>
              </a:rPr>
              <a:t> (</a:t>
            </a:r>
            <a:r>
              <a:rPr lang="en-US" altLang="en-US" sz="2000" i="1">
                <a:latin typeface="Georgia" panose="02040502050405020303" pitchFamily="18" charset="0"/>
                <a:cs typeface="Georgia" panose="02040502050405020303" pitchFamily="18" charset="0"/>
              </a:rPr>
              <a:t>в</a:t>
            </a:r>
            <a:r>
              <a:rPr lang="en-US" altLang="ru-RU" sz="2000" i="1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 i="1">
                <a:latin typeface="Georgia" panose="02040502050405020303" pitchFamily="18" charset="0"/>
                <a:cs typeface="Georgia" panose="02040502050405020303" pitchFamily="18" charset="0"/>
              </a:rPr>
              <a:t>тексте</a:t>
            </a:r>
            <a:r>
              <a:rPr lang="en-US" altLang="ru-RU" sz="2000" i="1">
                <a:latin typeface="Georgia" panose="02040502050405020303" pitchFamily="18" charset="0"/>
                <a:cs typeface="Georgia" panose="02040502050405020303" pitchFamily="18" charset="0"/>
              </a:rPr>
              <a:t> - </a:t>
            </a:r>
            <a:r>
              <a:rPr lang="en-US" altLang="en-US" sz="2000" i="1">
                <a:latin typeface="Georgia" panose="02040502050405020303" pitchFamily="18" charset="0"/>
                <a:cs typeface="Georgia" panose="02040502050405020303" pitchFamily="18" charset="0"/>
              </a:rPr>
              <a:t>Сталинград</a:t>
            </a:r>
            <a:r>
              <a:rPr lang="en-US" altLang="ru-RU" sz="2000" i="1">
                <a:latin typeface="Georgia" panose="02040502050405020303" pitchFamily="18" charset="0"/>
                <a:cs typeface="Georgia" panose="02040502050405020303" pitchFamily="18" charset="0"/>
              </a:rPr>
              <a:t>, 6-</a:t>
            </a:r>
            <a:r>
              <a:rPr lang="en-US" altLang="en-US" sz="2000" i="1">
                <a:latin typeface="Georgia" panose="02040502050405020303" pitchFamily="18" charset="0"/>
                <a:cs typeface="Georgia" panose="02040502050405020303" pitchFamily="18" charset="0"/>
              </a:rPr>
              <a:t>ая</a:t>
            </a:r>
            <a:r>
              <a:rPr lang="en-US" altLang="ru-RU" sz="2000" i="1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 i="1">
                <a:latin typeface="Georgia" panose="02040502050405020303" pitchFamily="18" charset="0"/>
                <a:cs typeface="Georgia" panose="02040502050405020303" pitchFamily="18" charset="0"/>
              </a:rPr>
              <a:t>армия</a:t>
            </a:r>
            <a:r>
              <a:rPr lang="en-US" altLang="ru-RU" sz="2000" i="1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 i="1">
                <a:latin typeface="Georgia" panose="02040502050405020303" pitchFamily="18" charset="0"/>
                <a:cs typeface="Georgia" panose="02040502050405020303" pitchFamily="18" charset="0"/>
              </a:rPr>
              <a:t>Паулюса</a:t>
            </a:r>
            <a:r>
              <a:rPr lang="en-US" altLang="ru-RU" sz="2000" i="1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 i="1">
                <a:latin typeface="Georgia" panose="02040502050405020303" pitchFamily="18" charset="0"/>
                <a:cs typeface="Georgia" panose="02040502050405020303" pitchFamily="18" charset="0"/>
              </a:rPr>
              <a:t>и</a:t>
            </a:r>
            <a:r>
              <a:rPr lang="en-US" altLang="ru-RU" sz="2000" i="1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 i="1">
                <a:latin typeface="Georgia" panose="02040502050405020303" pitchFamily="18" charset="0"/>
                <a:cs typeface="Georgia" panose="02040502050405020303" pitchFamily="18" charset="0"/>
              </a:rPr>
              <a:t>т</a:t>
            </a:r>
            <a:r>
              <a:rPr lang="en-US" altLang="ru-RU" sz="2000" i="1">
                <a:latin typeface="Georgia" panose="02040502050405020303" pitchFamily="18" charset="0"/>
                <a:cs typeface="Georgia" panose="02040502050405020303" pitchFamily="18" charset="0"/>
              </a:rPr>
              <a:t>.</a:t>
            </a:r>
            <a:r>
              <a:rPr lang="en-US" altLang="en-US" sz="2000" i="1">
                <a:latin typeface="Georgia" panose="02040502050405020303" pitchFamily="18" charset="0"/>
                <a:cs typeface="Georgia" panose="02040502050405020303" pitchFamily="18" charset="0"/>
              </a:rPr>
              <a:t>д</a:t>
            </a:r>
            <a:r>
              <a:rPr lang="en-US" altLang="ru-RU" sz="2000" i="1">
                <a:latin typeface="Georgia" panose="02040502050405020303" pitchFamily="18" charset="0"/>
                <a:cs typeface="Georgia" panose="02040502050405020303" pitchFamily="18" charset="0"/>
              </a:rPr>
              <a:t>.). </a:t>
            </a:r>
            <a:r>
              <a:rPr lang="en-US" altLang="en-US" sz="2000" i="1">
                <a:latin typeface="Georgia" panose="02040502050405020303" pitchFamily="18" charset="0"/>
                <a:cs typeface="Georgia" panose="02040502050405020303" pitchFamily="18" charset="0"/>
              </a:rPr>
              <a:t>Значит</a:t>
            </a:r>
            <a:r>
              <a:rPr lang="en-US" altLang="ru-RU" sz="2000" i="1">
                <a:latin typeface="Georgia" panose="02040502050405020303" pitchFamily="18" charset="0"/>
                <a:cs typeface="Georgia" panose="02040502050405020303" pitchFamily="18" charset="0"/>
              </a:rPr>
              <a:t>, </a:t>
            </a:r>
            <a:r>
              <a:rPr lang="en-US" altLang="en-US" sz="2000" i="1">
                <a:latin typeface="Georgia" panose="02040502050405020303" pitchFamily="18" charset="0"/>
                <a:cs typeface="Georgia" panose="02040502050405020303" pitchFamily="18" charset="0"/>
              </a:rPr>
              <a:t>это</a:t>
            </a:r>
            <a:r>
              <a:rPr lang="en-US" altLang="ru-RU" sz="2000" i="1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 i="1">
                <a:latin typeface="Georgia" panose="02040502050405020303" pitchFamily="18" charset="0"/>
                <a:cs typeface="Georgia" panose="02040502050405020303" pitchFamily="18" charset="0"/>
              </a:rPr>
              <a:t>начало</a:t>
            </a:r>
            <a:r>
              <a:rPr lang="en-US" altLang="ru-RU" sz="2000" i="1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 i="1">
                <a:latin typeface="Georgia" panose="02040502050405020303" pitchFamily="18" charset="0"/>
                <a:cs typeface="Georgia" panose="02040502050405020303" pitchFamily="18" charset="0"/>
              </a:rPr>
              <a:t>коренного</a:t>
            </a:r>
            <a:r>
              <a:rPr lang="en-US" altLang="ru-RU" sz="2000" i="1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 i="1">
                <a:latin typeface="Georgia" panose="02040502050405020303" pitchFamily="18" charset="0"/>
                <a:cs typeface="Georgia" panose="02040502050405020303" pitchFamily="18" charset="0"/>
              </a:rPr>
              <a:t>перелома</a:t>
            </a:r>
            <a:r>
              <a:rPr lang="en-US" altLang="ru-RU" sz="2000" i="1">
                <a:latin typeface="Georgia" panose="02040502050405020303" pitchFamily="18" charset="0"/>
                <a:cs typeface="Georgia" panose="02040502050405020303" pitchFamily="18" charset="0"/>
              </a:rPr>
              <a:t>, 42-43 </a:t>
            </a:r>
            <a:r>
              <a:rPr lang="en-US" altLang="en-US" sz="2000" i="1">
                <a:latin typeface="Georgia" panose="02040502050405020303" pitchFamily="18" charset="0"/>
                <a:cs typeface="Georgia" panose="02040502050405020303" pitchFamily="18" charset="0"/>
              </a:rPr>
              <a:t>г</a:t>
            </a:r>
            <a:r>
              <a:rPr lang="en-US" altLang="ru-RU" sz="2000" i="1">
                <a:latin typeface="Georgia" panose="02040502050405020303" pitchFamily="18" charset="0"/>
                <a:cs typeface="Georgia" panose="02040502050405020303" pitchFamily="18" charset="0"/>
              </a:rPr>
              <a:t>.</a:t>
            </a:r>
            <a:r>
              <a:rPr lang="en-US" altLang="en-US" sz="2000" i="1">
                <a:latin typeface="Georgia" panose="02040502050405020303" pitchFamily="18" charset="0"/>
                <a:cs typeface="Georgia" panose="02040502050405020303" pitchFamily="18" charset="0"/>
              </a:rPr>
              <a:t>г</a:t>
            </a:r>
            <a:r>
              <a:rPr lang="en-US" altLang="ru-RU" sz="2000" i="1">
                <a:latin typeface="Georgia" panose="02040502050405020303" pitchFamily="18" charset="0"/>
                <a:cs typeface="Georgia" panose="02040502050405020303" pitchFamily="18" charset="0"/>
              </a:rPr>
              <a:t>. </a:t>
            </a:r>
          </a:p>
          <a:p>
            <a:r>
              <a:rPr lang="en-US" altLang="ru-RU" sz="2000" i="1">
                <a:latin typeface="Georgia" panose="02040502050405020303" pitchFamily="18" charset="0"/>
                <a:cs typeface="Georgia" panose="02040502050405020303" pitchFamily="18" charset="0"/>
              </a:rPr>
              <a:t>17.1 - 1943 </a:t>
            </a:r>
            <a:r>
              <a:rPr lang="en-US" altLang="en-US" sz="2000" i="1">
                <a:latin typeface="Georgia" panose="02040502050405020303" pitchFamily="18" charset="0"/>
                <a:cs typeface="Georgia" panose="02040502050405020303" pitchFamily="18" charset="0"/>
              </a:rPr>
              <a:t>год</a:t>
            </a:r>
            <a:r>
              <a:rPr lang="en-US" altLang="ru-RU" sz="2000" i="1">
                <a:latin typeface="Georgia" panose="02040502050405020303" pitchFamily="18" charset="0"/>
                <a:cs typeface="Georgia" panose="02040502050405020303" pitchFamily="18" charset="0"/>
              </a:rPr>
              <a:t>.</a:t>
            </a:r>
          </a:p>
          <a:p>
            <a:r>
              <a:rPr lang="en-US" altLang="ru-RU" sz="2000" i="1">
                <a:latin typeface="Georgia" panose="02040502050405020303" pitchFamily="18" charset="0"/>
                <a:cs typeface="Georgia" panose="02040502050405020303" pitchFamily="18" charset="0"/>
              </a:rPr>
              <a:t> 17.2 - </a:t>
            </a:r>
            <a:r>
              <a:rPr lang="en-US" altLang="en-US" sz="2000" i="1">
                <a:latin typeface="Georgia" panose="02040502050405020303" pitchFamily="18" charset="0"/>
                <a:cs typeface="Georgia" panose="02040502050405020303" pitchFamily="18" charset="0"/>
              </a:rPr>
              <a:t>Ватутин</a:t>
            </a:r>
            <a:r>
              <a:rPr lang="en-US" altLang="ru-RU" sz="2000" i="1">
                <a:latin typeface="Georgia" panose="02040502050405020303" pitchFamily="18" charset="0"/>
                <a:cs typeface="Georgia" panose="02040502050405020303" pitchFamily="18" charset="0"/>
              </a:rPr>
              <a:t>. </a:t>
            </a:r>
          </a:p>
          <a:p>
            <a:r>
              <a:rPr lang="en-US" altLang="ru-RU" sz="2000" i="1">
                <a:latin typeface="Georgia" panose="02040502050405020303" pitchFamily="18" charset="0"/>
                <a:cs typeface="Georgia" panose="02040502050405020303" pitchFamily="18" charset="0"/>
              </a:rPr>
              <a:t>17.3 - </a:t>
            </a:r>
            <a:r>
              <a:rPr lang="en-US" altLang="en-US" sz="2000" i="1">
                <a:latin typeface="Georgia" panose="02040502050405020303" pitchFamily="18" charset="0"/>
                <a:cs typeface="Georgia" panose="02040502050405020303" pitchFamily="18" charset="0"/>
              </a:rPr>
              <a:t>«катастрофа</a:t>
            </a:r>
            <a:r>
              <a:rPr lang="en-US" altLang="ru-RU" sz="2000" i="1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 i="1">
                <a:latin typeface="Georgia" panose="02040502050405020303" pitchFamily="18" charset="0"/>
                <a:cs typeface="Georgia" panose="02040502050405020303" pitchFamily="18" charset="0"/>
              </a:rPr>
              <a:t>под</a:t>
            </a:r>
            <a:r>
              <a:rPr lang="en-US" altLang="ru-RU" sz="2000" i="1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 i="1">
                <a:latin typeface="Georgia" panose="02040502050405020303" pitchFamily="18" charset="0"/>
                <a:cs typeface="Georgia" panose="02040502050405020303" pitchFamily="18" charset="0"/>
              </a:rPr>
              <a:t>Сталинградом</a:t>
            </a:r>
            <a:r>
              <a:rPr lang="ru-RU" altLang="en-US" sz="2000" i="1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 i="1">
                <a:latin typeface="Georgia" panose="02040502050405020303" pitchFamily="18" charset="0"/>
                <a:cs typeface="Georgia" panose="02040502050405020303" pitchFamily="18" charset="0"/>
              </a:rPr>
              <a:t>отнимала</a:t>
            </a:r>
            <a:r>
              <a:rPr lang="ru-RU" altLang="en-US" sz="2000" i="1">
                <a:latin typeface="Georgia" panose="02040502050405020303" pitchFamily="18" charset="0"/>
                <a:cs typeface="Georgia" panose="02040502050405020303" pitchFamily="18" charset="0"/>
              </a:rPr>
              <a:t>  </a:t>
            </a:r>
            <a:r>
              <a:rPr lang="en-US" altLang="en-US" sz="2000" i="1">
                <a:latin typeface="Georgia" panose="02040502050405020303" pitchFamily="18" charset="0"/>
                <a:cs typeface="Georgia" panose="02040502050405020303" pitchFamily="18" charset="0"/>
              </a:rPr>
              <a:t>у</a:t>
            </a:r>
            <a:r>
              <a:rPr lang="en-US" altLang="ru-RU" sz="2000" i="1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 i="1">
                <a:latin typeface="Georgia" panose="02040502050405020303" pitchFamily="18" charset="0"/>
                <a:cs typeface="Georgia" panose="02040502050405020303" pitchFamily="18" charset="0"/>
              </a:rPr>
              <a:t>гитлеровцев</a:t>
            </a:r>
            <a:r>
              <a:rPr lang="en-US" altLang="ru-RU" sz="2000" i="1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 i="1">
                <a:latin typeface="Georgia" panose="02040502050405020303" pitchFamily="18" charset="0"/>
                <a:cs typeface="Georgia" panose="02040502050405020303" pitchFamily="18" charset="0"/>
              </a:rPr>
              <a:t>всякую</a:t>
            </a:r>
            <a:r>
              <a:rPr lang="en-US" altLang="ru-RU" sz="2000" i="1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 i="1">
                <a:latin typeface="Georgia" panose="02040502050405020303" pitchFamily="18" charset="0"/>
                <a:cs typeface="Georgia" panose="02040502050405020303" pitchFamily="18" charset="0"/>
              </a:rPr>
              <a:t>надежду</a:t>
            </a:r>
            <a:r>
              <a:rPr lang="en-US" altLang="ru-RU" sz="2000" i="1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 i="1">
                <a:latin typeface="Georgia" panose="02040502050405020303" pitchFamily="18" charset="0"/>
                <a:cs typeface="Georgia" panose="02040502050405020303" pitchFamily="18" charset="0"/>
              </a:rPr>
              <a:t>на</a:t>
            </a:r>
            <a:r>
              <a:rPr lang="en-US" altLang="ru-RU" sz="2000" i="1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 i="1">
                <a:latin typeface="Georgia" panose="02040502050405020303" pitchFamily="18" charset="0"/>
                <a:cs typeface="Georgia" panose="02040502050405020303" pitchFamily="18" charset="0"/>
              </a:rPr>
              <a:t>дальнейшие</a:t>
            </a:r>
            <a:r>
              <a:rPr lang="en-US" altLang="ru-RU" sz="2000" i="1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 i="1">
                <a:latin typeface="Georgia" panose="02040502050405020303" pitchFamily="18" charset="0"/>
                <a:cs typeface="Georgia" panose="02040502050405020303" pitchFamily="18" charset="0"/>
              </a:rPr>
              <a:t>наступательные</a:t>
            </a:r>
          </a:p>
          <a:p>
            <a:r>
              <a:rPr lang="en-US" altLang="en-US" sz="2000" i="1">
                <a:latin typeface="Georgia" panose="02040502050405020303" pitchFamily="18" charset="0"/>
                <a:cs typeface="Georgia" panose="02040502050405020303" pitchFamily="18" charset="0"/>
              </a:rPr>
              <a:t>действия</a:t>
            </a:r>
            <a:r>
              <a:rPr lang="en-US" altLang="ru-RU" sz="2000" i="1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 i="1">
                <a:latin typeface="Georgia" panose="02040502050405020303" pitchFamily="18" charset="0"/>
                <a:cs typeface="Georgia" panose="02040502050405020303" pitchFamily="18" charset="0"/>
              </a:rPr>
              <a:t>на</a:t>
            </a:r>
            <a:r>
              <a:rPr lang="en-US" altLang="ru-RU" sz="2000" i="1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 i="1">
                <a:latin typeface="Georgia" panose="02040502050405020303" pitchFamily="18" charset="0"/>
                <a:cs typeface="Georgia" panose="02040502050405020303" pitchFamily="18" charset="0"/>
              </a:rPr>
              <a:t>юге»</a:t>
            </a:r>
            <a:r>
              <a:rPr lang="en-US" altLang="ru-RU" sz="2000" i="1">
                <a:latin typeface="Georgia" panose="02040502050405020303" pitchFamily="18" charset="0"/>
                <a:cs typeface="Georgia" panose="02040502050405020303" pitchFamily="18" charset="0"/>
              </a:rPr>
              <a:t>, - </a:t>
            </a:r>
            <a:r>
              <a:rPr lang="en-US" altLang="en-US" sz="2000" i="1">
                <a:latin typeface="Georgia" panose="02040502050405020303" pitchFamily="18" charset="0"/>
                <a:cs typeface="Georgia" panose="02040502050405020303" pitchFamily="18" charset="0"/>
              </a:rPr>
              <a:t>середина</a:t>
            </a:r>
            <a:r>
              <a:rPr lang="en-US" altLang="ru-RU" sz="2000" i="1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 i="1">
                <a:latin typeface="Georgia" panose="02040502050405020303" pitchFamily="18" charset="0"/>
                <a:cs typeface="Georgia" panose="02040502050405020303" pitchFamily="18" charset="0"/>
              </a:rPr>
              <a:t>отрывка</a:t>
            </a:r>
            <a:r>
              <a:rPr lang="en-US" altLang="ru-RU" sz="2000" i="1">
                <a:latin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altLang="en-US" sz="2000" i="1">
                <a:latin typeface="Georgia" panose="02040502050405020303" pitchFamily="18" charset="0"/>
                <a:cs typeface="Georgia" panose="02040502050405020303" pitchFamily="18" charset="0"/>
              </a:rPr>
              <a:t>А</a:t>
            </a:r>
            <a:r>
              <a:rPr lang="en-US" altLang="ru-RU" sz="2000" i="1">
                <a:latin typeface="Georgia" panose="02040502050405020303" pitchFamily="18" charset="0"/>
                <a:cs typeface="Georgia" panose="02040502050405020303" pitchFamily="18" charset="0"/>
              </a:rPr>
              <a:t>.</a:t>
            </a:r>
            <a:endParaRPr lang="ru-RU" altLang="en-US" sz="2000" i="1">
              <a:latin typeface="Georgia" panose="02040502050405020303" pitchFamily="18" charset="0"/>
              <a:cs typeface="Georgia" panose="02040502050405020303" pitchFamily="18" charset="0"/>
            </a:endParaRPr>
          </a:p>
        </p:txBody>
      </p:sp>
      <p:cxnSp>
        <p:nvCxnSpPr>
          <p:cNvPr id="5" name="Прямое соединение 4"/>
          <p:cNvCxnSpPr/>
          <p:nvPr/>
        </p:nvCxnSpPr>
        <p:spPr>
          <a:xfrm flipV="1">
            <a:off x="1359535" y="2071370"/>
            <a:ext cx="3849370" cy="101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7547" y="4684296"/>
            <a:ext cx="7058306" cy="1707987"/>
          </a:xfrm>
          <a:solidFill>
            <a:srgbClr val="16315B"/>
          </a:solidFill>
        </p:spPr>
        <p:txBody>
          <a:bodyPr>
            <a:normAutofit/>
          </a:bodyPr>
          <a:lstStyle/>
          <a:p>
            <a:pPr algn="r"/>
            <a:r>
              <a:rPr lang="ru-RU" sz="5000" dirty="0">
                <a:solidFill>
                  <a:schemeClr val="bg1"/>
                </a:solidFill>
                <a:latin typeface="Georgia" panose="02040502050405020303" pitchFamily="18" charset="0"/>
              </a:rPr>
              <a:t>Задание № </a:t>
            </a:r>
            <a:r>
              <a:rPr lang="ru-RU" sz="5000" dirty="0" smtClean="0">
                <a:solidFill>
                  <a:schemeClr val="bg1"/>
                </a:solidFill>
                <a:latin typeface="Georgia" panose="02040502050405020303" pitchFamily="18" charset="0"/>
              </a:rPr>
              <a:t>18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ru-RU" sz="3000" dirty="0">
                <a:solidFill>
                  <a:schemeClr val="bg1"/>
                </a:solidFill>
                <a:latin typeface="Georgia" panose="02040502050405020303" pitchFamily="18" charset="0"/>
              </a:rPr>
              <a:t>ЕГЭ </a:t>
            </a:r>
            <a:r>
              <a:rPr lang="ru-RU" sz="3000" dirty="0" smtClean="0">
                <a:solidFill>
                  <a:schemeClr val="bg1"/>
                </a:solidFill>
                <a:latin typeface="Georgia" panose="02040502050405020303" pitchFamily="18" charset="0"/>
              </a:rPr>
              <a:t>2026</a:t>
            </a:r>
            <a:endParaRPr lang="ru-RU" sz="3000" dirty="0">
              <a:solidFill>
                <a:srgbClr val="FFFFFF"/>
              </a:solidFill>
              <a:latin typeface="Georgia" panose="02040502050405020303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7711267" y="321733"/>
            <a:ext cx="4096420" cy="6070549"/>
          </a:xfrm>
          <a:solidFill>
            <a:srgbClr val="16315B"/>
          </a:solidFill>
        </p:spPr>
        <p:txBody>
          <a:bodyPr anchor="ctr">
            <a:norm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Georgia" panose="02040502050405020303" pitchFamily="18" charset="0"/>
              </a:rPr>
              <a:t>Проверяет умение 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>устанавливать причинно-следственные связи исторических событий, явлений, процессов с древнейших времён </a:t>
            </a:r>
            <a:r>
              <a:rPr lang="ru-RU" dirty="0" smtClean="0">
                <a:solidFill>
                  <a:schemeClr val="bg1"/>
                </a:solidFill>
                <a:latin typeface="Georgia" panose="02040502050405020303" pitchFamily="18" charset="0"/>
              </a:rPr>
              <a:t>до настоящего времени, характеризовать их итоги</a:t>
            </a:r>
            <a:endParaRPr lang="ru-RU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280" y="466545"/>
            <a:ext cx="7211634" cy="30663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6418" y="360788"/>
            <a:ext cx="1145078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С 2024 </a:t>
            </a:r>
            <a:r>
              <a:rPr lang="ru-RU" sz="2000" b="1" dirty="0">
                <a:solidFill>
                  <a:srgbClr val="002060"/>
                </a:solidFill>
                <a:latin typeface="Georgia" panose="02040502050405020303" pitchFamily="18" charset="0"/>
              </a:rPr>
              <a:t>г. Для каждой причинно-следственной связи в задании указано направление (</a:t>
            </a:r>
            <a:r>
              <a:rPr lang="ru-RU" sz="20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политическая причина</a:t>
            </a:r>
            <a:r>
              <a:rPr lang="ru-RU" sz="2000" b="1" dirty="0">
                <a:solidFill>
                  <a:srgbClr val="002060"/>
                </a:solidFill>
                <a:latin typeface="Georgia" panose="02040502050405020303" pitchFamily="18" charset="0"/>
              </a:rPr>
              <a:t>, последствие в сфере культуры и т.п.) В некоторых заданиях от выпускников </a:t>
            </a:r>
            <a:r>
              <a:rPr lang="ru-RU" sz="20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может требоваться </a:t>
            </a:r>
            <a:r>
              <a:rPr lang="ru-RU" sz="2000" b="1" dirty="0">
                <a:solidFill>
                  <a:srgbClr val="002060"/>
                </a:solidFill>
                <a:latin typeface="Georgia" panose="02040502050405020303" pitchFamily="18" charset="0"/>
              </a:rPr>
              <a:t>указание двух причин и одного последствия, в других – одной причины и </a:t>
            </a:r>
            <a:r>
              <a:rPr lang="ru-RU" sz="20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двух последствий</a:t>
            </a:r>
            <a:r>
              <a:rPr lang="ru-RU" sz="2000" b="1" dirty="0">
                <a:solidFill>
                  <a:srgbClr val="002060"/>
                </a:solidFill>
                <a:latin typeface="Georgia" panose="02040502050405020303" pitchFamily="18" charset="0"/>
              </a:rPr>
              <a:t>, в третьих – трёх последствий какого либо события и т.д. </a:t>
            </a:r>
            <a:endParaRPr lang="ru-RU" sz="2000" b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Ошибки</a:t>
            </a:r>
            <a:r>
              <a:rPr lang="ru-RU" sz="2000" dirty="0">
                <a:solidFill>
                  <a:srgbClr val="FF0000"/>
                </a:solidFill>
              </a:rPr>
              <a:t>, которые допускаются выпускниками </a:t>
            </a:r>
            <a:r>
              <a:rPr lang="ru-RU" sz="2000" dirty="0" smtClean="0">
                <a:solidFill>
                  <a:srgbClr val="FF0000"/>
                </a:solidFill>
              </a:rPr>
              <a:t>можно разделить </a:t>
            </a:r>
            <a:r>
              <a:rPr lang="ru-RU" sz="2000" dirty="0">
                <a:solidFill>
                  <a:srgbClr val="FF0000"/>
                </a:solidFill>
              </a:rPr>
              <a:t>на несколько групп:</a:t>
            </a:r>
          </a:p>
          <a:p>
            <a:r>
              <a:rPr lang="ru-RU" sz="2000" dirty="0"/>
              <a:t>1. Указание в качестве последствия (причины) какого-либо обобщенного </a:t>
            </a:r>
            <a:r>
              <a:rPr lang="ru-RU" sz="2000" dirty="0" smtClean="0"/>
              <a:t>оценочного суждения</a:t>
            </a:r>
            <a:r>
              <a:rPr lang="ru-RU" sz="2000" dirty="0"/>
              <a:t>, что делает спорной приведенную причинно-следственную связь</a:t>
            </a:r>
            <a:r>
              <a:rPr lang="ru-RU" sz="2000" dirty="0" smtClean="0"/>
              <a:t>.</a:t>
            </a:r>
          </a:p>
          <a:p>
            <a:r>
              <a:rPr lang="ru-RU" sz="2000" dirty="0" smtClean="0"/>
              <a:t>2</a:t>
            </a:r>
            <a:r>
              <a:rPr lang="ru-RU" sz="2000" dirty="0"/>
              <a:t>. Приведенное последствие, хотя и имеет косвенную связь с </a:t>
            </a:r>
            <a:r>
              <a:rPr lang="ru-RU" sz="2000" dirty="0" smtClean="0"/>
              <a:t>указанной причиной</a:t>
            </a:r>
            <a:r>
              <a:rPr lang="ru-RU" sz="2000" dirty="0"/>
              <a:t>, но эта связь настолько незначительна по сравнению с другими, </a:t>
            </a:r>
            <a:r>
              <a:rPr lang="ru-RU" sz="2000" dirty="0" smtClean="0"/>
              <a:t>более мощными</a:t>
            </a:r>
            <a:r>
              <a:rPr lang="ru-RU" sz="2000" dirty="0"/>
              <a:t>, очевидными влияниями, определившими указанное последствие, </a:t>
            </a:r>
            <a:r>
              <a:rPr lang="ru-RU" sz="2000" dirty="0" smtClean="0"/>
              <a:t>что причинно-следственная </a:t>
            </a:r>
            <a:r>
              <a:rPr lang="ru-RU" sz="2000" dirty="0"/>
              <a:t>связь не может быть засчитана в качестве верного </a:t>
            </a:r>
            <a:r>
              <a:rPr lang="ru-RU" sz="2000" dirty="0" smtClean="0"/>
              <a:t>ответа.</a:t>
            </a:r>
          </a:p>
          <a:p>
            <a:r>
              <a:rPr lang="ru-RU" sz="2000" dirty="0"/>
              <a:t>3. Приведённое положение не содержит причинно-следственной связи, </a:t>
            </a:r>
            <a:r>
              <a:rPr lang="ru-RU" sz="2000" dirty="0" smtClean="0"/>
              <a:t>так как </a:t>
            </a:r>
            <a:r>
              <a:rPr lang="ru-RU" sz="2000" dirty="0"/>
              <a:t>указанное в качестве последствия событие являются частью события (процесса</a:t>
            </a:r>
            <a:r>
              <a:rPr lang="ru-RU" sz="2000" dirty="0" smtClean="0"/>
              <a:t>), который </a:t>
            </a:r>
            <a:r>
              <a:rPr lang="ru-RU" sz="2000" dirty="0"/>
              <a:t>указан в качестве причины</a:t>
            </a:r>
            <a:r>
              <a:rPr lang="ru-RU" sz="2000" dirty="0" smtClean="0"/>
              <a:t>.</a:t>
            </a:r>
          </a:p>
          <a:p>
            <a:r>
              <a:rPr lang="ru-RU" sz="2000" dirty="0"/>
              <a:t>4. При указании причин (последствий) выпускники допускают </a:t>
            </a:r>
            <a:r>
              <a:rPr lang="ru-RU" sz="2000" dirty="0" smtClean="0"/>
              <a:t>фактические ошибки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70164" y="2861309"/>
            <a:ext cx="8749146" cy="39061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5585" indent="-222885" algn="just">
              <a:spcBef>
                <a:spcPts val="100"/>
              </a:spcBef>
              <a:buAutoNum type="arabicPeriod"/>
              <a:tabLst>
                <a:tab pos="235585" algn="l"/>
              </a:tabLst>
            </a:pPr>
            <a:r>
              <a:rPr dirty="0">
                <a:latin typeface="Georgia" panose="02040502050405020303" pitchFamily="18" charset="0"/>
                <a:cs typeface="Calibri Light" panose="020F0302020204030204"/>
              </a:rPr>
              <a:t>Указание</a:t>
            </a:r>
            <a:r>
              <a:rPr spc="20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spc="-10" dirty="0">
                <a:latin typeface="Georgia" panose="02040502050405020303" pitchFamily="18" charset="0"/>
                <a:cs typeface="Calibri Light" panose="020F0302020204030204"/>
              </a:rPr>
              <a:t>причин/следствий</a:t>
            </a:r>
            <a:r>
              <a:rPr spc="60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dirty="0">
                <a:solidFill>
                  <a:srgbClr val="C00000"/>
                </a:solidFill>
                <a:latin typeface="Georgia" panose="02040502050405020303" pitchFamily="18" charset="0"/>
                <a:cs typeface="Calibri Light" panose="020F0302020204030204"/>
              </a:rPr>
              <a:t>не</a:t>
            </a:r>
            <a:r>
              <a:rPr spc="-35" dirty="0">
                <a:solidFill>
                  <a:srgbClr val="C00000"/>
                </a:solidFill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spc="-10" dirty="0">
                <a:solidFill>
                  <a:srgbClr val="C00000"/>
                </a:solidFill>
                <a:latin typeface="Georgia" panose="02040502050405020303" pitchFamily="18" charset="0"/>
                <a:cs typeface="Calibri Light" panose="020F0302020204030204"/>
              </a:rPr>
              <a:t>должно</a:t>
            </a:r>
            <a:r>
              <a:rPr spc="-85" dirty="0">
                <a:solidFill>
                  <a:srgbClr val="C00000"/>
                </a:solidFill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spc="-20" dirty="0">
                <a:solidFill>
                  <a:srgbClr val="C00000"/>
                </a:solidFill>
                <a:latin typeface="Georgia" panose="02040502050405020303" pitchFamily="18" charset="0"/>
                <a:cs typeface="Calibri Light" panose="020F0302020204030204"/>
              </a:rPr>
              <a:t>сводиться</a:t>
            </a:r>
            <a:r>
              <a:rPr spc="-95" dirty="0">
                <a:solidFill>
                  <a:srgbClr val="C00000"/>
                </a:solidFill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dirty="0">
                <a:solidFill>
                  <a:srgbClr val="C00000"/>
                </a:solidFill>
                <a:latin typeface="Georgia" panose="02040502050405020303" pitchFamily="18" charset="0"/>
                <a:cs typeface="Calibri Light" panose="020F0302020204030204"/>
              </a:rPr>
              <a:t>к</a:t>
            </a:r>
            <a:r>
              <a:rPr spc="5" dirty="0">
                <a:solidFill>
                  <a:srgbClr val="C00000"/>
                </a:solidFill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spc="-20" dirty="0">
                <a:solidFill>
                  <a:srgbClr val="C00000"/>
                </a:solidFill>
                <a:latin typeface="Georgia" panose="02040502050405020303" pitchFamily="18" charset="0"/>
                <a:cs typeface="Calibri Light" panose="020F0302020204030204"/>
              </a:rPr>
              <a:t>указанию</a:t>
            </a:r>
            <a:r>
              <a:rPr spc="-105" dirty="0">
                <a:solidFill>
                  <a:srgbClr val="C00000"/>
                </a:solidFill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spc="-10" dirty="0">
                <a:solidFill>
                  <a:srgbClr val="C00000"/>
                </a:solidFill>
                <a:latin typeface="Georgia" panose="02040502050405020303" pitchFamily="18" charset="0"/>
                <a:cs typeface="Calibri Light" panose="020F0302020204030204"/>
              </a:rPr>
              <a:t>только</a:t>
            </a:r>
            <a:r>
              <a:rPr spc="-85" dirty="0">
                <a:solidFill>
                  <a:srgbClr val="C00000"/>
                </a:solidFill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spc="-10" dirty="0">
                <a:solidFill>
                  <a:srgbClr val="C00000"/>
                </a:solidFill>
                <a:latin typeface="Georgia" panose="02040502050405020303" pitchFamily="18" charset="0"/>
                <a:cs typeface="Calibri Light" panose="020F0302020204030204"/>
              </a:rPr>
              <a:t>фактов</a:t>
            </a:r>
            <a:r>
              <a:rPr spc="-10" dirty="0">
                <a:latin typeface="Georgia" panose="02040502050405020303" pitchFamily="18" charset="0"/>
                <a:cs typeface="Calibri Light" panose="020F0302020204030204"/>
              </a:rPr>
              <a:t>,</a:t>
            </a:r>
            <a:endParaRPr dirty="0">
              <a:latin typeface="Georgia" panose="02040502050405020303" pitchFamily="18" charset="0"/>
              <a:cs typeface="Calibri Light" panose="020F0302020204030204"/>
            </a:endParaRPr>
          </a:p>
          <a:p>
            <a:pPr marL="12700" algn="just">
              <a:spcBef>
                <a:spcPts val="5"/>
              </a:spcBef>
            </a:pPr>
            <a:r>
              <a:rPr dirty="0">
                <a:latin typeface="Georgia" panose="02040502050405020303" pitchFamily="18" charset="0"/>
                <a:cs typeface="Calibri Light" panose="020F0302020204030204"/>
              </a:rPr>
              <a:t>являющихся</a:t>
            </a:r>
            <a:r>
              <a:rPr spc="-50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spc="-10" dirty="0">
                <a:latin typeface="Georgia" panose="02040502050405020303" pitchFamily="18" charset="0"/>
                <a:cs typeface="Calibri Light" panose="020F0302020204030204"/>
              </a:rPr>
              <a:t>причинами/следствиями</a:t>
            </a:r>
            <a:r>
              <a:rPr spc="10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spc="-10" dirty="0">
                <a:latin typeface="Georgia" panose="02040502050405020303" pitchFamily="18" charset="0"/>
                <a:cs typeface="Calibri Light" panose="020F0302020204030204"/>
              </a:rPr>
              <a:t>относительно</a:t>
            </a:r>
            <a:r>
              <a:rPr spc="-35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dirty="0">
                <a:latin typeface="Georgia" panose="02040502050405020303" pitchFamily="18" charset="0"/>
                <a:cs typeface="Calibri Light" panose="020F0302020204030204"/>
              </a:rPr>
              <a:t>данного</a:t>
            </a:r>
            <a:r>
              <a:rPr spc="-60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dirty="0">
                <a:latin typeface="Georgia" panose="02040502050405020303" pitchFamily="18" charset="0"/>
                <a:cs typeface="Calibri Light" panose="020F0302020204030204"/>
              </a:rPr>
              <a:t>в</a:t>
            </a:r>
            <a:r>
              <a:rPr spc="-20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dirty="0">
                <a:latin typeface="Georgia" panose="02040502050405020303" pitchFamily="18" charset="0"/>
                <a:cs typeface="Calibri Light" panose="020F0302020204030204"/>
              </a:rPr>
              <a:t>задании</a:t>
            </a:r>
            <a:r>
              <a:rPr spc="-5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spc="-10" dirty="0">
                <a:latin typeface="Georgia" panose="02040502050405020303" pitchFamily="18" charset="0"/>
                <a:cs typeface="Calibri Light" panose="020F0302020204030204"/>
              </a:rPr>
              <a:t>факта.</a:t>
            </a:r>
            <a:endParaRPr dirty="0">
              <a:latin typeface="Georgia" panose="02040502050405020303" pitchFamily="18" charset="0"/>
              <a:cs typeface="Calibri Light" panose="020F0302020204030204"/>
            </a:endParaRPr>
          </a:p>
          <a:p>
            <a:pPr marL="235585" indent="-222885" algn="just">
              <a:spcBef>
                <a:spcPts val="2160"/>
              </a:spcBef>
              <a:buAutoNum type="arabicPeriod" startAt="2"/>
              <a:tabLst>
                <a:tab pos="235585" algn="l"/>
              </a:tabLst>
            </a:pPr>
            <a:r>
              <a:rPr dirty="0">
                <a:latin typeface="Georgia" panose="02040502050405020303" pitchFamily="18" charset="0"/>
                <a:cs typeface="Calibri Light" panose="020F0302020204030204"/>
              </a:rPr>
              <a:t>Необходимо приводить</a:t>
            </a:r>
            <a:r>
              <a:rPr spc="35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spc="-20" dirty="0">
                <a:solidFill>
                  <a:srgbClr val="C00000"/>
                </a:solidFill>
                <a:latin typeface="Georgia" panose="02040502050405020303" pitchFamily="18" charset="0"/>
                <a:cs typeface="Calibri Light" panose="020F0302020204030204"/>
              </a:rPr>
              <a:t>развёрнутое</a:t>
            </a:r>
            <a:r>
              <a:rPr spc="-105" dirty="0">
                <a:solidFill>
                  <a:srgbClr val="C00000"/>
                </a:solidFill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spc="-20" dirty="0">
                <a:solidFill>
                  <a:srgbClr val="C00000"/>
                </a:solidFill>
                <a:latin typeface="Georgia" panose="02040502050405020303" pitchFamily="18" charset="0"/>
                <a:cs typeface="Calibri Light" panose="020F0302020204030204"/>
              </a:rPr>
              <a:t>объяснение</a:t>
            </a:r>
            <a:r>
              <a:rPr spc="-100" dirty="0">
                <a:solidFill>
                  <a:srgbClr val="C00000"/>
                </a:solidFill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spc="-10" dirty="0">
                <a:solidFill>
                  <a:srgbClr val="C00000"/>
                </a:solidFill>
                <a:latin typeface="Georgia" panose="02040502050405020303" pitchFamily="18" charset="0"/>
                <a:cs typeface="Calibri Light" panose="020F0302020204030204"/>
              </a:rPr>
              <a:t>связей</a:t>
            </a:r>
            <a:r>
              <a:rPr spc="-85" dirty="0">
                <a:solidFill>
                  <a:srgbClr val="C00000"/>
                </a:solidFill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dirty="0">
                <a:latin typeface="Georgia" panose="02040502050405020303" pitchFamily="18" charset="0"/>
                <a:cs typeface="Calibri Light" panose="020F0302020204030204"/>
              </a:rPr>
              <a:t>между</a:t>
            </a:r>
            <a:r>
              <a:rPr spc="-10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dirty="0">
                <a:latin typeface="Georgia" panose="02040502050405020303" pitchFamily="18" charset="0"/>
                <a:cs typeface="Calibri Light" panose="020F0302020204030204"/>
              </a:rPr>
              <a:t>данного</a:t>
            </a:r>
            <a:r>
              <a:rPr spc="-20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dirty="0">
                <a:latin typeface="Georgia" panose="02040502050405020303" pitchFamily="18" charset="0"/>
                <a:cs typeface="Calibri Light" panose="020F0302020204030204"/>
              </a:rPr>
              <a:t>в</a:t>
            </a:r>
            <a:r>
              <a:rPr spc="-20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spc="-10" dirty="0">
                <a:latin typeface="Georgia" panose="02040502050405020303" pitchFamily="18" charset="0"/>
                <a:cs typeface="Calibri Light" panose="020F0302020204030204"/>
              </a:rPr>
              <a:t>задании</a:t>
            </a:r>
            <a:endParaRPr dirty="0">
              <a:latin typeface="Georgia" panose="02040502050405020303" pitchFamily="18" charset="0"/>
              <a:cs typeface="Calibri Light" panose="020F0302020204030204"/>
            </a:endParaRPr>
          </a:p>
          <a:p>
            <a:pPr marL="12700" algn="just"/>
            <a:r>
              <a:rPr dirty="0">
                <a:latin typeface="Georgia" panose="02040502050405020303" pitchFamily="18" charset="0"/>
                <a:cs typeface="Calibri Light" panose="020F0302020204030204"/>
              </a:rPr>
              <a:t>факта</a:t>
            </a:r>
            <a:r>
              <a:rPr spc="45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dirty="0">
                <a:latin typeface="Georgia" panose="02040502050405020303" pitchFamily="18" charset="0"/>
                <a:cs typeface="Calibri Light" panose="020F0302020204030204"/>
              </a:rPr>
              <a:t>и</a:t>
            </a:r>
            <a:r>
              <a:rPr spc="90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spc="-10" dirty="0">
                <a:latin typeface="Georgia" panose="02040502050405020303" pitchFamily="18" charset="0"/>
                <a:cs typeface="Calibri Light" panose="020F0302020204030204"/>
              </a:rPr>
              <a:t>фактами-</a:t>
            </a:r>
            <a:r>
              <a:rPr spc="-20" dirty="0">
                <a:latin typeface="Georgia" panose="02040502050405020303" pitchFamily="18" charset="0"/>
                <a:cs typeface="Calibri Light" panose="020F0302020204030204"/>
              </a:rPr>
              <a:t>причинами/фактами-</a:t>
            </a:r>
            <a:r>
              <a:rPr spc="-10" dirty="0">
                <a:latin typeface="Georgia" panose="02040502050405020303" pitchFamily="18" charset="0"/>
                <a:cs typeface="Calibri Light" panose="020F0302020204030204"/>
              </a:rPr>
              <a:t>следствиями.</a:t>
            </a:r>
            <a:endParaRPr dirty="0">
              <a:latin typeface="Georgia" panose="02040502050405020303" pitchFamily="18" charset="0"/>
              <a:cs typeface="Calibri Light" panose="020F0302020204030204"/>
            </a:endParaRPr>
          </a:p>
          <a:p>
            <a:pPr marL="235585" indent="-222885" algn="just">
              <a:spcBef>
                <a:spcPts val="2165"/>
              </a:spcBef>
              <a:buAutoNum type="arabicPeriod" startAt="3"/>
              <a:tabLst>
                <a:tab pos="235585" algn="l"/>
              </a:tabLst>
            </a:pPr>
            <a:r>
              <a:rPr dirty="0">
                <a:latin typeface="Georgia" panose="02040502050405020303" pitchFamily="18" charset="0"/>
                <a:cs typeface="Calibri Light" panose="020F0302020204030204"/>
              </a:rPr>
              <a:t>Принимаются</a:t>
            </a:r>
            <a:r>
              <a:rPr spc="-10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dirty="0">
                <a:latin typeface="Georgia" panose="02040502050405020303" pitchFamily="18" charset="0"/>
                <a:cs typeface="Calibri Light" panose="020F0302020204030204"/>
              </a:rPr>
              <a:t>в</a:t>
            </a:r>
            <a:r>
              <a:rPr spc="-10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dirty="0">
                <a:latin typeface="Georgia" panose="02040502050405020303" pitchFamily="18" charset="0"/>
                <a:cs typeface="Calibri Light" panose="020F0302020204030204"/>
              </a:rPr>
              <a:t>качестве</a:t>
            </a:r>
            <a:r>
              <a:rPr spc="-30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dirty="0">
                <a:latin typeface="Georgia" panose="02040502050405020303" pitchFamily="18" charset="0"/>
                <a:cs typeface="Calibri Light" panose="020F0302020204030204"/>
              </a:rPr>
              <a:t>верных</a:t>
            </a:r>
            <a:r>
              <a:rPr spc="-10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dirty="0">
                <a:latin typeface="Georgia" panose="02040502050405020303" pitchFamily="18" charset="0"/>
                <a:cs typeface="Calibri Light" panose="020F0302020204030204"/>
              </a:rPr>
              <a:t>только</a:t>
            </a:r>
            <a:r>
              <a:rPr spc="-25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spc="-20" dirty="0">
                <a:solidFill>
                  <a:srgbClr val="C00000"/>
                </a:solidFill>
                <a:latin typeface="Georgia" panose="02040502050405020303" pitchFamily="18" charset="0"/>
                <a:cs typeface="Calibri Light" panose="020F0302020204030204"/>
              </a:rPr>
              <a:t>бесспорные</a:t>
            </a:r>
            <a:r>
              <a:rPr spc="-100" dirty="0">
                <a:solidFill>
                  <a:srgbClr val="C00000"/>
                </a:solidFill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spc="-25" dirty="0">
                <a:solidFill>
                  <a:srgbClr val="C00000"/>
                </a:solidFill>
                <a:latin typeface="Georgia" panose="02040502050405020303" pitchFamily="18" charset="0"/>
                <a:cs typeface="Calibri Light" panose="020F0302020204030204"/>
              </a:rPr>
              <a:t>причинно-</a:t>
            </a:r>
            <a:r>
              <a:rPr spc="-10" dirty="0">
                <a:solidFill>
                  <a:srgbClr val="C00000"/>
                </a:solidFill>
                <a:latin typeface="Georgia" panose="02040502050405020303" pitchFamily="18" charset="0"/>
                <a:cs typeface="Calibri Light" panose="020F0302020204030204"/>
              </a:rPr>
              <a:t>следственные</a:t>
            </a:r>
            <a:endParaRPr dirty="0">
              <a:latin typeface="Georgia" panose="02040502050405020303" pitchFamily="18" charset="0"/>
              <a:cs typeface="Calibri Light" panose="020F0302020204030204"/>
            </a:endParaRPr>
          </a:p>
          <a:p>
            <a:pPr marL="12700" marR="25400" algn="just"/>
            <a:r>
              <a:rPr spc="-10" dirty="0">
                <a:solidFill>
                  <a:srgbClr val="C00000"/>
                </a:solidFill>
                <a:latin typeface="Georgia" panose="02040502050405020303" pitchFamily="18" charset="0"/>
                <a:cs typeface="Calibri Light" panose="020F0302020204030204"/>
              </a:rPr>
              <a:t>связи</a:t>
            </a:r>
            <a:r>
              <a:rPr spc="-10" dirty="0">
                <a:solidFill>
                  <a:srgbClr val="C55A11"/>
                </a:solidFill>
                <a:latin typeface="Georgia" panose="02040502050405020303" pitchFamily="18" charset="0"/>
                <a:cs typeface="Calibri Light" panose="020F0302020204030204"/>
              </a:rPr>
              <a:t>.</a:t>
            </a:r>
            <a:r>
              <a:rPr spc="-95" dirty="0">
                <a:solidFill>
                  <a:srgbClr val="C55A11"/>
                </a:solidFill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dirty="0">
                <a:latin typeface="Georgia" panose="02040502050405020303" pitchFamily="18" charset="0"/>
                <a:cs typeface="Calibri Light" panose="020F0302020204030204"/>
              </a:rPr>
              <a:t>Спорной</a:t>
            </a:r>
            <a:r>
              <a:rPr spc="-20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spc="-10" dirty="0">
                <a:latin typeface="Georgia" panose="02040502050405020303" pitchFamily="18" charset="0"/>
                <a:cs typeface="Calibri Light" panose="020F0302020204030204"/>
              </a:rPr>
              <a:t>причинно-</a:t>
            </a:r>
            <a:r>
              <a:rPr dirty="0">
                <a:latin typeface="Georgia" panose="02040502050405020303" pitchFamily="18" charset="0"/>
                <a:cs typeface="Calibri Light" panose="020F0302020204030204"/>
              </a:rPr>
              <a:t>следственная</a:t>
            </a:r>
            <a:r>
              <a:rPr spc="-40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dirty="0">
                <a:latin typeface="Georgia" panose="02040502050405020303" pitchFamily="18" charset="0"/>
                <a:cs typeface="Calibri Light" panose="020F0302020204030204"/>
              </a:rPr>
              <a:t>связь</a:t>
            </a:r>
            <a:r>
              <a:rPr spc="-35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dirty="0">
                <a:latin typeface="Georgia" panose="02040502050405020303" pitchFamily="18" charset="0"/>
                <a:cs typeface="Calibri Light" panose="020F0302020204030204"/>
              </a:rPr>
              <a:t>оказывается</a:t>
            </a:r>
            <a:r>
              <a:rPr spc="-15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dirty="0">
                <a:latin typeface="Georgia" panose="02040502050405020303" pitchFamily="18" charset="0"/>
                <a:cs typeface="Calibri Light" panose="020F0302020204030204"/>
              </a:rPr>
              <a:t>в</a:t>
            </a:r>
            <a:r>
              <a:rPr spc="-40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dirty="0">
                <a:latin typeface="Georgia" panose="02040502050405020303" pitchFamily="18" charset="0"/>
                <a:cs typeface="Calibri Light" panose="020F0302020204030204"/>
              </a:rPr>
              <a:t>том</a:t>
            </a:r>
            <a:r>
              <a:rPr spc="-15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dirty="0">
                <a:latin typeface="Georgia" panose="02040502050405020303" pitchFamily="18" charset="0"/>
                <a:cs typeface="Calibri Light" panose="020F0302020204030204"/>
              </a:rPr>
              <a:t>случае,</a:t>
            </a:r>
            <a:r>
              <a:rPr spc="-15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dirty="0">
                <a:latin typeface="Georgia" panose="02040502050405020303" pitchFamily="18" charset="0"/>
                <a:cs typeface="Calibri Light" panose="020F0302020204030204"/>
              </a:rPr>
              <a:t>если</a:t>
            </a:r>
            <a:r>
              <a:rPr spc="-50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spc="-10" dirty="0">
                <a:latin typeface="Georgia" panose="02040502050405020303" pitchFamily="18" charset="0"/>
                <a:cs typeface="Calibri Light" panose="020F0302020204030204"/>
              </a:rPr>
              <a:t>между событием-</a:t>
            </a:r>
            <a:r>
              <a:rPr dirty="0">
                <a:latin typeface="Georgia" panose="02040502050405020303" pitchFamily="18" charset="0"/>
                <a:cs typeface="Calibri Light" panose="020F0302020204030204"/>
              </a:rPr>
              <a:t>причиной</a:t>
            </a:r>
            <a:r>
              <a:rPr spc="-5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dirty="0">
                <a:latin typeface="Georgia" panose="02040502050405020303" pitchFamily="18" charset="0"/>
                <a:cs typeface="Calibri Light" panose="020F0302020204030204"/>
              </a:rPr>
              <a:t>и</a:t>
            </a:r>
            <a:r>
              <a:rPr spc="-45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spc="-10" dirty="0">
                <a:latin typeface="Georgia" panose="02040502050405020303" pitchFamily="18" charset="0"/>
                <a:cs typeface="Calibri Light" panose="020F0302020204030204"/>
              </a:rPr>
              <a:t>событием-</a:t>
            </a:r>
            <a:r>
              <a:rPr dirty="0">
                <a:latin typeface="Georgia" panose="02040502050405020303" pitchFamily="18" charset="0"/>
                <a:cs typeface="Calibri Light" panose="020F0302020204030204"/>
              </a:rPr>
              <a:t>следствием,</a:t>
            </a:r>
            <a:r>
              <a:rPr spc="-35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dirty="0">
                <a:latin typeface="Georgia" panose="02040502050405020303" pitchFamily="18" charset="0"/>
                <a:cs typeface="Calibri Light" panose="020F0302020204030204"/>
              </a:rPr>
              <a:t>указанными</a:t>
            </a:r>
            <a:r>
              <a:rPr spc="-45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dirty="0">
                <a:latin typeface="Georgia" panose="02040502050405020303" pitchFamily="18" charset="0"/>
                <a:cs typeface="Calibri Light" panose="020F0302020204030204"/>
              </a:rPr>
              <a:t>в</a:t>
            </a:r>
            <a:r>
              <a:rPr spc="-45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dirty="0">
                <a:latin typeface="Georgia" panose="02040502050405020303" pitchFamily="18" charset="0"/>
                <a:cs typeface="Calibri Light" panose="020F0302020204030204"/>
              </a:rPr>
              <a:t>сочинении,</a:t>
            </a:r>
            <a:r>
              <a:rPr spc="-50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spc="-10" dirty="0">
                <a:latin typeface="Georgia" panose="02040502050405020303" pitchFamily="18" charset="0"/>
                <a:cs typeface="Calibri Light" panose="020F0302020204030204"/>
              </a:rPr>
              <a:t>существуют </a:t>
            </a:r>
            <a:r>
              <a:rPr dirty="0">
                <a:latin typeface="Georgia" panose="02040502050405020303" pitchFamily="18" charset="0"/>
                <a:cs typeface="Calibri Light" panose="020F0302020204030204"/>
              </a:rPr>
              <a:t>важные</a:t>
            </a:r>
            <a:r>
              <a:rPr spc="-40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dirty="0">
                <a:latin typeface="Georgia" panose="02040502050405020303" pitchFamily="18" charset="0"/>
                <a:cs typeface="Calibri Light" panose="020F0302020204030204"/>
              </a:rPr>
              <a:t>промежуточные</a:t>
            </a:r>
            <a:r>
              <a:rPr spc="-20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dirty="0">
                <a:latin typeface="Georgia" panose="02040502050405020303" pitchFamily="18" charset="0"/>
                <a:cs typeface="Calibri Light" panose="020F0302020204030204"/>
              </a:rPr>
              <a:t>звенья,</a:t>
            </a:r>
            <a:r>
              <a:rPr spc="-35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dirty="0">
                <a:latin typeface="Georgia" panose="02040502050405020303" pitchFamily="18" charset="0"/>
                <a:cs typeface="Calibri Light" panose="020F0302020204030204"/>
              </a:rPr>
              <a:t>которых</a:t>
            </a:r>
            <a:r>
              <a:rPr spc="-50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dirty="0">
                <a:latin typeface="Georgia" panose="02040502050405020303" pitchFamily="18" charset="0"/>
                <a:cs typeface="Calibri Light" panose="020F0302020204030204"/>
              </a:rPr>
              <a:t>выпускник</a:t>
            </a:r>
            <a:r>
              <a:rPr spc="-45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dirty="0">
                <a:latin typeface="Georgia" panose="02040502050405020303" pitchFamily="18" charset="0"/>
                <a:cs typeface="Calibri Light" panose="020F0302020204030204"/>
              </a:rPr>
              <a:t>не</a:t>
            </a:r>
            <a:r>
              <a:rPr spc="-55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spc="-10" dirty="0">
                <a:latin typeface="Georgia" panose="02040502050405020303" pitchFamily="18" charset="0"/>
                <a:cs typeface="Calibri Light" panose="020F0302020204030204"/>
              </a:rPr>
              <a:t>указывает.</a:t>
            </a:r>
            <a:endParaRPr dirty="0">
              <a:latin typeface="Georgia" panose="02040502050405020303" pitchFamily="18" charset="0"/>
              <a:cs typeface="Calibri Light" panose="020F0302020204030204"/>
            </a:endParaRPr>
          </a:p>
          <a:p>
            <a:pPr marL="12700" marR="480060" indent="222885" algn="just">
              <a:spcBef>
                <a:spcPts val="2165"/>
              </a:spcBef>
              <a:buClr>
                <a:srgbClr val="000000"/>
              </a:buClr>
              <a:buAutoNum type="arabicPeriod" startAt="4"/>
              <a:tabLst>
                <a:tab pos="235585" algn="l"/>
              </a:tabLst>
            </a:pPr>
            <a:r>
              <a:rPr dirty="0">
                <a:solidFill>
                  <a:srgbClr val="C00000"/>
                </a:solidFill>
                <a:latin typeface="Georgia" panose="02040502050405020303" pitchFamily="18" charset="0"/>
                <a:cs typeface="Calibri Light" panose="020F0302020204030204"/>
              </a:rPr>
              <a:t>Не</a:t>
            </a:r>
            <a:r>
              <a:rPr spc="-65" dirty="0">
                <a:solidFill>
                  <a:srgbClr val="C00000"/>
                </a:solidFill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spc="-10" dirty="0">
                <a:solidFill>
                  <a:srgbClr val="C00000"/>
                </a:solidFill>
                <a:latin typeface="Georgia" panose="02040502050405020303" pitchFamily="18" charset="0"/>
                <a:cs typeface="Calibri Light" panose="020F0302020204030204"/>
              </a:rPr>
              <a:t>могут</a:t>
            </a:r>
            <a:r>
              <a:rPr spc="-95" dirty="0">
                <a:solidFill>
                  <a:srgbClr val="C00000"/>
                </a:solidFill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spc="-10" dirty="0">
                <a:solidFill>
                  <a:srgbClr val="C00000"/>
                </a:solidFill>
                <a:latin typeface="Georgia" panose="02040502050405020303" pitchFamily="18" charset="0"/>
                <a:cs typeface="Calibri Light" panose="020F0302020204030204"/>
              </a:rPr>
              <a:t>быть</a:t>
            </a:r>
            <a:r>
              <a:rPr spc="-85" dirty="0">
                <a:solidFill>
                  <a:srgbClr val="C00000"/>
                </a:solidFill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spc="-20" dirty="0">
                <a:solidFill>
                  <a:srgbClr val="C00000"/>
                </a:solidFill>
                <a:latin typeface="Georgia" panose="02040502050405020303" pitchFamily="18" charset="0"/>
                <a:cs typeface="Calibri Light" panose="020F0302020204030204"/>
              </a:rPr>
              <a:t>приняты</a:t>
            </a:r>
            <a:r>
              <a:rPr spc="-85" dirty="0">
                <a:solidFill>
                  <a:srgbClr val="C00000"/>
                </a:solidFill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spc="-10" dirty="0">
                <a:latin typeface="Georgia" panose="02040502050405020303" pitchFamily="18" charset="0"/>
                <a:cs typeface="Calibri Light" panose="020F0302020204030204"/>
              </a:rPr>
              <a:t>причинно-</a:t>
            </a:r>
            <a:r>
              <a:rPr dirty="0">
                <a:latin typeface="Georgia" panose="02040502050405020303" pitchFamily="18" charset="0"/>
                <a:cs typeface="Calibri Light" panose="020F0302020204030204"/>
              </a:rPr>
              <a:t>следственные</a:t>
            </a:r>
            <a:r>
              <a:rPr spc="-35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dirty="0">
                <a:latin typeface="Georgia" panose="02040502050405020303" pitchFamily="18" charset="0"/>
                <a:cs typeface="Calibri Light" panose="020F0302020204030204"/>
              </a:rPr>
              <a:t>связи,</a:t>
            </a:r>
            <a:r>
              <a:rPr spc="-10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dirty="0">
                <a:latin typeface="Georgia" panose="02040502050405020303" pitchFamily="18" charset="0"/>
                <a:cs typeface="Calibri Light" panose="020F0302020204030204"/>
              </a:rPr>
              <a:t>которые</a:t>
            </a:r>
            <a:r>
              <a:rPr spc="-15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dirty="0">
                <a:latin typeface="Georgia" panose="02040502050405020303" pitchFamily="18" charset="0"/>
                <a:cs typeface="Calibri Light" panose="020F0302020204030204"/>
              </a:rPr>
              <a:t>построены</a:t>
            </a:r>
            <a:r>
              <a:rPr spc="-15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spc="-25" dirty="0">
                <a:latin typeface="Georgia" panose="02040502050405020303" pitchFamily="18" charset="0"/>
                <a:cs typeface="Calibri Light" panose="020F0302020204030204"/>
              </a:rPr>
              <a:t>на </a:t>
            </a:r>
            <a:r>
              <a:rPr dirty="0">
                <a:latin typeface="Georgia" panose="02040502050405020303" pitchFamily="18" charset="0"/>
                <a:cs typeface="Calibri Light" panose="020F0302020204030204"/>
              </a:rPr>
              <a:t>фактах,</a:t>
            </a:r>
            <a:r>
              <a:rPr spc="-45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dirty="0">
                <a:latin typeface="Georgia" panose="02040502050405020303" pitchFamily="18" charset="0"/>
                <a:cs typeface="Calibri Light" panose="020F0302020204030204"/>
              </a:rPr>
              <a:t>приведённых</a:t>
            </a:r>
            <a:r>
              <a:rPr spc="-30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dirty="0">
                <a:solidFill>
                  <a:srgbClr val="C00000"/>
                </a:solidFill>
                <a:latin typeface="Georgia" panose="02040502050405020303" pitchFamily="18" charset="0"/>
                <a:cs typeface="Calibri Light" panose="020F0302020204030204"/>
              </a:rPr>
              <a:t>с</a:t>
            </a:r>
            <a:r>
              <a:rPr spc="-90" dirty="0">
                <a:solidFill>
                  <a:srgbClr val="C00000"/>
                </a:solidFill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spc="-10" dirty="0">
                <a:solidFill>
                  <a:srgbClr val="C00000"/>
                </a:solidFill>
                <a:latin typeface="Georgia" panose="02040502050405020303" pitchFamily="18" charset="0"/>
                <a:cs typeface="Calibri Light" panose="020F0302020204030204"/>
              </a:rPr>
              <a:t>ошибками.</a:t>
            </a:r>
            <a:endParaRPr dirty="0">
              <a:latin typeface="Georgia" panose="02040502050405020303" pitchFamily="18" charset="0"/>
              <a:cs typeface="Calibri Light" panose="020F0302020204030204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357745" y="217674"/>
            <a:ext cx="10834255" cy="532197"/>
          </a:xfrm>
          <a:prstGeom prst="rect">
            <a:avLst/>
          </a:prstGeom>
        </p:spPr>
        <p:txBody>
          <a:bodyPr vert="horz" wrap="square" lIns="0" tIns="69850" rIns="0" bIns="0" rtlCol="0" anchor="ctr">
            <a:spAutoFit/>
          </a:bodyPr>
          <a:lstStyle/>
          <a:p>
            <a:pPr marL="1908810" marR="5080" indent="-1896745" algn="ctr">
              <a:lnSpc>
                <a:spcPts val="3580"/>
              </a:lnSpc>
              <a:spcBef>
                <a:spcPts val="550"/>
              </a:spcBef>
            </a:pPr>
            <a:r>
              <a:rPr sz="3200" dirty="0">
                <a:solidFill>
                  <a:srgbClr val="002060"/>
                </a:solidFill>
                <a:latin typeface="Georgia" panose="02040502050405020303" pitchFamily="18" charset="0"/>
              </a:rPr>
              <a:t>Особенности</a:t>
            </a:r>
            <a:r>
              <a:rPr sz="3200" spc="-12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sz="3200" dirty="0">
                <a:solidFill>
                  <a:srgbClr val="002060"/>
                </a:solidFill>
                <a:latin typeface="Georgia" panose="02040502050405020303" pitchFamily="18" charset="0"/>
              </a:rPr>
              <a:t>формулировки</a:t>
            </a:r>
            <a:r>
              <a:rPr sz="3200" spc="-135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sz="3200" spc="-10" dirty="0">
                <a:solidFill>
                  <a:srgbClr val="002060"/>
                </a:solidFill>
                <a:latin typeface="Georgia" panose="02040502050405020303" pitchFamily="18" charset="0"/>
              </a:rPr>
              <a:t>ответа </a:t>
            </a:r>
            <a:r>
              <a:rPr sz="3200" dirty="0">
                <a:solidFill>
                  <a:srgbClr val="002060"/>
                </a:solidFill>
                <a:latin typeface="Georgia" panose="02040502050405020303" pitchFamily="18" charset="0"/>
              </a:rPr>
              <a:t>на</a:t>
            </a:r>
            <a:r>
              <a:rPr sz="3200" spc="-3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sz="3200" dirty="0">
                <a:solidFill>
                  <a:srgbClr val="002060"/>
                </a:solidFill>
                <a:latin typeface="Georgia" panose="02040502050405020303" pitchFamily="18" charset="0"/>
              </a:rPr>
              <a:t>задание</a:t>
            </a:r>
            <a:r>
              <a:rPr sz="3200" spc="-6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sz="3200" spc="-25" dirty="0">
                <a:solidFill>
                  <a:srgbClr val="002060"/>
                </a:solidFill>
                <a:latin typeface="Georgia" panose="02040502050405020303" pitchFamily="18" charset="0"/>
              </a:rPr>
              <a:t>18</a:t>
            </a:r>
          </a:p>
        </p:txBody>
      </p:sp>
      <p:sp>
        <p:nvSpPr>
          <p:cNvPr id="5" name="object 3"/>
          <p:cNvSpPr txBox="1"/>
          <p:nvPr/>
        </p:nvSpPr>
        <p:spPr>
          <a:xfrm>
            <a:off x="3395771" y="694394"/>
            <a:ext cx="8733884" cy="191667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spcBef>
                <a:spcPts val="1120"/>
              </a:spcBef>
            </a:pPr>
            <a:endParaRPr sz="2000" dirty="0">
              <a:latin typeface="Georgia" panose="02040502050405020303" pitchFamily="18" charset="0"/>
              <a:cs typeface="Calibri Light" panose="020F0302020204030204"/>
            </a:endParaRPr>
          </a:p>
          <a:p>
            <a:pPr marR="425450" algn="ctr"/>
            <a:r>
              <a:rPr b="1" spc="-25" dirty="0">
                <a:solidFill>
                  <a:srgbClr val="1F3863"/>
                </a:solidFill>
                <a:latin typeface="Georgia" panose="02040502050405020303" pitchFamily="18" charset="0"/>
                <a:cs typeface="Calibri Light" panose="020F0302020204030204"/>
              </a:rPr>
              <a:t>Сущность</a:t>
            </a:r>
            <a:r>
              <a:rPr b="1" spc="-40" dirty="0">
                <a:solidFill>
                  <a:srgbClr val="1F3863"/>
                </a:solidFill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b="1" spc="-30" dirty="0">
                <a:solidFill>
                  <a:srgbClr val="1F3863"/>
                </a:solidFill>
                <a:latin typeface="Georgia" panose="02040502050405020303" pitchFamily="18" charset="0"/>
                <a:cs typeface="Calibri Light" panose="020F0302020204030204"/>
              </a:rPr>
              <a:t>причинно-следственных</a:t>
            </a:r>
            <a:r>
              <a:rPr b="1" spc="-15" dirty="0">
                <a:solidFill>
                  <a:srgbClr val="1F3863"/>
                </a:solidFill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b="1" spc="-10" dirty="0">
                <a:solidFill>
                  <a:srgbClr val="1F3863"/>
                </a:solidFill>
                <a:latin typeface="Georgia" panose="02040502050405020303" pitchFamily="18" charset="0"/>
                <a:cs typeface="Calibri Light" panose="020F0302020204030204"/>
              </a:rPr>
              <a:t>связей</a:t>
            </a:r>
            <a:endParaRPr b="1" dirty="0">
              <a:latin typeface="Georgia" panose="02040502050405020303" pitchFamily="18" charset="0"/>
              <a:cs typeface="Calibri Light" panose="020F0302020204030204"/>
            </a:endParaRPr>
          </a:p>
          <a:p>
            <a:pPr marL="12700">
              <a:lnSpc>
                <a:spcPts val="2400"/>
              </a:lnSpc>
            </a:pPr>
            <a:r>
              <a:rPr dirty="0" err="1" smtClean="0">
                <a:latin typeface="Georgia" panose="02040502050405020303" pitchFamily="18" charset="0"/>
                <a:cs typeface="Calibri Light" panose="020F0302020204030204"/>
              </a:rPr>
              <a:t>Под</a:t>
            </a:r>
            <a:r>
              <a:rPr dirty="0" smtClean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spc="-10" dirty="0">
                <a:latin typeface="Georgia" panose="02040502050405020303" pitchFamily="18" charset="0"/>
                <a:cs typeface="Calibri Light" panose="020F0302020204030204"/>
              </a:rPr>
              <a:t>причинно-следственной</a:t>
            </a:r>
            <a:r>
              <a:rPr spc="-65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dirty="0">
                <a:latin typeface="Georgia" panose="02040502050405020303" pitchFamily="18" charset="0"/>
                <a:cs typeface="Calibri Light" panose="020F0302020204030204"/>
              </a:rPr>
              <a:t>связью</a:t>
            </a:r>
            <a:r>
              <a:rPr spc="-45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dirty="0">
                <a:latin typeface="Georgia" panose="02040502050405020303" pitchFamily="18" charset="0"/>
                <a:cs typeface="Calibri Light" panose="020F0302020204030204"/>
              </a:rPr>
              <a:t>следует</a:t>
            </a:r>
            <a:r>
              <a:rPr spc="-20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dirty="0">
                <a:latin typeface="Georgia" panose="02040502050405020303" pitchFamily="18" charset="0"/>
                <a:cs typeface="Calibri Light" panose="020F0302020204030204"/>
              </a:rPr>
              <a:t>понимать</a:t>
            </a:r>
            <a:r>
              <a:rPr b="1" spc="-30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b="1" spc="-10" dirty="0">
                <a:solidFill>
                  <a:srgbClr val="C00000"/>
                </a:solidFill>
                <a:latin typeface="Georgia" panose="02040502050405020303" pitchFamily="18" charset="0"/>
                <a:cs typeface="Calibri Light" panose="020F0302020204030204"/>
              </a:rPr>
              <a:t>связь</a:t>
            </a:r>
            <a:r>
              <a:rPr b="1" spc="-90" dirty="0">
                <a:solidFill>
                  <a:srgbClr val="C00000"/>
                </a:solidFill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spc="-10" dirty="0">
                <a:latin typeface="Georgia" panose="02040502050405020303" pitchFamily="18" charset="0"/>
                <a:cs typeface="Calibri Light" panose="020F0302020204030204"/>
              </a:rPr>
              <a:t>между</a:t>
            </a:r>
            <a:endParaRPr dirty="0">
              <a:latin typeface="Georgia" panose="02040502050405020303" pitchFamily="18" charset="0"/>
              <a:cs typeface="Calibri Light" panose="020F0302020204030204"/>
            </a:endParaRPr>
          </a:p>
          <a:p>
            <a:pPr marL="12700" marR="5080">
              <a:lnSpc>
                <a:spcPct val="90000"/>
              </a:lnSpc>
              <a:spcBef>
                <a:spcPts val="135"/>
              </a:spcBef>
            </a:pPr>
            <a:r>
              <a:rPr spc="-10" dirty="0">
                <a:latin typeface="Georgia" panose="02040502050405020303" pitchFamily="18" charset="0"/>
                <a:cs typeface="Calibri Light" panose="020F0302020204030204"/>
              </a:rPr>
              <a:t>историческими</a:t>
            </a:r>
            <a:r>
              <a:rPr spc="-70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dirty="0">
                <a:latin typeface="Georgia" panose="02040502050405020303" pitchFamily="18" charset="0"/>
                <a:cs typeface="Calibri Light" panose="020F0302020204030204"/>
              </a:rPr>
              <a:t>событиями</a:t>
            </a:r>
            <a:r>
              <a:rPr spc="-50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spc="-10" dirty="0">
                <a:latin typeface="Georgia" panose="02040502050405020303" pitchFamily="18" charset="0"/>
                <a:cs typeface="Calibri Light" panose="020F0302020204030204"/>
              </a:rPr>
              <a:t>(процессами,</a:t>
            </a:r>
            <a:r>
              <a:rPr spc="-60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dirty="0">
                <a:latin typeface="Georgia" panose="02040502050405020303" pitchFamily="18" charset="0"/>
                <a:cs typeface="Calibri Light" panose="020F0302020204030204"/>
              </a:rPr>
              <a:t>явлениями),</a:t>
            </a:r>
            <a:r>
              <a:rPr spc="-65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dirty="0">
                <a:latin typeface="Georgia" panose="02040502050405020303" pitchFamily="18" charset="0"/>
                <a:cs typeface="Calibri Light" panose="020F0302020204030204"/>
              </a:rPr>
              <a:t>при</a:t>
            </a:r>
            <a:r>
              <a:rPr spc="-20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dirty="0">
                <a:latin typeface="Georgia" panose="02040502050405020303" pitchFamily="18" charset="0"/>
                <a:cs typeface="Calibri Light" panose="020F0302020204030204"/>
              </a:rPr>
              <a:t>которой</a:t>
            </a:r>
            <a:r>
              <a:rPr spc="40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spc="-20" dirty="0">
                <a:solidFill>
                  <a:srgbClr val="006FC0"/>
                </a:solidFill>
                <a:latin typeface="Georgia" panose="02040502050405020303" pitchFamily="18" charset="0"/>
                <a:cs typeface="Calibri Light" panose="020F0302020204030204"/>
              </a:rPr>
              <a:t>одно </a:t>
            </a:r>
            <a:r>
              <a:rPr dirty="0">
                <a:solidFill>
                  <a:srgbClr val="006FC0"/>
                </a:solidFill>
                <a:latin typeface="Georgia" panose="02040502050405020303" pitchFamily="18" charset="0"/>
                <a:cs typeface="Calibri Light" panose="020F0302020204030204"/>
              </a:rPr>
              <a:t>событие</a:t>
            </a:r>
            <a:r>
              <a:rPr spc="-55" dirty="0">
                <a:solidFill>
                  <a:srgbClr val="006FC0"/>
                </a:solidFill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dirty="0">
                <a:solidFill>
                  <a:srgbClr val="006FC0"/>
                </a:solidFill>
                <a:latin typeface="Georgia" panose="02040502050405020303" pitchFamily="18" charset="0"/>
                <a:cs typeface="Calibri Light" panose="020F0302020204030204"/>
              </a:rPr>
              <a:t>(процесс,</a:t>
            </a:r>
            <a:r>
              <a:rPr spc="-45" dirty="0">
                <a:solidFill>
                  <a:srgbClr val="006FC0"/>
                </a:solidFill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dirty="0">
                <a:solidFill>
                  <a:srgbClr val="006FC0"/>
                </a:solidFill>
                <a:latin typeface="Georgia" panose="02040502050405020303" pitchFamily="18" charset="0"/>
                <a:cs typeface="Calibri Light" panose="020F0302020204030204"/>
              </a:rPr>
              <a:t>явление),</a:t>
            </a:r>
            <a:r>
              <a:rPr spc="-50" dirty="0">
                <a:solidFill>
                  <a:srgbClr val="006FC0"/>
                </a:solidFill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spc="-25" dirty="0">
                <a:latin typeface="Georgia" panose="02040502050405020303" pitchFamily="18" charset="0"/>
                <a:cs typeface="Calibri Light" panose="020F0302020204030204"/>
              </a:rPr>
              <a:t>называемое</a:t>
            </a:r>
            <a:r>
              <a:rPr spc="-130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spc="-10" dirty="0">
                <a:latin typeface="Georgia" panose="02040502050405020303" pitchFamily="18" charset="0"/>
                <a:cs typeface="Calibri Light" panose="020F0302020204030204"/>
              </a:rPr>
              <a:t>причиной,</a:t>
            </a:r>
            <a:r>
              <a:rPr spc="-70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dirty="0">
                <a:latin typeface="Georgia" panose="02040502050405020303" pitchFamily="18" charset="0"/>
                <a:cs typeface="Calibri Light" panose="020F0302020204030204"/>
              </a:rPr>
              <a:t>при</a:t>
            </a:r>
            <a:r>
              <a:rPr spc="-50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spc="-10" dirty="0">
                <a:latin typeface="Georgia" panose="02040502050405020303" pitchFamily="18" charset="0"/>
                <a:cs typeface="Calibri Light" panose="020F0302020204030204"/>
              </a:rPr>
              <a:t>наличии </a:t>
            </a:r>
            <a:r>
              <a:rPr dirty="0">
                <a:latin typeface="Georgia" panose="02040502050405020303" pitchFamily="18" charset="0"/>
                <a:cs typeface="Calibri Light" panose="020F0302020204030204"/>
              </a:rPr>
              <a:t>определенных</a:t>
            </a:r>
            <a:r>
              <a:rPr spc="-60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spc="-10" dirty="0">
                <a:latin typeface="Georgia" panose="02040502050405020303" pitchFamily="18" charset="0"/>
                <a:cs typeface="Calibri Light" panose="020F0302020204030204"/>
              </a:rPr>
              <a:t>исторических</a:t>
            </a:r>
            <a:r>
              <a:rPr spc="-95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dirty="0">
                <a:latin typeface="Georgia" panose="02040502050405020303" pitchFamily="18" charset="0"/>
                <a:cs typeface="Calibri Light" panose="020F0302020204030204"/>
              </a:rPr>
              <a:t>условий</a:t>
            </a:r>
            <a:r>
              <a:rPr spc="-50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dirty="0">
                <a:latin typeface="Georgia" panose="02040502050405020303" pitchFamily="18" charset="0"/>
                <a:cs typeface="Calibri Light" panose="020F0302020204030204"/>
              </a:rPr>
              <a:t>порождает</a:t>
            </a:r>
            <a:r>
              <a:rPr spc="-45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dirty="0">
                <a:solidFill>
                  <a:srgbClr val="006FC0"/>
                </a:solidFill>
                <a:latin typeface="Georgia" panose="02040502050405020303" pitchFamily="18" charset="0"/>
                <a:cs typeface="Calibri Light" panose="020F0302020204030204"/>
              </a:rPr>
              <a:t>другое</a:t>
            </a:r>
            <a:r>
              <a:rPr spc="-40" dirty="0">
                <a:solidFill>
                  <a:srgbClr val="006FC0"/>
                </a:solidFill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spc="-10" dirty="0">
                <a:solidFill>
                  <a:srgbClr val="006FC0"/>
                </a:solidFill>
                <a:latin typeface="Georgia" panose="02040502050405020303" pitchFamily="18" charset="0"/>
                <a:cs typeface="Calibri Light" panose="020F0302020204030204"/>
              </a:rPr>
              <a:t>событие </a:t>
            </a:r>
            <a:r>
              <a:rPr dirty="0">
                <a:solidFill>
                  <a:srgbClr val="006FC0"/>
                </a:solidFill>
                <a:latin typeface="Georgia" panose="02040502050405020303" pitchFamily="18" charset="0"/>
                <a:cs typeface="Calibri Light" panose="020F0302020204030204"/>
              </a:rPr>
              <a:t>(процесс,</a:t>
            </a:r>
            <a:r>
              <a:rPr spc="-40" dirty="0">
                <a:solidFill>
                  <a:srgbClr val="006FC0"/>
                </a:solidFill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dirty="0">
                <a:solidFill>
                  <a:srgbClr val="006FC0"/>
                </a:solidFill>
                <a:latin typeface="Georgia" panose="02040502050405020303" pitchFamily="18" charset="0"/>
                <a:cs typeface="Calibri Light" panose="020F0302020204030204"/>
              </a:rPr>
              <a:t>явление),</a:t>
            </a:r>
            <a:r>
              <a:rPr spc="-40" dirty="0">
                <a:solidFill>
                  <a:srgbClr val="006FC0"/>
                </a:solidFill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spc="-25" dirty="0">
                <a:latin typeface="Georgia" panose="02040502050405020303" pitchFamily="18" charset="0"/>
                <a:cs typeface="Calibri Light" panose="020F0302020204030204"/>
              </a:rPr>
              <a:t>называемое</a:t>
            </a:r>
            <a:r>
              <a:rPr spc="-130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spc="-10" dirty="0">
                <a:latin typeface="Georgia" panose="02040502050405020303" pitchFamily="18" charset="0"/>
                <a:cs typeface="Calibri Light" panose="020F0302020204030204"/>
              </a:rPr>
              <a:t>следствием.</a:t>
            </a:r>
            <a:endParaRPr dirty="0">
              <a:latin typeface="Georgia" panose="02040502050405020303" pitchFamily="18" charset="0"/>
              <a:cs typeface="Calibri Light" panose="020F03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6525" t="15067" r="50650" b="57600"/>
          <a:stretch>
            <a:fillRect/>
          </a:stretch>
        </p:blipFill>
        <p:spPr>
          <a:xfrm>
            <a:off x="3298665" y="78725"/>
            <a:ext cx="8771415" cy="314910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610" y="3636817"/>
            <a:ext cx="8055198" cy="16556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7208" y="142567"/>
            <a:ext cx="5514660" cy="67154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7547" y="4684296"/>
            <a:ext cx="7058306" cy="1707987"/>
          </a:xfrm>
          <a:solidFill>
            <a:srgbClr val="16315B"/>
          </a:solidFill>
        </p:spPr>
        <p:txBody>
          <a:bodyPr>
            <a:normAutofit/>
          </a:bodyPr>
          <a:lstStyle/>
          <a:p>
            <a:pPr algn="r"/>
            <a:r>
              <a:rPr lang="ru-RU" sz="5000" dirty="0">
                <a:solidFill>
                  <a:schemeClr val="bg1"/>
                </a:solidFill>
                <a:latin typeface="Georgia" panose="02040502050405020303" pitchFamily="18" charset="0"/>
              </a:rPr>
              <a:t>Задание № </a:t>
            </a:r>
            <a:r>
              <a:rPr lang="ru-RU" sz="5000" dirty="0" smtClean="0">
                <a:solidFill>
                  <a:schemeClr val="bg1"/>
                </a:solidFill>
                <a:latin typeface="Georgia" panose="02040502050405020303" pitchFamily="18" charset="0"/>
              </a:rPr>
              <a:t>19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ru-RU" sz="3000" dirty="0">
                <a:solidFill>
                  <a:schemeClr val="bg1"/>
                </a:solidFill>
                <a:latin typeface="Georgia" panose="02040502050405020303" pitchFamily="18" charset="0"/>
              </a:rPr>
              <a:t>ЕГЭ </a:t>
            </a:r>
            <a:r>
              <a:rPr lang="ru-RU" sz="3000" dirty="0" smtClean="0">
                <a:solidFill>
                  <a:schemeClr val="bg1"/>
                </a:solidFill>
                <a:latin typeface="Georgia" panose="02040502050405020303" pitchFamily="18" charset="0"/>
              </a:rPr>
              <a:t>2026</a:t>
            </a:r>
            <a:endParaRPr lang="ru-RU" sz="3000" dirty="0">
              <a:solidFill>
                <a:srgbClr val="FFFFFF"/>
              </a:solidFill>
              <a:latin typeface="Georgia" panose="02040502050405020303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7711267" y="321733"/>
            <a:ext cx="4096420" cy="6070549"/>
          </a:xfrm>
          <a:solidFill>
            <a:srgbClr val="16315B"/>
          </a:solidFill>
        </p:spPr>
        <p:txBody>
          <a:bodyPr anchor="ctr">
            <a:normAutofit/>
          </a:bodyPr>
          <a:lstStyle/>
          <a:p>
            <a:pPr algn="just"/>
            <a:r>
              <a:rPr lang="ru-RU" sz="3200" dirty="0">
                <a:solidFill>
                  <a:schemeClr val="bg1"/>
                </a:solidFill>
                <a:latin typeface="Georgia" panose="02040502050405020303" pitchFamily="18" charset="0"/>
              </a:rPr>
              <a:t>Умение формулировать определения понятий и использовать понятия в процессе изучения истории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510" y="810862"/>
            <a:ext cx="7133343" cy="10614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357745" y="217674"/>
            <a:ext cx="10834255" cy="532197"/>
          </a:xfrm>
          <a:prstGeom prst="rect">
            <a:avLst/>
          </a:prstGeom>
        </p:spPr>
        <p:txBody>
          <a:bodyPr vert="horz" wrap="square" lIns="0" tIns="69850" rIns="0" bIns="0" rtlCol="0" anchor="ctr">
            <a:spAutoFit/>
          </a:bodyPr>
          <a:lstStyle/>
          <a:p>
            <a:pPr marL="1908810" marR="5080" indent="-1896745" algn="ctr">
              <a:lnSpc>
                <a:spcPts val="3580"/>
              </a:lnSpc>
              <a:spcBef>
                <a:spcPts val="550"/>
              </a:spcBef>
            </a:pPr>
            <a:r>
              <a:rPr sz="3200" dirty="0">
                <a:solidFill>
                  <a:srgbClr val="002060"/>
                </a:solidFill>
                <a:latin typeface="Georgia" panose="02040502050405020303" pitchFamily="18" charset="0"/>
              </a:rPr>
              <a:t>Особенности</a:t>
            </a:r>
            <a:r>
              <a:rPr sz="3200" spc="-12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sz="3200" dirty="0">
                <a:solidFill>
                  <a:srgbClr val="002060"/>
                </a:solidFill>
                <a:latin typeface="Georgia" panose="02040502050405020303" pitchFamily="18" charset="0"/>
              </a:rPr>
              <a:t>формулировки</a:t>
            </a:r>
            <a:r>
              <a:rPr sz="3200" spc="-135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sz="3200" spc="-10" dirty="0">
                <a:solidFill>
                  <a:srgbClr val="002060"/>
                </a:solidFill>
                <a:latin typeface="Georgia" panose="02040502050405020303" pitchFamily="18" charset="0"/>
              </a:rPr>
              <a:t>ответа </a:t>
            </a:r>
            <a:r>
              <a:rPr sz="3200" dirty="0">
                <a:solidFill>
                  <a:srgbClr val="002060"/>
                </a:solidFill>
                <a:latin typeface="Georgia" panose="02040502050405020303" pitchFamily="18" charset="0"/>
              </a:rPr>
              <a:t>на</a:t>
            </a:r>
            <a:r>
              <a:rPr sz="3200" spc="-3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sz="3200" dirty="0" err="1">
                <a:solidFill>
                  <a:srgbClr val="002060"/>
                </a:solidFill>
                <a:latin typeface="Georgia" panose="02040502050405020303" pitchFamily="18" charset="0"/>
              </a:rPr>
              <a:t>задание</a:t>
            </a:r>
            <a:r>
              <a:rPr sz="3200" spc="-6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sz="3200" spc="-25" dirty="0" smtClean="0">
                <a:solidFill>
                  <a:srgbClr val="002060"/>
                </a:solidFill>
                <a:latin typeface="Georgia" panose="02040502050405020303" pitchFamily="18" charset="0"/>
              </a:rPr>
              <a:t>1</a:t>
            </a:r>
            <a:r>
              <a:rPr lang="ru-RU" sz="3200" spc="-25" dirty="0" smtClean="0">
                <a:solidFill>
                  <a:srgbClr val="002060"/>
                </a:solidFill>
                <a:latin typeface="Georgia" panose="02040502050405020303" pitchFamily="18" charset="0"/>
              </a:rPr>
              <a:t>9</a:t>
            </a:r>
            <a:endParaRPr sz="3200" spc="-25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28654" y="931634"/>
            <a:ext cx="7509163" cy="1410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9535" algn="just">
              <a:lnSpc>
                <a:spcPts val="2360"/>
              </a:lnSpc>
            </a:pPr>
            <a:r>
              <a:rPr lang="ru-RU" dirty="0">
                <a:latin typeface="Georgia" panose="02040502050405020303" pitchFamily="18" charset="0"/>
                <a:cs typeface="Calibri Light" panose="020F0302020204030204"/>
              </a:rPr>
              <a:t>Понятие</a:t>
            </a:r>
            <a:r>
              <a:rPr lang="ru-RU" spc="-65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lang="ru-RU" dirty="0">
                <a:latin typeface="Georgia" panose="02040502050405020303" pitchFamily="18" charset="0"/>
                <a:cs typeface="Calibri Light" panose="020F0302020204030204"/>
              </a:rPr>
              <a:t>—</a:t>
            </a:r>
            <a:r>
              <a:rPr lang="ru-RU" spc="-30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lang="ru-RU" u="sng" dirty="0">
                <a:solidFill>
                  <a:srgbClr val="FF0000"/>
                </a:solidFill>
                <a:uFill>
                  <a:solidFill>
                    <a:srgbClr val="7E5F00"/>
                  </a:solidFill>
                </a:uFill>
                <a:latin typeface="Georgia" panose="02040502050405020303" pitchFamily="18" charset="0"/>
                <a:cs typeface="Calibri Light" panose="020F0302020204030204"/>
              </a:rPr>
              <a:t>мысль</a:t>
            </a:r>
            <a:r>
              <a:rPr lang="ru-RU" dirty="0">
                <a:solidFill>
                  <a:srgbClr val="FF0000"/>
                </a:solidFill>
                <a:latin typeface="Georgia" panose="02040502050405020303" pitchFamily="18" charset="0"/>
                <a:cs typeface="Calibri Light" panose="020F0302020204030204"/>
              </a:rPr>
              <a:t>,</a:t>
            </a:r>
            <a:r>
              <a:rPr lang="ru-RU" spc="-50" dirty="0">
                <a:solidFill>
                  <a:srgbClr val="FF0000"/>
                </a:solidFill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lang="ru-RU" dirty="0">
                <a:latin typeface="Georgia" panose="02040502050405020303" pitchFamily="18" charset="0"/>
                <a:cs typeface="Calibri Light" panose="020F0302020204030204"/>
              </a:rPr>
              <a:t>отражающая</a:t>
            </a:r>
            <a:r>
              <a:rPr lang="ru-RU" spc="-65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lang="ru-RU" dirty="0">
                <a:uFill>
                  <a:solidFill>
                    <a:srgbClr val="7E5F00"/>
                  </a:solidFill>
                </a:uFill>
                <a:latin typeface="Georgia" panose="02040502050405020303" pitchFamily="18" charset="0"/>
                <a:cs typeface="Calibri Light" panose="020F0302020204030204"/>
              </a:rPr>
              <a:t>предметы</a:t>
            </a:r>
            <a:r>
              <a:rPr lang="ru-RU" spc="-45" dirty="0">
                <a:uFill>
                  <a:solidFill>
                    <a:srgbClr val="7E5F00"/>
                  </a:solidFill>
                </a:uFill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lang="ru-RU" dirty="0">
                <a:uFill>
                  <a:solidFill>
                    <a:srgbClr val="7E5F00"/>
                  </a:solidFill>
                </a:uFill>
                <a:latin typeface="Georgia" panose="02040502050405020303" pitchFamily="18" charset="0"/>
                <a:cs typeface="Calibri Light" panose="020F0302020204030204"/>
              </a:rPr>
              <a:t>и</a:t>
            </a:r>
            <a:r>
              <a:rPr lang="ru-RU" spc="-30" dirty="0">
                <a:uFill>
                  <a:solidFill>
                    <a:srgbClr val="7E5F00"/>
                  </a:solidFill>
                </a:uFill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lang="ru-RU" spc="-10" dirty="0">
                <a:uFill>
                  <a:solidFill>
                    <a:srgbClr val="7E5F00"/>
                  </a:solidFill>
                </a:uFill>
                <a:latin typeface="Georgia" panose="02040502050405020303" pitchFamily="18" charset="0"/>
                <a:cs typeface="Calibri Light" panose="020F0302020204030204"/>
              </a:rPr>
              <a:t>явления</a:t>
            </a:r>
            <a:endParaRPr lang="ru-RU" dirty="0">
              <a:latin typeface="Georgia" panose="02040502050405020303" pitchFamily="18" charset="0"/>
              <a:cs typeface="Calibri Light" panose="020F0302020204030204"/>
            </a:endParaRPr>
          </a:p>
          <a:p>
            <a:pPr marL="89535" marR="235585" algn="just">
              <a:lnSpc>
                <a:spcPct val="90000"/>
              </a:lnSpc>
              <a:spcBef>
                <a:spcPts val="130"/>
              </a:spcBef>
            </a:pPr>
            <a:r>
              <a:rPr lang="ru-RU" spc="-10" dirty="0">
                <a:latin typeface="Georgia" panose="02040502050405020303" pitchFamily="18" charset="0"/>
                <a:cs typeface="Calibri Light" panose="020F0302020204030204"/>
              </a:rPr>
              <a:t>действительности</a:t>
            </a:r>
            <a:r>
              <a:rPr lang="ru-RU" spc="-75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lang="ru-RU" dirty="0">
                <a:latin typeface="Georgia" panose="02040502050405020303" pitchFamily="18" charset="0"/>
                <a:cs typeface="Calibri Light" panose="020F0302020204030204"/>
              </a:rPr>
              <a:t>и </a:t>
            </a:r>
            <a:r>
              <a:rPr lang="ru-RU" dirty="0">
                <a:uFill>
                  <a:solidFill>
                    <a:srgbClr val="7E5F00"/>
                  </a:solidFill>
                </a:uFill>
                <a:latin typeface="Georgia" panose="02040502050405020303" pitchFamily="18" charset="0"/>
                <a:cs typeface="Calibri Light" panose="020F0302020204030204"/>
              </a:rPr>
              <a:t>связи</a:t>
            </a:r>
            <a:r>
              <a:rPr lang="ru-RU" spc="-35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lang="ru-RU" dirty="0">
                <a:latin typeface="Georgia" panose="02040502050405020303" pitchFamily="18" charset="0"/>
                <a:cs typeface="Calibri Light" panose="020F0302020204030204"/>
              </a:rPr>
              <a:t>между</a:t>
            </a:r>
            <a:r>
              <a:rPr lang="ru-RU" spc="-25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lang="ru-RU" dirty="0">
                <a:latin typeface="Georgia" panose="02040502050405020303" pitchFamily="18" charset="0"/>
                <a:cs typeface="Calibri Light" panose="020F0302020204030204"/>
              </a:rPr>
              <a:t>ними</a:t>
            </a:r>
            <a:r>
              <a:rPr lang="ru-RU" spc="-55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lang="ru-RU" dirty="0">
                <a:latin typeface="Georgia" panose="02040502050405020303" pitchFamily="18" charset="0"/>
                <a:cs typeface="Calibri Light" panose="020F0302020204030204"/>
              </a:rPr>
              <a:t>посредством</a:t>
            </a:r>
            <a:r>
              <a:rPr lang="ru-RU" spc="-40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lang="ru-RU" dirty="0">
                <a:latin typeface="Georgia" panose="02040502050405020303" pitchFamily="18" charset="0"/>
                <a:cs typeface="Calibri Light" panose="020F0302020204030204"/>
              </a:rPr>
              <a:t>фиксации</a:t>
            </a:r>
            <a:r>
              <a:rPr lang="ru-RU" spc="-30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lang="ru-RU" spc="-10" dirty="0">
                <a:solidFill>
                  <a:srgbClr val="C00000"/>
                </a:solidFill>
                <a:latin typeface="Georgia" panose="02040502050405020303" pitchFamily="18" charset="0"/>
                <a:cs typeface="Calibri Light" panose="020F0302020204030204"/>
              </a:rPr>
              <a:t>общих </a:t>
            </a:r>
            <a:r>
              <a:rPr lang="ru-RU" dirty="0">
                <a:solidFill>
                  <a:srgbClr val="C00000"/>
                </a:solidFill>
                <a:latin typeface="Georgia" panose="02040502050405020303" pitchFamily="18" charset="0"/>
                <a:cs typeface="Calibri Light" panose="020F0302020204030204"/>
              </a:rPr>
              <a:t>и</a:t>
            </a:r>
            <a:r>
              <a:rPr lang="ru-RU" spc="-30" dirty="0">
                <a:solidFill>
                  <a:srgbClr val="C00000"/>
                </a:solidFill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lang="ru-RU" spc="-10" dirty="0">
                <a:solidFill>
                  <a:srgbClr val="C00000"/>
                </a:solidFill>
                <a:latin typeface="Georgia" panose="02040502050405020303" pitchFamily="18" charset="0"/>
                <a:cs typeface="Calibri Light" panose="020F0302020204030204"/>
              </a:rPr>
              <a:t>специфических</a:t>
            </a:r>
            <a:r>
              <a:rPr lang="ru-RU" spc="-75" dirty="0">
                <a:solidFill>
                  <a:srgbClr val="C00000"/>
                </a:solidFill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lang="ru-RU" dirty="0">
                <a:solidFill>
                  <a:srgbClr val="C00000"/>
                </a:solidFill>
                <a:latin typeface="Georgia" panose="02040502050405020303" pitchFamily="18" charset="0"/>
                <a:cs typeface="Calibri Light" panose="020F0302020204030204"/>
              </a:rPr>
              <a:t>признаков</a:t>
            </a:r>
            <a:r>
              <a:rPr lang="ru-RU" dirty="0">
                <a:latin typeface="Georgia" panose="02040502050405020303" pitchFamily="18" charset="0"/>
                <a:cs typeface="Calibri Light" panose="020F0302020204030204"/>
              </a:rPr>
              <a:t>,</a:t>
            </a:r>
            <a:r>
              <a:rPr lang="ru-RU" spc="-70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lang="ru-RU" dirty="0">
                <a:latin typeface="Georgia" panose="02040502050405020303" pitchFamily="18" charset="0"/>
                <a:cs typeface="Calibri Light" panose="020F0302020204030204"/>
              </a:rPr>
              <a:t>в</a:t>
            </a:r>
            <a:r>
              <a:rPr lang="ru-RU" spc="-20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lang="ru-RU" dirty="0">
                <a:latin typeface="Georgia" panose="02040502050405020303" pitchFamily="18" charset="0"/>
                <a:cs typeface="Calibri Light" panose="020F0302020204030204"/>
              </a:rPr>
              <a:t>качестве</a:t>
            </a:r>
            <a:r>
              <a:rPr lang="ru-RU" spc="5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lang="ru-RU" dirty="0">
                <a:latin typeface="Georgia" panose="02040502050405020303" pitchFamily="18" charset="0"/>
                <a:cs typeface="Calibri Light" panose="020F0302020204030204"/>
              </a:rPr>
              <a:t>которых</a:t>
            </a:r>
            <a:r>
              <a:rPr lang="ru-RU" spc="-55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lang="ru-RU" dirty="0">
                <a:latin typeface="Georgia" panose="02040502050405020303" pitchFamily="18" charset="0"/>
                <a:cs typeface="Calibri Light" panose="020F0302020204030204"/>
              </a:rPr>
              <a:t>выступают</a:t>
            </a:r>
            <a:r>
              <a:rPr lang="ru-RU" spc="-20" dirty="0">
                <a:solidFill>
                  <a:srgbClr val="C00000"/>
                </a:solidFill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lang="ru-RU" spc="-10" dirty="0">
                <a:solidFill>
                  <a:srgbClr val="C00000"/>
                </a:solidFill>
                <a:latin typeface="Georgia" panose="02040502050405020303" pitchFamily="18" charset="0"/>
                <a:cs typeface="Calibri Light" panose="020F0302020204030204"/>
              </a:rPr>
              <a:t>свойства </a:t>
            </a:r>
            <a:r>
              <a:rPr lang="ru-RU" dirty="0">
                <a:latin typeface="Georgia" panose="02040502050405020303" pitchFamily="18" charset="0"/>
                <a:cs typeface="Calibri Light" panose="020F0302020204030204"/>
              </a:rPr>
              <a:t>предметов</a:t>
            </a:r>
            <a:r>
              <a:rPr lang="ru-RU" spc="-65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lang="ru-RU" dirty="0">
                <a:latin typeface="Georgia" panose="02040502050405020303" pitchFamily="18" charset="0"/>
                <a:cs typeface="Calibri Light" panose="020F0302020204030204"/>
              </a:rPr>
              <a:t>и</a:t>
            </a:r>
            <a:r>
              <a:rPr lang="ru-RU" spc="-5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lang="ru-RU" dirty="0">
                <a:latin typeface="Georgia" panose="02040502050405020303" pitchFamily="18" charset="0"/>
                <a:cs typeface="Calibri Light" panose="020F0302020204030204"/>
              </a:rPr>
              <a:t>явлений</a:t>
            </a:r>
            <a:r>
              <a:rPr lang="ru-RU" spc="-75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lang="ru-RU" dirty="0">
                <a:latin typeface="Georgia" panose="02040502050405020303" pitchFamily="18" charset="0"/>
                <a:cs typeface="Calibri Light" panose="020F0302020204030204"/>
              </a:rPr>
              <a:t>и</a:t>
            </a:r>
            <a:r>
              <a:rPr lang="ru-RU" spc="-10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lang="ru-RU" dirty="0">
                <a:solidFill>
                  <a:srgbClr val="C00000"/>
                </a:solidFill>
                <a:latin typeface="Georgia" panose="02040502050405020303" pitchFamily="18" charset="0"/>
                <a:cs typeface="Calibri Light" panose="020F0302020204030204"/>
              </a:rPr>
              <a:t>отношения</a:t>
            </a:r>
            <a:r>
              <a:rPr lang="ru-RU" spc="-85" dirty="0">
                <a:solidFill>
                  <a:srgbClr val="7E5F00"/>
                </a:solidFill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lang="ru-RU" dirty="0">
                <a:latin typeface="Georgia" panose="02040502050405020303" pitchFamily="18" charset="0"/>
                <a:cs typeface="Calibri Light" panose="020F0302020204030204"/>
              </a:rPr>
              <a:t>между</a:t>
            </a:r>
            <a:r>
              <a:rPr lang="ru-RU" spc="-30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lang="ru-RU" spc="-10" dirty="0">
                <a:latin typeface="Georgia" panose="02040502050405020303" pitchFamily="18" charset="0"/>
                <a:cs typeface="Calibri Light" panose="020F0302020204030204"/>
              </a:rPr>
              <a:t>ними.</a:t>
            </a:r>
            <a:endParaRPr lang="ru-RU" dirty="0">
              <a:latin typeface="Georgia" panose="02040502050405020303" pitchFamily="18" charset="0"/>
              <a:cs typeface="Calibri Light" panose="020F0302020204030204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95745" y="2593064"/>
            <a:ext cx="6096000" cy="1118255"/>
          </a:xfrm>
          <a:prstGeom prst="rect">
            <a:avLst/>
          </a:prstGeom>
        </p:spPr>
        <p:txBody>
          <a:bodyPr>
            <a:spAutoFit/>
          </a:bodyPr>
          <a:lstStyle/>
          <a:p>
            <a:pPr marL="182880" marR="168910" indent="-170815" algn="just">
              <a:lnSpc>
                <a:spcPts val="2020"/>
              </a:lnSpc>
              <a:spcBef>
                <a:spcPts val="595"/>
              </a:spcBef>
              <a:buFont typeface="Arial MT"/>
              <a:buChar char="•"/>
              <a:tabLst>
                <a:tab pos="182880" algn="l"/>
              </a:tabLst>
            </a:pPr>
            <a:r>
              <a:rPr lang="ru-RU" dirty="0">
                <a:latin typeface="Georgia" panose="02040502050405020303" pitchFamily="18" charset="0"/>
                <a:cs typeface="Calibri Light" panose="020F0302020204030204"/>
              </a:rPr>
              <a:t>При</a:t>
            </a:r>
            <a:r>
              <a:rPr lang="ru-RU" spc="-15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lang="ru-RU" spc="-10" dirty="0">
                <a:latin typeface="Georgia" panose="02040502050405020303" pitchFamily="18" charset="0"/>
                <a:cs typeface="Calibri Light" panose="020F0302020204030204"/>
              </a:rPr>
              <a:t>раскрытии</a:t>
            </a:r>
            <a:r>
              <a:rPr lang="ru-RU" spc="-65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lang="ru-RU" dirty="0">
                <a:latin typeface="Georgia" panose="02040502050405020303" pitchFamily="18" charset="0"/>
                <a:cs typeface="Calibri Light" panose="020F0302020204030204"/>
              </a:rPr>
              <a:t>смысла</a:t>
            </a:r>
            <a:r>
              <a:rPr lang="ru-RU" spc="-35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lang="ru-RU" dirty="0">
                <a:latin typeface="Georgia" panose="02040502050405020303" pitchFamily="18" charset="0"/>
                <a:cs typeface="Calibri Light" panose="020F0302020204030204"/>
              </a:rPr>
              <a:t>понятия</a:t>
            </a:r>
            <a:r>
              <a:rPr lang="ru-RU" spc="-90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lang="ru-RU" dirty="0">
                <a:latin typeface="Georgia" panose="02040502050405020303" pitchFamily="18" charset="0"/>
                <a:cs typeface="Calibri Light" panose="020F0302020204030204"/>
              </a:rPr>
              <a:t>важно,</a:t>
            </a:r>
            <a:r>
              <a:rPr lang="ru-RU" spc="-10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lang="ru-RU" spc="-25" dirty="0">
                <a:latin typeface="Georgia" panose="02040502050405020303" pitchFamily="18" charset="0"/>
                <a:cs typeface="Calibri Light" panose="020F0302020204030204"/>
              </a:rPr>
              <a:t>во- </a:t>
            </a:r>
            <a:r>
              <a:rPr lang="ru-RU" dirty="0">
                <a:latin typeface="Georgia" panose="02040502050405020303" pitchFamily="18" charset="0"/>
                <a:cs typeface="Calibri Light" panose="020F0302020204030204"/>
              </a:rPr>
              <a:t>первых,</a:t>
            </a:r>
            <a:r>
              <a:rPr lang="ru-RU" spc="-70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lang="ru-RU" dirty="0">
                <a:latin typeface="Georgia" panose="02040502050405020303" pitchFamily="18" charset="0"/>
                <a:cs typeface="Calibri Light" panose="020F0302020204030204"/>
              </a:rPr>
              <a:t>чтобы</a:t>
            </a:r>
            <a:r>
              <a:rPr lang="ru-RU" spc="-40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lang="ru-RU" dirty="0">
                <a:latin typeface="Georgia" panose="02040502050405020303" pitchFamily="18" charset="0"/>
                <a:cs typeface="Calibri Light" panose="020F0302020204030204"/>
              </a:rPr>
              <a:t>была</a:t>
            </a:r>
            <a:r>
              <a:rPr lang="ru-RU" spc="-40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lang="ru-RU" dirty="0">
                <a:latin typeface="Georgia" panose="02040502050405020303" pitchFamily="18" charset="0"/>
                <a:cs typeface="Calibri Light" panose="020F0302020204030204"/>
              </a:rPr>
              <a:t>указана</a:t>
            </a:r>
            <a:r>
              <a:rPr lang="ru-RU" spc="-40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lang="ru-RU" spc="-10" dirty="0" smtClean="0">
                <a:solidFill>
                  <a:srgbClr val="C00000"/>
                </a:solidFill>
                <a:latin typeface="Georgia" panose="02040502050405020303" pitchFamily="18" charset="0"/>
                <a:cs typeface="Calibri Light" panose="020F0302020204030204"/>
              </a:rPr>
              <a:t>родовая принадлежность</a:t>
            </a:r>
            <a:r>
              <a:rPr lang="ru-RU" spc="-40" dirty="0" smtClean="0">
                <a:solidFill>
                  <a:srgbClr val="C00000"/>
                </a:solidFill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lang="ru-RU" dirty="0">
                <a:latin typeface="Georgia" panose="02040502050405020303" pitchFamily="18" charset="0"/>
                <a:cs typeface="Calibri Light" panose="020F0302020204030204"/>
              </a:rPr>
              <a:t>понятия,</a:t>
            </a:r>
            <a:r>
              <a:rPr lang="ru-RU" spc="450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lang="ru-RU" dirty="0">
                <a:latin typeface="Georgia" panose="02040502050405020303" pitchFamily="18" charset="0"/>
                <a:cs typeface="Calibri Light" panose="020F0302020204030204"/>
              </a:rPr>
              <a:t>во-</a:t>
            </a:r>
            <a:r>
              <a:rPr lang="ru-RU" spc="-10" dirty="0">
                <a:latin typeface="Georgia" panose="02040502050405020303" pitchFamily="18" charset="0"/>
                <a:cs typeface="Calibri Light" panose="020F0302020204030204"/>
              </a:rPr>
              <a:t>вторых, </a:t>
            </a:r>
            <a:r>
              <a:rPr lang="ru-RU" dirty="0">
                <a:latin typeface="Georgia" panose="02040502050405020303" pitchFamily="18" charset="0"/>
                <a:cs typeface="Calibri Light" panose="020F0302020204030204"/>
              </a:rPr>
              <a:t>приведенные</a:t>
            </a:r>
            <a:r>
              <a:rPr lang="ru-RU" spc="-90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lang="ru-RU" dirty="0">
                <a:solidFill>
                  <a:srgbClr val="C00000"/>
                </a:solidFill>
                <a:latin typeface="Georgia" panose="02040502050405020303" pitchFamily="18" charset="0"/>
                <a:cs typeface="Calibri Light" panose="020F0302020204030204"/>
              </a:rPr>
              <a:t>видовые</a:t>
            </a:r>
            <a:r>
              <a:rPr lang="ru-RU" spc="-45" dirty="0">
                <a:solidFill>
                  <a:srgbClr val="C00000"/>
                </a:solidFill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lang="ru-RU" dirty="0">
                <a:solidFill>
                  <a:srgbClr val="C00000"/>
                </a:solidFill>
                <a:latin typeface="Georgia" panose="02040502050405020303" pitchFamily="18" charset="0"/>
                <a:cs typeface="Calibri Light" panose="020F0302020204030204"/>
              </a:rPr>
              <a:t>отличия</a:t>
            </a:r>
            <a:r>
              <a:rPr lang="ru-RU" spc="-80" dirty="0">
                <a:solidFill>
                  <a:srgbClr val="C00000"/>
                </a:solidFill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lang="ru-RU" spc="-10" dirty="0">
                <a:latin typeface="Georgia" panose="02040502050405020303" pitchFamily="18" charset="0"/>
                <a:cs typeface="Calibri Light" panose="020F0302020204030204"/>
              </a:rPr>
              <a:t>однозначно </a:t>
            </a:r>
            <a:r>
              <a:rPr lang="ru-RU" dirty="0">
                <a:latin typeface="Georgia" panose="02040502050405020303" pitchFamily="18" charset="0"/>
                <a:cs typeface="Calibri Light" panose="020F0302020204030204"/>
              </a:rPr>
              <a:t>указывали</a:t>
            </a:r>
            <a:r>
              <a:rPr lang="ru-RU" spc="-45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lang="ru-RU" dirty="0">
                <a:latin typeface="Georgia" panose="02040502050405020303" pitchFamily="18" charset="0"/>
                <a:cs typeface="Calibri Light" panose="020F0302020204030204"/>
              </a:rPr>
              <a:t>на</a:t>
            </a:r>
            <a:r>
              <a:rPr lang="ru-RU" spc="-50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lang="ru-RU" dirty="0">
                <a:latin typeface="Georgia" panose="02040502050405020303" pitchFamily="18" charset="0"/>
                <a:cs typeface="Calibri Light" panose="020F0302020204030204"/>
              </a:rPr>
              <a:t>данное</a:t>
            </a:r>
            <a:r>
              <a:rPr lang="ru-RU" spc="-45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lang="ru-RU" spc="-10" dirty="0">
                <a:latin typeface="Georgia" panose="02040502050405020303" pitchFamily="18" charset="0"/>
                <a:cs typeface="Calibri Light" panose="020F0302020204030204"/>
              </a:rPr>
              <a:t>понятие.</a:t>
            </a:r>
            <a:endParaRPr lang="ru-RU" dirty="0">
              <a:latin typeface="Georgia" panose="02040502050405020303" pitchFamily="18" charset="0"/>
              <a:cs typeface="Calibri Light" panose="020F0302020204030204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1745" y="3429000"/>
            <a:ext cx="5306165" cy="2829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83673" y="579887"/>
            <a:ext cx="10792691" cy="531556"/>
          </a:xfrm>
          <a:prstGeom prst="rect">
            <a:avLst/>
          </a:prstGeom>
        </p:spPr>
        <p:txBody>
          <a:bodyPr vert="horz" wrap="square" lIns="0" tIns="69215" rIns="0" bIns="0" rtlCol="0" anchor="ctr">
            <a:spAutoFit/>
          </a:bodyPr>
          <a:lstStyle/>
          <a:p>
            <a:pPr marL="12700" marR="5080" indent="179705">
              <a:lnSpc>
                <a:spcPts val="3580"/>
              </a:lnSpc>
              <a:spcBef>
                <a:spcPts val="545"/>
              </a:spcBef>
            </a:pPr>
            <a:r>
              <a:rPr sz="3200" dirty="0">
                <a:solidFill>
                  <a:srgbClr val="16315B"/>
                </a:solidFill>
                <a:latin typeface="Georgia" panose="02040502050405020303" pitchFamily="18" charset="0"/>
              </a:rPr>
              <a:t>Использование</a:t>
            </a:r>
            <a:r>
              <a:rPr sz="3200" spc="-120" dirty="0">
                <a:solidFill>
                  <a:srgbClr val="16315B"/>
                </a:solidFill>
                <a:latin typeface="Georgia" panose="02040502050405020303" pitchFamily="18" charset="0"/>
              </a:rPr>
              <a:t> </a:t>
            </a:r>
            <a:r>
              <a:rPr sz="3200" spc="-10" dirty="0">
                <a:solidFill>
                  <a:srgbClr val="16315B"/>
                </a:solidFill>
                <a:latin typeface="Georgia" panose="02040502050405020303" pitchFamily="18" charset="0"/>
              </a:rPr>
              <a:t>понятия </a:t>
            </a:r>
            <a:r>
              <a:rPr sz="3200" dirty="0">
                <a:solidFill>
                  <a:srgbClr val="16315B"/>
                </a:solidFill>
                <a:latin typeface="Georgia" panose="02040502050405020303" pitchFamily="18" charset="0"/>
              </a:rPr>
              <a:t>в</a:t>
            </a:r>
            <a:r>
              <a:rPr sz="3200" spc="-45" dirty="0">
                <a:solidFill>
                  <a:srgbClr val="16315B"/>
                </a:solidFill>
                <a:latin typeface="Georgia" panose="02040502050405020303" pitchFamily="18" charset="0"/>
              </a:rPr>
              <a:t> </a:t>
            </a:r>
            <a:r>
              <a:rPr sz="3200" dirty="0">
                <a:solidFill>
                  <a:srgbClr val="16315B"/>
                </a:solidFill>
                <a:latin typeface="Georgia" panose="02040502050405020303" pitchFamily="18" charset="0"/>
              </a:rPr>
              <a:t>историческом</a:t>
            </a:r>
            <a:r>
              <a:rPr sz="3200" spc="-120" dirty="0">
                <a:solidFill>
                  <a:srgbClr val="16315B"/>
                </a:solidFill>
                <a:latin typeface="Georgia" panose="02040502050405020303" pitchFamily="18" charset="0"/>
              </a:rPr>
              <a:t> </a:t>
            </a:r>
            <a:r>
              <a:rPr sz="3200" spc="-10" dirty="0">
                <a:solidFill>
                  <a:srgbClr val="16315B"/>
                </a:solidFill>
                <a:latin typeface="Georgia" panose="02040502050405020303" pitchFamily="18" charset="0"/>
              </a:rPr>
              <a:t>контексте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99655" y="1302727"/>
            <a:ext cx="10903527" cy="14119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2270"/>
              </a:lnSpc>
              <a:spcBef>
                <a:spcPts val="110"/>
              </a:spcBef>
            </a:pPr>
            <a:r>
              <a:rPr sz="2100" dirty="0">
                <a:latin typeface="Georgia" panose="02040502050405020303" pitchFamily="18" charset="0"/>
                <a:cs typeface="Calibri Light" panose="020F0302020204030204"/>
              </a:rPr>
              <a:t>Предполагает</a:t>
            </a:r>
            <a:r>
              <a:rPr sz="2100" spc="-25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sz="2100" dirty="0">
                <a:latin typeface="Georgia" panose="02040502050405020303" pitchFamily="18" charset="0"/>
                <a:cs typeface="Calibri Light" panose="020F0302020204030204"/>
              </a:rPr>
              <a:t>приведение</a:t>
            </a:r>
            <a:r>
              <a:rPr sz="2100" spc="-50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sz="2100" dirty="0">
                <a:solidFill>
                  <a:srgbClr val="C00000"/>
                </a:solidFill>
                <a:latin typeface="Georgia" panose="02040502050405020303" pitchFamily="18" charset="0"/>
                <a:cs typeface="Calibri Light" panose="020F0302020204030204"/>
              </a:rPr>
              <a:t>суждения</a:t>
            </a:r>
            <a:r>
              <a:rPr sz="2100" dirty="0">
                <a:latin typeface="Georgia" panose="02040502050405020303" pitchFamily="18" charset="0"/>
                <a:cs typeface="Calibri Light" panose="020F0302020204030204"/>
              </a:rPr>
              <a:t>,</a:t>
            </a:r>
            <a:r>
              <a:rPr sz="2100" spc="-85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sz="2100" spc="-10" dirty="0" err="1">
                <a:latin typeface="Georgia" panose="02040502050405020303" pitchFamily="18" charset="0"/>
                <a:cs typeface="Calibri Light" panose="020F0302020204030204"/>
              </a:rPr>
              <a:t>характеризующее</a:t>
            </a:r>
            <a:r>
              <a:rPr sz="2100" spc="-60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sz="2100" spc="-10" dirty="0" err="1" smtClean="0">
                <a:latin typeface="Georgia" panose="02040502050405020303" pitchFamily="18" charset="0"/>
                <a:cs typeface="Calibri Light" panose="020F0302020204030204"/>
              </a:rPr>
              <a:t>какой-</a:t>
            </a:r>
            <a:r>
              <a:rPr sz="2100" spc="-20" dirty="0" err="1" smtClean="0">
                <a:latin typeface="Georgia" panose="02040502050405020303" pitchFamily="18" charset="0"/>
                <a:cs typeface="Calibri Light" panose="020F0302020204030204"/>
              </a:rPr>
              <a:t>либо</a:t>
            </a:r>
            <a:r>
              <a:rPr lang="ru-RU" sz="2100" spc="-20" dirty="0" smtClean="0">
                <a:latin typeface="Georgia" panose="02040502050405020303" pitchFamily="18" charset="0"/>
                <a:cs typeface="Calibri Light" panose="020F0302020204030204"/>
              </a:rPr>
              <a:t> и</a:t>
            </a:r>
            <a:r>
              <a:rPr sz="2100" spc="-10" dirty="0" err="1" smtClean="0">
                <a:latin typeface="Georgia" panose="02040502050405020303" pitchFamily="18" charset="0"/>
                <a:cs typeface="Calibri Light" panose="020F0302020204030204"/>
              </a:rPr>
              <a:t>сторический</a:t>
            </a:r>
            <a:r>
              <a:rPr sz="2100" spc="-60" dirty="0" smtClean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sz="2100" dirty="0">
                <a:solidFill>
                  <a:srgbClr val="FF0000"/>
                </a:solidFill>
                <a:latin typeface="Georgia" panose="02040502050405020303" pitchFamily="18" charset="0"/>
                <a:cs typeface="Calibri Light" panose="020F0302020204030204"/>
              </a:rPr>
              <a:t>факт</a:t>
            </a:r>
            <a:r>
              <a:rPr sz="2100" dirty="0">
                <a:latin typeface="Georgia" panose="02040502050405020303" pitchFamily="18" charset="0"/>
                <a:cs typeface="Calibri Light" panose="020F0302020204030204"/>
              </a:rPr>
              <a:t>,</a:t>
            </a:r>
            <a:r>
              <a:rPr sz="2100" spc="-25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sz="2100" dirty="0">
                <a:latin typeface="Georgia" panose="02040502050405020303" pitchFamily="18" charset="0"/>
                <a:cs typeface="Calibri Light" panose="020F0302020204030204"/>
              </a:rPr>
              <a:t>в</a:t>
            </a:r>
            <a:r>
              <a:rPr sz="2100" spc="-20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sz="2100" dirty="0">
                <a:latin typeface="Georgia" panose="02040502050405020303" pitchFamily="18" charset="0"/>
                <a:cs typeface="Calibri Light" panose="020F0302020204030204"/>
              </a:rPr>
              <a:t>котором</a:t>
            </a:r>
            <a:r>
              <a:rPr sz="2100" spc="-50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sz="2100" dirty="0">
                <a:latin typeface="Georgia" panose="02040502050405020303" pitchFamily="18" charset="0"/>
                <a:cs typeface="Calibri Light" panose="020F0302020204030204"/>
              </a:rPr>
              <a:t>используется</a:t>
            </a:r>
            <a:r>
              <a:rPr sz="2100" spc="-75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sz="2100" dirty="0">
                <a:latin typeface="Georgia" panose="02040502050405020303" pitchFamily="18" charset="0"/>
                <a:cs typeface="Calibri Light" panose="020F0302020204030204"/>
              </a:rPr>
              <a:t>данное</a:t>
            </a:r>
            <a:r>
              <a:rPr sz="2100" spc="-25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sz="2100" spc="-10" dirty="0">
                <a:solidFill>
                  <a:srgbClr val="FF0000"/>
                </a:solidFill>
                <a:latin typeface="Georgia" panose="02040502050405020303" pitchFamily="18" charset="0"/>
                <a:cs typeface="Calibri Light" panose="020F0302020204030204"/>
              </a:rPr>
              <a:t>понятие</a:t>
            </a:r>
            <a:r>
              <a:rPr sz="2100" spc="-10" dirty="0">
                <a:solidFill>
                  <a:srgbClr val="7E5F00"/>
                </a:solidFill>
                <a:latin typeface="Georgia" panose="02040502050405020303" pitchFamily="18" charset="0"/>
                <a:cs typeface="Calibri Light" panose="020F0302020204030204"/>
              </a:rPr>
              <a:t>.</a:t>
            </a:r>
            <a:endParaRPr sz="2100" dirty="0">
              <a:latin typeface="Georgia" panose="02040502050405020303" pitchFamily="18" charset="0"/>
              <a:cs typeface="Calibri Light" panose="020F0302020204030204"/>
            </a:endParaRPr>
          </a:p>
          <a:p>
            <a:pPr marL="207010" indent="-194310">
              <a:lnSpc>
                <a:spcPts val="2015"/>
              </a:lnSpc>
              <a:buChar char="•"/>
              <a:tabLst>
                <a:tab pos="207010" algn="l"/>
              </a:tabLst>
            </a:pPr>
            <a:r>
              <a:rPr sz="2100" dirty="0">
                <a:latin typeface="Georgia" panose="02040502050405020303" pitchFamily="18" charset="0"/>
                <a:cs typeface="Calibri Light" panose="020F0302020204030204"/>
              </a:rPr>
              <a:t>Суждение</a:t>
            </a:r>
            <a:r>
              <a:rPr sz="2100" spc="-95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sz="2100" dirty="0">
                <a:latin typeface="Georgia" panose="02040502050405020303" pitchFamily="18" charset="0"/>
                <a:cs typeface="Calibri Light" panose="020F0302020204030204"/>
              </a:rPr>
              <a:t>должно</a:t>
            </a:r>
            <a:r>
              <a:rPr sz="2100" spc="-75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sz="2100" dirty="0">
                <a:latin typeface="Georgia" panose="02040502050405020303" pitchFamily="18" charset="0"/>
                <a:cs typeface="Calibri Light" panose="020F0302020204030204"/>
              </a:rPr>
              <a:t>содержать</a:t>
            </a:r>
            <a:r>
              <a:rPr sz="2100" spc="-45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sz="2100" dirty="0">
                <a:solidFill>
                  <a:srgbClr val="C00000"/>
                </a:solidFill>
                <a:latin typeface="Georgia" panose="02040502050405020303" pitchFamily="18" charset="0"/>
                <a:cs typeface="Calibri Light" panose="020F0302020204030204"/>
              </a:rPr>
              <a:t>конкретный</a:t>
            </a:r>
            <a:r>
              <a:rPr sz="2100" spc="-105" dirty="0">
                <a:solidFill>
                  <a:srgbClr val="C00000"/>
                </a:solidFill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sz="2100" dirty="0">
                <a:solidFill>
                  <a:srgbClr val="C00000"/>
                </a:solidFill>
                <a:latin typeface="Georgia" panose="02040502050405020303" pitchFamily="18" charset="0"/>
                <a:cs typeface="Calibri Light" panose="020F0302020204030204"/>
              </a:rPr>
              <a:t>исторический</a:t>
            </a:r>
            <a:r>
              <a:rPr sz="2100" spc="-100" dirty="0">
                <a:solidFill>
                  <a:srgbClr val="C00000"/>
                </a:solidFill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sz="2100" spc="-10" dirty="0">
                <a:solidFill>
                  <a:srgbClr val="C00000"/>
                </a:solidFill>
                <a:latin typeface="Georgia" panose="02040502050405020303" pitchFamily="18" charset="0"/>
                <a:cs typeface="Calibri Light" panose="020F0302020204030204"/>
              </a:rPr>
              <a:t>факт.</a:t>
            </a:r>
            <a:endParaRPr sz="2100" dirty="0">
              <a:latin typeface="Georgia" panose="02040502050405020303" pitchFamily="18" charset="0"/>
              <a:cs typeface="Calibri Light" panose="020F0302020204030204"/>
            </a:endParaRPr>
          </a:p>
          <a:p>
            <a:pPr marL="207010" indent="-194310">
              <a:lnSpc>
                <a:spcPts val="2015"/>
              </a:lnSpc>
              <a:buChar char="•"/>
              <a:tabLst>
                <a:tab pos="207010" algn="l"/>
              </a:tabLst>
            </a:pPr>
            <a:r>
              <a:rPr sz="2100" dirty="0">
                <a:latin typeface="Georgia" panose="02040502050405020303" pitchFamily="18" charset="0"/>
                <a:cs typeface="Calibri Light" panose="020F0302020204030204"/>
              </a:rPr>
              <a:t>Не</a:t>
            </a:r>
            <a:r>
              <a:rPr sz="2100" spc="-35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sz="2100" dirty="0">
                <a:latin typeface="Georgia" panose="02040502050405020303" pitchFamily="18" charset="0"/>
                <a:cs typeface="Calibri Light" panose="020F0302020204030204"/>
              </a:rPr>
              <a:t>засчитываются</a:t>
            </a:r>
            <a:r>
              <a:rPr sz="2100" spc="-60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sz="2100" dirty="0">
                <a:latin typeface="Georgia" panose="02040502050405020303" pitchFamily="18" charset="0"/>
                <a:cs typeface="Calibri Light" panose="020F0302020204030204"/>
              </a:rPr>
              <a:t>суждения,</a:t>
            </a:r>
            <a:r>
              <a:rPr sz="2100" spc="-105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sz="2100" dirty="0">
                <a:latin typeface="Georgia" panose="02040502050405020303" pitchFamily="18" charset="0"/>
                <a:cs typeface="Calibri Light" panose="020F0302020204030204"/>
              </a:rPr>
              <a:t>в</a:t>
            </a:r>
            <a:r>
              <a:rPr sz="2100" spc="-35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sz="2100" dirty="0">
                <a:latin typeface="Georgia" panose="02040502050405020303" pitchFamily="18" charset="0"/>
                <a:cs typeface="Calibri Light" panose="020F0302020204030204"/>
              </a:rPr>
              <a:t>которых</a:t>
            </a:r>
            <a:r>
              <a:rPr sz="2100" spc="-40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sz="2100" dirty="0">
                <a:latin typeface="Georgia" panose="02040502050405020303" pitchFamily="18" charset="0"/>
                <a:cs typeface="Calibri Light" panose="020F0302020204030204"/>
              </a:rPr>
              <a:t>факты</a:t>
            </a:r>
            <a:r>
              <a:rPr sz="2100" spc="-35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sz="2100" dirty="0">
                <a:latin typeface="Georgia" panose="02040502050405020303" pitchFamily="18" charset="0"/>
                <a:cs typeface="Calibri Light" panose="020F0302020204030204"/>
              </a:rPr>
              <a:t>приведены</a:t>
            </a:r>
            <a:r>
              <a:rPr sz="2100" spc="-75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sz="2100" dirty="0">
                <a:latin typeface="Georgia" panose="02040502050405020303" pitchFamily="18" charset="0"/>
                <a:cs typeface="Calibri Light" panose="020F0302020204030204"/>
              </a:rPr>
              <a:t>с</a:t>
            </a:r>
            <a:r>
              <a:rPr sz="2100" spc="-5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sz="2100" spc="-10" dirty="0">
                <a:solidFill>
                  <a:srgbClr val="C00000"/>
                </a:solidFill>
                <a:latin typeface="Georgia" panose="02040502050405020303" pitchFamily="18" charset="0"/>
                <a:cs typeface="Calibri Light" panose="020F0302020204030204"/>
              </a:rPr>
              <a:t>ошибками.</a:t>
            </a:r>
            <a:endParaRPr sz="2100" dirty="0">
              <a:latin typeface="Georgia" panose="02040502050405020303" pitchFamily="18" charset="0"/>
              <a:cs typeface="Calibri Light" panose="020F0302020204030204"/>
            </a:endParaRPr>
          </a:p>
          <a:p>
            <a:pPr marL="206375" indent="-193675">
              <a:lnSpc>
                <a:spcPts val="2270"/>
              </a:lnSpc>
              <a:buChar char="•"/>
              <a:tabLst>
                <a:tab pos="206375" algn="l"/>
              </a:tabLst>
            </a:pPr>
            <a:r>
              <a:rPr sz="2100" dirty="0">
                <a:latin typeface="Georgia" panose="02040502050405020303" pitchFamily="18" charset="0"/>
                <a:cs typeface="Calibri Light" panose="020F0302020204030204"/>
              </a:rPr>
              <a:t>Суждение</a:t>
            </a:r>
            <a:r>
              <a:rPr sz="2100" spc="-75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sz="2100" dirty="0">
                <a:latin typeface="Georgia" panose="02040502050405020303" pitchFamily="18" charset="0"/>
                <a:cs typeface="Calibri Light" panose="020F0302020204030204"/>
              </a:rPr>
              <a:t>должно</a:t>
            </a:r>
            <a:r>
              <a:rPr sz="2100" spc="-55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sz="2100" dirty="0">
                <a:solidFill>
                  <a:srgbClr val="C00000"/>
                </a:solidFill>
                <a:latin typeface="Georgia" panose="02040502050405020303" pitchFamily="18" charset="0"/>
                <a:cs typeface="Calibri Light" panose="020F0302020204030204"/>
              </a:rPr>
              <a:t>содержать</a:t>
            </a:r>
            <a:r>
              <a:rPr sz="2100" spc="-45" dirty="0">
                <a:solidFill>
                  <a:srgbClr val="C00000"/>
                </a:solidFill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sz="2100" dirty="0">
                <a:solidFill>
                  <a:srgbClr val="C00000"/>
                </a:solidFill>
                <a:latin typeface="Georgia" panose="02040502050405020303" pitchFamily="18" charset="0"/>
                <a:cs typeface="Calibri Light" panose="020F0302020204030204"/>
              </a:rPr>
              <a:t>понятие</a:t>
            </a:r>
            <a:r>
              <a:rPr sz="2100" dirty="0">
                <a:latin typeface="Georgia" panose="02040502050405020303" pitchFamily="18" charset="0"/>
                <a:cs typeface="Calibri Light" panose="020F0302020204030204"/>
              </a:rPr>
              <a:t>,</a:t>
            </a:r>
            <a:r>
              <a:rPr sz="2100" spc="-75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sz="2100" dirty="0">
                <a:latin typeface="Georgia" panose="02040502050405020303" pitchFamily="18" charset="0"/>
                <a:cs typeface="Calibri Light" panose="020F0302020204030204"/>
              </a:rPr>
              <a:t>данное</a:t>
            </a:r>
            <a:r>
              <a:rPr sz="2100" spc="-75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sz="2100" dirty="0">
                <a:latin typeface="Georgia" panose="02040502050405020303" pitchFamily="18" charset="0"/>
                <a:cs typeface="Calibri Light" panose="020F0302020204030204"/>
              </a:rPr>
              <a:t>в</a:t>
            </a:r>
            <a:r>
              <a:rPr sz="2100" spc="-30" dirty="0">
                <a:latin typeface="Georgia" panose="02040502050405020303" pitchFamily="18" charset="0"/>
                <a:cs typeface="Calibri Light" panose="020F0302020204030204"/>
              </a:rPr>
              <a:t> </a:t>
            </a:r>
            <a:r>
              <a:rPr sz="2100" spc="-10" dirty="0">
                <a:latin typeface="Georgia" panose="02040502050405020303" pitchFamily="18" charset="0"/>
                <a:cs typeface="Calibri Light" panose="020F0302020204030204"/>
              </a:rPr>
              <a:t>задании.</a:t>
            </a:r>
            <a:endParaRPr sz="2100" dirty="0">
              <a:latin typeface="Georgia" panose="02040502050405020303" pitchFamily="18" charset="0"/>
              <a:cs typeface="Calibri Light" panose="020F0302020204030204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9773" y="3003111"/>
            <a:ext cx="8498205" cy="1418337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3020" rIns="0" bIns="0" rtlCol="0">
            <a:spAutoFit/>
          </a:bodyPr>
          <a:lstStyle/>
          <a:p>
            <a:pPr marL="90805">
              <a:spcBef>
                <a:spcPts val="260"/>
              </a:spcBef>
            </a:pPr>
            <a:r>
              <a:rPr i="1" spc="-10" dirty="0">
                <a:latin typeface="Calibri Light" panose="020F0302020204030204"/>
                <a:cs typeface="Calibri Light" panose="020F0302020204030204"/>
              </a:rPr>
              <a:t>Задание:</a:t>
            </a:r>
            <a:endParaRPr dirty="0">
              <a:latin typeface="Calibri Light" panose="020F0302020204030204"/>
              <a:cs typeface="Calibri Light" panose="020F0302020204030204"/>
            </a:endParaRPr>
          </a:p>
          <a:p>
            <a:pPr marL="90805" marR="582295"/>
            <a:r>
              <a:rPr dirty="0">
                <a:latin typeface="Calibri Light" panose="020F0302020204030204"/>
                <a:cs typeface="Calibri Light" panose="020F0302020204030204"/>
              </a:rPr>
              <a:t>Используя</a:t>
            </a:r>
            <a:r>
              <a:rPr spc="-6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dirty="0">
                <a:latin typeface="Calibri Light" panose="020F0302020204030204"/>
                <a:cs typeface="Calibri Light" panose="020F0302020204030204"/>
              </a:rPr>
              <a:t>знания</a:t>
            </a:r>
            <a:r>
              <a:rPr spc="-6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dirty="0">
                <a:latin typeface="Calibri Light" panose="020F0302020204030204"/>
                <a:cs typeface="Calibri Light" panose="020F0302020204030204"/>
              </a:rPr>
              <a:t>по</a:t>
            </a:r>
            <a:r>
              <a:rPr spc="-3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dirty="0">
                <a:latin typeface="Calibri Light" panose="020F0302020204030204"/>
                <a:cs typeface="Calibri Light" panose="020F0302020204030204"/>
              </a:rPr>
              <a:t>истории</a:t>
            </a:r>
            <a:r>
              <a:rPr spc="-2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dirty="0">
                <a:latin typeface="Calibri Light" panose="020F0302020204030204"/>
                <a:cs typeface="Calibri Light" panose="020F0302020204030204"/>
              </a:rPr>
              <a:t>России,</a:t>
            </a:r>
            <a:r>
              <a:rPr spc="-5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dirty="0">
                <a:latin typeface="Calibri Light" panose="020F0302020204030204"/>
                <a:cs typeface="Calibri Light" panose="020F0302020204030204"/>
              </a:rPr>
              <a:t>раскройте</a:t>
            </a:r>
            <a:r>
              <a:rPr spc="-4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dirty="0">
                <a:latin typeface="Calibri Light" panose="020F0302020204030204"/>
                <a:cs typeface="Calibri Light" panose="020F0302020204030204"/>
              </a:rPr>
              <a:t>смысл</a:t>
            </a:r>
            <a:r>
              <a:rPr spc="-4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dirty="0">
                <a:latin typeface="Calibri Light" panose="020F0302020204030204"/>
                <a:cs typeface="Calibri Light" panose="020F0302020204030204"/>
              </a:rPr>
              <a:t>понятия</a:t>
            </a:r>
            <a:r>
              <a:rPr spc="-6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pc="-10" dirty="0">
                <a:latin typeface="Calibri Light" panose="020F0302020204030204"/>
                <a:cs typeface="Calibri Light" panose="020F0302020204030204"/>
              </a:rPr>
              <a:t>«местничество». </a:t>
            </a:r>
            <a:r>
              <a:rPr dirty="0">
                <a:latin typeface="Calibri Light" panose="020F0302020204030204"/>
                <a:cs typeface="Calibri Light" panose="020F0302020204030204"/>
              </a:rPr>
              <a:t>Приведите</a:t>
            </a:r>
            <a:r>
              <a:rPr spc="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dirty="0">
                <a:latin typeface="Calibri Light" panose="020F0302020204030204"/>
                <a:cs typeface="Calibri Light" panose="020F0302020204030204"/>
              </a:rPr>
              <a:t>один</a:t>
            </a:r>
            <a:r>
              <a:rPr spc="-2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pc="-10" dirty="0">
                <a:latin typeface="Calibri Light" panose="020F0302020204030204"/>
                <a:cs typeface="Calibri Light" panose="020F0302020204030204"/>
              </a:rPr>
              <a:t>исторический</a:t>
            </a:r>
            <a:r>
              <a:rPr spc="-3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dirty="0">
                <a:latin typeface="Calibri Light" panose="020F0302020204030204"/>
                <a:cs typeface="Calibri Light" panose="020F0302020204030204"/>
              </a:rPr>
              <a:t>факт,</a:t>
            </a:r>
            <a:r>
              <a:rPr spc="-4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pc="-10" dirty="0">
                <a:latin typeface="Calibri Light" panose="020F0302020204030204"/>
                <a:cs typeface="Calibri Light" panose="020F0302020204030204"/>
              </a:rPr>
              <a:t>конкретизирующий</a:t>
            </a:r>
            <a:r>
              <a:rPr spc="-5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dirty="0">
                <a:latin typeface="Calibri Light" panose="020F0302020204030204"/>
                <a:cs typeface="Calibri Light" panose="020F0302020204030204"/>
              </a:rPr>
              <a:t>данное</a:t>
            </a:r>
            <a:r>
              <a:rPr spc="-4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pc="-10" dirty="0">
                <a:latin typeface="Calibri Light" panose="020F0302020204030204"/>
                <a:cs typeface="Calibri Light" panose="020F0302020204030204"/>
              </a:rPr>
              <a:t>понятие применительно</a:t>
            </a:r>
            <a:r>
              <a:rPr spc="-2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dirty="0">
                <a:latin typeface="Calibri Light" panose="020F0302020204030204"/>
                <a:cs typeface="Calibri Light" panose="020F0302020204030204"/>
              </a:rPr>
              <a:t>к</a:t>
            </a:r>
            <a:r>
              <a:rPr spc="-4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dirty="0">
                <a:latin typeface="Calibri Light" panose="020F0302020204030204"/>
                <a:cs typeface="Calibri Light" panose="020F0302020204030204"/>
              </a:rPr>
              <a:t>истории</a:t>
            </a:r>
            <a:r>
              <a:rPr spc="-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dirty="0">
                <a:latin typeface="Calibri Light" panose="020F0302020204030204"/>
                <a:cs typeface="Calibri Light" panose="020F0302020204030204"/>
              </a:rPr>
              <a:t>России.</a:t>
            </a:r>
            <a:r>
              <a:rPr spc="-4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dirty="0">
                <a:latin typeface="Calibri Light" panose="020F0302020204030204"/>
                <a:cs typeface="Calibri Light" panose="020F0302020204030204"/>
              </a:rPr>
              <a:t>Приведённый</a:t>
            </a:r>
            <a:r>
              <a:rPr spc="-3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dirty="0">
                <a:latin typeface="Calibri Light" panose="020F0302020204030204"/>
                <a:cs typeface="Calibri Light" panose="020F0302020204030204"/>
              </a:rPr>
              <a:t>факт</a:t>
            </a:r>
            <a:r>
              <a:rPr spc="-3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dirty="0">
                <a:latin typeface="Calibri Light" panose="020F0302020204030204"/>
                <a:cs typeface="Calibri Light" panose="020F0302020204030204"/>
              </a:rPr>
              <a:t>не</a:t>
            </a:r>
            <a:r>
              <a:rPr spc="-2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dirty="0">
                <a:latin typeface="Calibri Light" panose="020F0302020204030204"/>
                <a:cs typeface="Calibri Light" panose="020F0302020204030204"/>
              </a:rPr>
              <a:t>должен</a:t>
            </a:r>
            <a:r>
              <a:rPr spc="-5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dirty="0">
                <a:latin typeface="Calibri Light" panose="020F0302020204030204"/>
                <a:cs typeface="Calibri Light" panose="020F0302020204030204"/>
              </a:rPr>
              <a:t>содержаться</a:t>
            </a:r>
            <a:r>
              <a:rPr spc="-2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pc="-50" dirty="0">
                <a:latin typeface="Calibri Light" panose="020F0302020204030204"/>
                <a:cs typeface="Calibri Light" panose="020F0302020204030204"/>
              </a:rPr>
              <a:t>в </a:t>
            </a:r>
            <a:r>
              <a:rPr dirty="0">
                <a:latin typeface="Calibri Light" panose="020F0302020204030204"/>
                <a:cs typeface="Calibri Light" panose="020F0302020204030204"/>
              </a:rPr>
              <a:t>данном</a:t>
            </a:r>
            <a:r>
              <a:rPr spc="-8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dirty="0">
                <a:latin typeface="Calibri Light" panose="020F0302020204030204"/>
                <a:cs typeface="Calibri Light" panose="020F0302020204030204"/>
              </a:rPr>
              <a:t>Вами</a:t>
            </a:r>
            <a:r>
              <a:rPr spc="-3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dirty="0">
                <a:latin typeface="Calibri Light" panose="020F0302020204030204"/>
                <a:cs typeface="Calibri Light" panose="020F0302020204030204"/>
              </a:rPr>
              <a:t>определении</a:t>
            </a:r>
            <a:r>
              <a:rPr spc="-6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pc="-10" dirty="0">
                <a:latin typeface="Calibri Light" panose="020F0302020204030204"/>
                <a:cs typeface="Calibri Light" panose="020F0302020204030204"/>
              </a:rPr>
              <a:t>понятия.</a:t>
            </a:r>
            <a:endParaRPr dirty="0">
              <a:latin typeface="Calibri Light" panose="020F0302020204030204"/>
              <a:cs typeface="Calibri Light" panose="020F0302020204030204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60192" y="4661223"/>
            <a:ext cx="8452485" cy="1752600"/>
          </a:xfrm>
          <a:prstGeom prst="rect">
            <a:avLst/>
          </a:prstGeom>
          <a:solidFill>
            <a:srgbClr val="DAE2F3"/>
          </a:solidFill>
        </p:spPr>
        <p:txBody>
          <a:bodyPr vert="horz" wrap="square" lIns="0" tIns="31750" rIns="0" bIns="0" rtlCol="0">
            <a:spAutoFit/>
          </a:bodyPr>
          <a:lstStyle/>
          <a:p>
            <a:pPr marL="91440">
              <a:spcBef>
                <a:spcPts val="250"/>
              </a:spcBef>
            </a:pPr>
            <a:r>
              <a:rPr i="1" dirty="0">
                <a:latin typeface="Calibri Light" panose="020F0302020204030204"/>
                <a:cs typeface="Calibri Light" panose="020F0302020204030204"/>
              </a:rPr>
              <a:t>Возможный</a:t>
            </a:r>
            <a:r>
              <a:rPr i="1" spc="-5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i="1" dirty="0">
                <a:latin typeface="Calibri Light" panose="020F0302020204030204"/>
                <a:cs typeface="Calibri Light" panose="020F0302020204030204"/>
              </a:rPr>
              <a:t>вариант</a:t>
            </a:r>
            <a:r>
              <a:rPr i="1" spc="-6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i="1" spc="-10" dirty="0">
                <a:latin typeface="Calibri Light" panose="020F0302020204030204"/>
                <a:cs typeface="Calibri Light" panose="020F0302020204030204"/>
              </a:rPr>
              <a:t>ответа:</a:t>
            </a:r>
            <a:endParaRPr dirty="0">
              <a:latin typeface="Calibri Light" panose="020F0302020204030204"/>
              <a:cs typeface="Calibri Light" panose="020F0302020204030204"/>
            </a:endParaRPr>
          </a:p>
          <a:p>
            <a:pPr marL="91440" marR="93980">
              <a:spcBef>
                <a:spcPts val="5"/>
              </a:spcBef>
            </a:pPr>
            <a:r>
              <a:rPr dirty="0">
                <a:latin typeface="Calibri Light" panose="020F0302020204030204"/>
                <a:cs typeface="Calibri Light" panose="020F0302020204030204"/>
              </a:rPr>
              <a:t>Местничество</a:t>
            </a:r>
            <a:r>
              <a:rPr spc="-3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dirty="0">
                <a:latin typeface="Calibri Light" panose="020F0302020204030204"/>
                <a:cs typeface="Calibri Light" panose="020F0302020204030204"/>
              </a:rPr>
              <a:t>-</a:t>
            </a:r>
            <a:r>
              <a:rPr spc="-4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dirty="0">
                <a:latin typeface="Calibri Light" panose="020F0302020204030204"/>
                <a:cs typeface="Calibri Light" panose="020F0302020204030204"/>
              </a:rPr>
              <a:t>порядок</a:t>
            </a:r>
            <a:r>
              <a:rPr spc="-4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dirty="0">
                <a:latin typeface="Calibri Light" panose="020F0302020204030204"/>
                <a:cs typeface="Calibri Light" panose="020F0302020204030204"/>
              </a:rPr>
              <a:t>назначения</a:t>
            </a:r>
            <a:r>
              <a:rPr spc="-6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dirty="0">
                <a:latin typeface="Calibri Light" panose="020F0302020204030204"/>
                <a:cs typeface="Calibri Light" panose="020F0302020204030204"/>
              </a:rPr>
              <a:t>на</a:t>
            </a:r>
            <a:r>
              <a:rPr spc="-3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dirty="0">
                <a:latin typeface="Calibri Light" panose="020F0302020204030204"/>
                <a:cs typeface="Calibri Light" panose="020F0302020204030204"/>
              </a:rPr>
              <a:t>должность</a:t>
            </a:r>
            <a:r>
              <a:rPr spc="-7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dirty="0">
                <a:latin typeface="Calibri Light" panose="020F0302020204030204"/>
                <a:cs typeface="Calibri Light" panose="020F0302020204030204"/>
              </a:rPr>
              <a:t>в</a:t>
            </a:r>
            <a:r>
              <a:rPr spc="-5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dirty="0">
                <a:latin typeface="Calibri Light" panose="020F0302020204030204"/>
                <a:cs typeface="Calibri Light" panose="020F0302020204030204"/>
              </a:rPr>
              <a:t>соответствии с</a:t>
            </a:r>
            <a:r>
              <a:rPr spc="-5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pc="-10" dirty="0">
                <a:latin typeface="Calibri Light" panose="020F0302020204030204"/>
                <a:cs typeface="Calibri Light" panose="020F0302020204030204"/>
              </a:rPr>
              <a:t>происхождением </a:t>
            </a:r>
            <a:r>
              <a:rPr dirty="0">
                <a:latin typeface="Calibri Light" panose="020F0302020204030204"/>
                <a:cs typeface="Calibri Light" panose="020F0302020204030204"/>
              </a:rPr>
              <a:t>рода</a:t>
            </a:r>
            <a:r>
              <a:rPr spc="-4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dirty="0">
                <a:latin typeface="Calibri Light" panose="020F0302020204030204"/>
                <a:cs typeface="Calibri Light" panose="020F0302020204030204"/>
              </a:rPr>
              <a:t>и</a:t>
            </a:r>
            <a:r>
              <a:rPr spc="-6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dirty="0">
                <a:latin typeface="Calibri Light" panose="020F0302020204030204"/>
                <a:cs typeface="Calibri Light" panose="020F0302020204030204"/>
              </a:rPr>
              <a:t>заслуг</a:t>
            </a:r>
            <a:r>
              <a:rPr spc="-7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dirty="0">
                <a:latin typeface="Calibri Light" panose="020F0302020204030204"/>
                <a:cs typeface="Calibri Light" panose="020F0302020204030204"/>
              </a:rPr>
              <a:t>рода</a:t>
            </a:r>
            <a:r>
              <a:rPr spc="-4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pc="-10" dirty="0">
                <a:latin typeface="Calibri Light" panose="020F0302020204030204"/>
                <a:cs typeface="Calibri Light" panose="020F0302020204030204"/>
              </a:rPr>
              <a:t>(должностей,</a:t>
            </a:r>
            <a:r>
              <a:rPr spc="-6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dirty="0">
                <a:latin typeface="Calibri Light" panose="020F0302020204030204"/>
                <a:cs typeface="Calibri Light" panose="020F0302020204030204"/>
              </a:rPr>
              <a:t>занимаемых</a:t>
            </a:r>
            <a:r>
              <a:rPr spc="-4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dirty="0">
                <a:latin typeface="Calibri Light" panose="020F0302020204030204"/>
                <a:cs typeface="Calibri Light" panose="020F0302020204030204"/>
              </a:rPr>
              <a:t>предками),</a:t>
            </a:r>
            <a:r>
              <a:rPr spc="-2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dirty="0">
                <a:latin typeface="Calibri Light" panose="020F0302020204030204"/>
                <a:cs typeface="Calibri Light" panose="020F0302020204030204"/>
              </a:rPr>
              <a:t>который</a:t>
            </a:r>
            <a:r>
              <a:rPr spc="-5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dirty="0">
                <a:latin typeface="Calibri Light" panose="020F0302020204030204"/>
                <a:cs typeface="Calibri Light" panose="020F0302020204030204"/>
              </a:rPr>
              <a:t>существовал</a:t>
            </a:r>
            <a:r>
              <a:rPr spc="-3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pc="-50" dirty="0">
                <a:latin typeface="Calibri Light" panose="020F0302020204030204"/>
                <a:cs typeface="Calibri Light" panose="020F0302020204030204"/>
              </a:rPr>
              <a:t>в </a:t>
            </a:r>
            <a:r>
              <a:rPr dirty="0">
                <a:latin typeface="Calibri Light" panose="020F0302020204030204"/>
                <a:cs typeface="Calibri Light" panose="020F0302020204030204"/>
              </a:rPr>
              <a:t>Московском</a:t>
            </a:r>
            <a:r>
              <a:rPr spc="-8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pc="-10" dirty="0">
                <a:latin typeface="Calibri Light" panose="020F0302020204030204"/>
                <a:cs typeface="Calibri Light" panose="020F0302020204030204"/>
              </a:rPr>
              <a:t>государстве.</a:t>
            </a:r>
            <a:endParaRPr dirty="0">
              <a:latin typeface="Calibri Light" panose="020F0302020204030204"/>
              <a:cs typeface="Calibri Light" panose="020F0302020204030204"/>
            </a:endParaRPr>
          </a:p>
          <a:p>
            <a:pPr marL="91440" marR="1276985"/>
            <a:r>
              <a:rPr dirty="0">
                <a:latin typeface="Calibri Light" panose="020F0302020204030204"/>
                <a:cs typeface="Calibri Light" panose="020F0302020204030204"/>
              </a:rPr>
              <a:t>Местническая</a:t>
            </a:r>
            <a:r>
              <a:rPr spc="-3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dirty="0">
                <a:latin typeface="Calibri Light" panose="020F0302020204030204"/>
                <a:cs typeface="Calibri Light" panose="020F0302020204030204"/>
              </a:rPr>
              <a:t>система</a:t>
            </a:r>
            <a:r>
              <a:rPr spc="-4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dirty="0">
                <a:latin typeface="Calibri Light" panose="020F0302020204030204"/>
                <a:cs typeface="Calibri Light" panose="020F0302020204030204"/>
              </a:rPr>
              <a:t>была</a:t>
            </a:r>
            <a:r>
              <a:rPr spc="-2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pc="-10" dirty="0">
                <a:latin typeface="Calibri Light" panose="020F0302020204030204"/>
                <a:cs typeface="Calibri Light" panose="020F0302020204030204"/>
              </a:rPr>
              <a:t>окончательно</a:t>
            </a:r>
            <a:r>
              <a:rPr spc="-5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dirty="0">
                <a:latin typeface="Calibri Light" panose="020F0302020204030204"/>
                <a:cs typeface="Calibri Light" panose="020F0302020204030204"/>
              </a:rPr>
              <a:t>ликвидирована</a:t>
            </a:r>
            <a:r>
              <a:rPr spc="-2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dirty="0">
                <a:latin typeface="Calibri Light" panose="020F0302020204030204"/>
                <a:cs typeface="Calibri Light" panose="020F0302020204030204"/>
              </a:rPr>
              <a:t>в</a:t>
            </a:r>
            <a:r>
              <a:rPr spc="-2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dirty="0">
                <a:latin typeface="Calibri Light" panose="020F0302020204030204"/>
                <a:cs typeface="Calibri Light" panose="020F0302020204030204"/>
              </a:rPr>
              <a:t>конце</a:t>
            </a:r>
            <a:r>
              <a:rPr spc="-8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dirty="0">
                <a:latin typeface="Calibri Light" panose="020F0302020204030204"/>
                <a:cs typeface="Calibri Light" panose="020F0302020204030204"/>
              </a:rPr>
              <a:t>XVII</a:t>
            </a:r>
            <a:r>
              <a:rPr spc="-4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pc="-25" dirty="0">
                <a:latin typeface="Calibri Light" panose="020F0302020204030204"/>
                <a:cs typeface="Calibri Light" panose="020F0302020204030204"/>
              </a:rPr>
              <a:t>в. </a:t>
            </a:r>
            <a:r>
              <a:rPr spc="-10" dirty="0">
                <a:latin typeface="Calibri Light" panose="020F0302020204030204"/>
                <a:cs typeface="Calibri Light" panose="020F0302020204030204"/>
              </a:rPr>
              <a:t>правительством</a:t>
            </a:r>
            <a:r>
              <a:rPr spc="1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dirty="0">
                <a:latin typeface="Calibri Light" panose="020F0302020204030204"/>
                <a:cs typeface="Calibri Light" panose="020F0302020204030204"/>
              </a:rPr>
              <a:t>Фёдора</a:t>
            </a:r>
            <a:r>
              <a:rPr spc="-2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pc="-10" dirty="0">
                <a:latin typeface="Calibri Light" panose="020F0302020204030204"/>
                <a:cs typeface="Calibri Light" panose="020F0302020204030204"/>
              </a:rPr>
              <a:t>Алексеевича.</a:t>
            </a:r>
            <a:endParaRPr dirty="0">
              <a:latin typeface="Calibri Light" panose="020F0302020204030204"/>
              <a:cs typeface="Calibri Light" panose="020F03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/>
          <p:cNvSpPr txBox="1"/>
          <p:nvPr/>
        </p:nvSpPr>
        <p:spPr>
          <a:xfrm>
            <a:off x="1357745" y="217674"/>
            <a:ext cx="10129783" cy="532197"/>
          </a:xfrm>
          <a:prstGeom prst="rect">
            <a:avLst/>
          </a:prstGeom>
        </p:spPr>
        <p:txBody>
          <a:bodyPr vert="horz" wrap="square" lIns="0" tIns="6985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908810" marR="5080" indent="-1896745" algn="ctr">
              <a:lnSpc>
                <a:spcPts val="3580"/>
              </a:lnSpc>
              <a:spcBef>
                <a:spcPts val="550"/>
              </a:spcBef>
            </a:pPr>
            <a:r>
              <a:rPr lang="ru-RU" sz="32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Особенности</a:t>
            </a:r>
            <a:r>
              <a:rPr lang="ru-RU" sz="3200" spc="-12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подготовки к выполнению задания</a:t>
            </a:r>
            <a:endParaRPr lang="ru-RU" sz="3200" spc="-25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92789" y="970383"/>
            <a:ext cx="36054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Georgia" panose="02040502050405020303" pitchFamily="18" charset="0"/>
              </a:rPr>
              <a:t>Прием </a:t>
            </a:r>
            <a:r>
              <a:rPr lang="ru-RU" sz="2000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денотатный</a:t>
            </a:r>
            <a:r>
              <a:rPr lang="ru-RU" sz="2000" b="1" dirty="0">
                <a:solidFill>
                  <a:srgbClr val="002060"/>
                </a:solidFill>
                <a:latin typeface="Georgia" panose="02040502050405020303" pitchFamily="18" charset="0"/>
              </a:rPr>
              <a:t> граф</a:t>
            </a:r>
            <a:endParaRPr lang="ru-RU" sz="2000" b="1" dirty="0">
              <a:solidFill>
                <a:srgbClr val="002060"/>
              </a:solidFill>
              <a:effectLst/>
              <a:latin typeface="Georgia" panose="02040502050405020303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4689764" y="3016787"/>
            <a:ext cx="2299854" cy="16702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7502925" y="1776781"/>
            <a:ext cx="2573642" cy="12414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Игорь</a:t>
            </a:r>
          </a:p>
          <a:p>
            <a:pPr algn="ctr"/>
            <a:r>
              <a:rPr lang="ru-RU" dirty="0" smtClean="0"/>
              <a:t>древляне</a:t>
            </a:r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7866261" y="4383485"/>
            <a:ext cx="3282151" cy="13382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Сбор дани</a:t>
            </a:r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2143692" y="1973847"/>
            <a:ext cx="2743200" cy="13499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Дружина</a:t>
            </a:r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1653187" y="4687057"/>
            <a:ext cx="2531253" cy="12414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Объезд земель</a:t>
            </a:r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4632556" y="5195730"/>
            <a:ext cx="3215539" cy="14498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Ольга</a:t>
            </a:r>
          </a:p>
          <a:p>
            <a:pPr algn="ctr"/>
            <a:r>
              <a:rPr lang="ru-RU" dirty="0"/>
              <a:t>у</a:t>
            </a:r>
            <a:r>
              <a:rPr lang="ru-RU" dirty="0" smtClean="0"/>
              <a:t>роки</a:t>
            </a:r>
          </a:p>
          <a:p>
            <a:pPr algn="ctr"/>
            <a:r>
              <a:rPr lang="ru-RU" dirty="0" smtClean="0"/>
              <a:t>погосты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256285" y="3705767"/>
            <a:ext cx="1283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ПОЛЮДЬЕ</a:t>
            </a:r>
            <a:endParaRPr lang="ru-RU" b="1" dirty="0"/>
          </a:p>
        </p:txBody>
      </p:sp>
      <p:sp>
        <p:nvSpPr>
          <p:cNvPr id="13" name="Стрелка вправо 12"/>
          <p:cNvSpPr/>
          <p:nvPr/>
        </p:nvSpPr>
        <p:spPr>
          <a:xfrm>
            <a:off x="4086758" y="4970093"/>
            <a:ext cx="3761337" cy="16508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>
            <a:off x="3118649" y="3323800"/>
            <a:ext cx="181669" cy="1363257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Соединительная линия уступом 18"/>
          <p:cNvCxnSpPr/>
          <p:nvPr/>
        </p:nvCxnSpPr>
        <p:spPr>
          <a:xfrm rot="5400000">
            <a:off x="6334487" y="3525618"/>
            <a:ext cx="2333941" cy="1162680"/>
          </a:xfrm>
          <a:prstGeom prst="bentConnector3">
            <a:avLst/>
          </a:prstGeom>
          <a:ln w="603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7547" y="4684296"/>
            <a:ext cx="7058306" cy="1707987"/>
          </a:xfrm>
          <a:solidFill>
            <a:srgbClr val="16315B"/>
          </a:solidFill>
        </p:spPr>
        <p:txBody>
          <a:bodyPr>
            <a:normAutofit/>
          </a:bodyPr>
          <a:lstStyle/>
          <a:p>
            <a:pPr algn="r"/>
            <a:r>
              <a:rPr lang="ru-RU" sz="5000" dirty="0">
                <a:solidFill>
                  <a:schemeClr val="bg1"/>
                </a:solidFill>
                <a:latin typeface="Georgia" panose="02040502050405020303" pitchFamily="18" charset="0"/>
              </a:rPr>
              <a:t>Задание № 20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ru-RU" sz="3000" dirty="0">
                <a:solidFill>
                  <a:schemeClr val="bg1"/>
                </a:solidFill>
                <a:latin typeface="Georgia" panose="02040502050405020303" pitchFamily="18" charset="0"/>
              </a:rPr>
              <a:t>ЕГЭ </a:t>
            </a:r>
            <a:r>
              <a:rPr lang="ru-RU" sz="3000" dirty="0" smtClean="0">
                <a:solidFill>
                  <a:schemeClr val="bg1"/>
                </a:solidFill>
                <a:latin typeface="Georgia" panose="02040502050405020303" pitchFamily="18" charset="0"/>
              </a:rPr>
              <a:t>2026</a:t>
            </a:r>
            <a:endParaRPr lang="ru-RU" sz="3000" dirty="0">
              <a:solidFill>
                <a:srgbClr val="FFFFFF"/>
              </a:solidFill>
              <a:latin typeface="Georgia" panose="02040502050405020303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7711267" y="321733"/>
            <a:ext cx="4096420" cy="6070549"/>
          </a:xfrm>
          <a:solidFill>
            <a:srgbClr val="16315B"/>
          </a:solidFill>
        </p:spPr>
        <p:txBody>
          <a:bodyPr anchor="ctr">
            <a:normAutofit/>
          </a:bodyPr>
          <a:lstStyle/>
          <a:p>
            <a:pPr algn="just"/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>Проверяет умение сравнивать исторические события, процессы, явления.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>Умение использовать принципы причинно-следственного, структурно-функционального, временного и пространственного анализа для изучения исторических процессов и явлений.</a:t>
            </a:r>
            <a:endParaRPr lang="ru-RU" sz="35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52836" t="43256" r="10915" b="20998"/>
          <a:stretch>
            <a:fillRect/>
          </a:stretch>
        </p:blipFill>
        <p:spPr>
          <a:xfrm>
            <a:off x="327547" y="321732"/>
            <a:ext cx="7058306" cy="39132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8131" y="1049627"/>
            <a:ext cx="11619070" cy="10438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sz="3000" dirty="0">
                <a:solidFill>
                  <a:schemeClr val="tx1"/>
                </a:solidFill>
                <a:latin typeface="Georgia" panose="02040502050405020303" pitchFamily="18" charset="0"/>
              </a:rPr>
              <a:t>Тезис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227118" y="177685"/>
            <a:ext cx="10023788" cy="681177"/>
            <a:chOff x="665131" y="914400"/>
            <a:chExt cx="11031770" cy="942157"/>
          </a:xfrm>
        </p:grpSpPr>
        <p:sp>
          <p:nvSpPr>
            <p:cNvPr id="4" name="Прямоугольник 3"/>
            <p:cNvSpPr/>
            <p:nvPr/>
          </p:nvSpPr>
          <p:spPr>
            <a:xfrm flipH="1">
              <a:off x="665131" y="914400"/>
              <a:ext cx="90274" cy="942157"/>
            </a:xfrm>
            <a:prstGeom prst="rect">
              <a:avLst/>
            </a:prstGeom>
            <a:solidFill>
              <a:srgbClr val="183664"/>
            </a:solidFill>
            <a:ln>
              <a:solidFill>
                <a:srgbClr val="1836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3500" b="1">
                <a:solidFill>
                  <a:schemeClr val="tx1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755404" y="914400"/>
              <a:ext cx="10941497" cy="9421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41300" dist="12700" dir="48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09600" indent="-609600" algn="ctr">
                <a:buNone/>
              </a:pPr>
              <a:r>
                <a:rPr lang="ru-RU" altLang="ru-RU" sz="3500" b="1" dirty="0">
                  <a:solidFill>
                    <a:srgbClr val="002060"/>
                  </a:solidFill>
                  <a:latin typeface="Georgia" panose="02040502050405020303" pitchFamily="18" charset="0"/>
                </a:rPr>
                <a:t>Требования к выполнению задания</a:t>
              </a:r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261015" y="2393987"/>
            <a:ext cx="3485724" cy="1764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sz="3000" dirty="0">
                <a:solidFill>
                  <a:schemeClr val="tx1"/>
                </a:solidFill>
                <a:latin typeface="Georgia" panose="02040502050405020303" pitchFamily="18" charset="0"/>
              </a:rPr>
              <a:t>1) Обоснование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055879" y="2434899"/>
            <a:ext cx="7831321" cy="7895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3000" dirty="0">
                <a:solidFill>
                  <a:schemeClr val="tx1"/>
                </a:solidFill>
                <a:latin typeface="Georgia" panose="02040502050405020303" pitchFamily="18" charset="0"/>
              </a:rPr>
              <a:t>1 исторический факт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055877" y="3368643"/>
            <a:ext cx="7831321" cy="7895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3000" dirty="0">
                <a:solidFill>
                  <a:schemeClr val="tx1"/>
                </a:solidFill>
                <a:latin typeface="Georgia" panose="02040502050405020303" pitchFamily="18" charset="0"/>
              </a:rPr>
              <a:t>2 исторический факт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68128" y="4551245"/>
            <a:ext cx="3485724" cy="1764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sz="3000" dirty="0">
                <a:solidFill>
                  <a:schemeClr val="tx1"/>
                </a:solidFill>
                <a:latin typeface="Georgia" panose="02040502050405020303" pitchFamily="18" charset="0"/>
              </a:rPr>
              <a:t>2</a:t>
            </a:r>
            <a:r>
              <a:rPr lang="ru-RU" altLang="ru-RU" sz="3000">
                <a:solidFill>
                  <a:schemeClr val="tx1"/>
                </a:solidFill>
                <a:latin typeface="Georgia" panose="02040502050405020303" pitchFamily="18" charset="0"/>
              </a:rPr>
              <a:t>) </a:t>
            </a:r>
            <a:r>
              <a:rPr lang="ru-RU" altLang="ru-RU" sz="3000" dirty="0">
                <a:solidFill>
                  <a:schemeClr val="tx1"/>
                </a:solidFill>
                <a:latin typeface="Georgia" panose="02040502050405020303" pitchFamily="18" charset="0"/>
              </a:rPr>
              <a:t>Обоснование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062992" y="4592156"/>
            <a:ext cx="7831321" cy="7895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3000">
                <a:solidFill>
                  <a:schemeClr val="tx1"/>
                </a:solidFill>
                <a:latin typeface="Georgia" panose="02040502050405020303" pitchFamily="18" charset="0"/>
              </a:rPr>
              <a:t>1 исторический факт</a:t>
            </a:r>
            <a:endParaRPr lang="ru-RU" altLang="ru-RU" sz="30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062990" y="5525900"/>
            <a:ext cx="7831321" cy="7895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3000">
                <a:solidFill>
                  <a:schemeClr val="tx1"/>
                </a:solidFill>
                <a:latin typeface="Georgia" panose="02040502050405020303" pitchFamily="18" charset="0"/>
              </a:rPr>
              <a:t>2 исторический факт</a:t>
            </a:r>
            <a:endParaRPr lang="ru-RU" altLang="ru-RU" sz="30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27118" y="177685"/>
            <a:ext cx="10023788" cy="681177"/>
            <a:chOff x="665131" y="914400"/>
            <a:chExt cx="11031770" cy="942157"/>
          </a:xfrm>
        </p:grpSpPr>
        <p:sp>
          <p:nvSpPr>
            <p:cNvPr id="3" name="Прямоугольник 2"/>
            <p:cNvSpPr/>
            <p:nvPr/>
          </p:nvSpPr>
          <p:spPr>
            <a:xfrm flipH="1">
              <a:off x="665131" y="914400"/>
              <a:ext cx="90274" cy="942157"/>
            </a:xfrm>
            <a:prstGeom prst="rect">
              <a:avLst/>
            </a:prstGeom>
            <a:solidFill>
              <a:srgbClr val="183664"/>
            </a:solidFill>
            <a:ln>
              <a:solidFill>
                <a:srgbClr val="1836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3500" b="1">
                <a:solidFill>
                  <a:schemeClr val="tx1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755404" y="914400"/>
              <a:ext cx="10941497" cy="9421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41300" dist="12700" dir="48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09600" indent="-609600" algn="ctr">
                <a:buNone/>
              </a:pPr>
              <a:r>
                <a:rPr lang="ru-RU" altLang="ru-RU" sz="3500" b="1" dirty="0">
                  <a:solidFill>
                    <a:schemeClr val="tx1"/>
                  </a:solidFill>
                  <a:latin typeface="Georgia" panose="02040502050405020303" pitchFamily="18" charset="0"/>
                </a:rPr>
                <a:t>Критерии оценивания</a:t>
              </a: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9806" t="17818" r="54685" b="9594"/>
          <a:stretch>
            <a:fillRect/>
          </a:stretch>
        </p:blipFill>
        <p:spPr>
          <a:xfrm>
            <a:off x="2969959" y="1010652"/>
            <a:ext cx="5083179" cy="5842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27118" y="177685"/>
            <a:ext cx="10023788" cy="681177"/>
            <a:chOff x="665131" y="914400"/>
            <a:chExt cx="11031770" cy="942157"/>
          </a:xfrm>
        </p:grpSpPr>
        <p:sp>
          <p:nvSpPr>
            <p:cNvPr id="3" name="Прямоугольник 2"/>
            <p:cNvSpPr/>
            <p:nvPr/>
          </p:nvSpPr>
          <p:spPr>
            <a:xfrm flipH="1">
              <a:off x="665131" y="914400"/>
              <a:ext cx="90274" cy="942157"/>
            </a:xfrm>
            <a:prstGeom prst="rect">
              <a:avLst/>
            </a:prstGeom>
            <a:solidFill>
              <a:srgbClr val="183664"/>
            </a:solidFill>
            <a:ln>
              <a:solidFill>
                <a:srgbClr val="1836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3500" b="1">
                <a:solidFill>
                  <a:schemeClr val="tx1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755404" y="914400"/>
              <a:ext cx="10941497" cy="9421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41300" dist="12700" dir="48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09600" indent="-609600" algn="ctr">
                <a:buNone/>
              </a:pPr>
              <a:r>
                <a:rPr lang="ru-RU" altLang="ru-RU" sz="3500" b="1" dirty="0">
                  <a:solidFill>
                    <a:srgbClr val="002060"/>
                  </a:solidFill>
                  <a:latin typeface="Georgia" panose="02040502050405020303" pitchFamily="18" charset="0"/>
                </a:rPr>
                <a:t>Критерии оценивания</a:t>
              </a:r>
            </a:p>
          </p:txBody>
        </p:sp>
      </p:grpSp>
      <p:sp>
        <p:nvSpPr>
          <p:cNvPr id="5" name="Овал 4"/>
          <p:cNvSpPr/>
          <p:nvPr/>
        </p:nvSpPr>
        <p:spPr>
          <a:xfrm>
            <a:off x="227117" y="4789986"/>
            <a:ext cx="901148" cy="848139"/>
          </a:xfrm>
          <a:prstGeom prst="ellipse">
            <a:avLst/>
          </a:prstGeom>
          <a:solidFill>
            <a:srgbClr val="1631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b="1" dirty="0">
                <a:latin typeface="Georgia" panose="02040502050405020303" pitchFamily="18" charset="0"/>
              </a:rPr>
              <a:t>1 б</a:t>
            </a:r>
          </a:p>
        </p:txBody>
      </p:sp>
      <p:sp>
        <p:nvSpPr>
          <p:cNvPr id="6" name="Овал 5"/>
          <p:cNvSpPr/>
          <p:nvPr/>
        </p:nvSpPr>
        <p:spPr>
          <a:xfrm>
            <a:off x="227117" y="2543970"/>
            <a:ext cx="901148" cy="848139"/>
          </a:xfrm>
          <a:prstGeom prst="ellipse">
            <a:avLst/>
          </a:prstGeom>
          <a:solidFill>
            <a:srgbClr val="1631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b="1" dirty="0">
                <a:latin typeface="Georgia" panose="02040502050405020303" pitchFamily="18" charset="0"/>
              </a:rPr>
              <a:t>2 б</a:t>
            </a:r>
          </a:p>
        </p:txBody>
      </p:sp>
      <p:sp>
        <p:nvSpPr>
          <p:cNvPr id="7" name="Овал 6"/>
          <p:cNvSpPr/>
          <p:nvPr/>
        </p:nvSpPr>
        <p:spPr>
          <a:xfrm>
            <a:off x="227117" y="1034002"/>
            <a:ext cx="901148" cy="848139"/>
          </a:xfrm>
          <a:prstGeom prst="ellipse">
            <a:avLst/>
          </a:prstGeom>
          <a:solidFill>
            <a:srgbClr val="1631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b="1" dirty="0">
                <a:latin typeface="Georgia" panose="02040502050405020303" pitchFamily="18" charset="0"/>
              </a:rPr>
              <a:t>3 б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293914" y="966898"/>
            <a:ext cx="10641413" cy="9823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solidFill>
                  <a:srgbClr val="C00000"/>
                </a:solidFill>
                <a:latin typeface="Georgia" panose="02040502050405020303" pitchFamily="18" charset="0"/>
              </a:rPr>
              <a:t>Правильный</a:t>
            </a:r>
            <a:r>
              <a:rPr lang="ru-RU" sz="2000" dirty="0">
                <a:solidFill>
                  <a:schemeClr val="tx1"/>
                </a:solidFill>
                <a:latin typeface="Georgia" panose="02040502050405020303" pitchFamily="18" charset="0"/>
              </a:rPr>
              <a:t> ТЕЗИС + 2 </a:t>
            </a:r>
            <a:r>
              <a:rPr lang="ru-RU" sz="2000" dirty="0">
                <a:solidFill>
                  <a:srgbClr val="C00000"/>
                </a:solidFill>
                <a:latin typeface="Georgia" panose="02040502050405020303" pitchFamily="18" charset="0"/>
              </a:rPr>
              <a:t>корректных</a:t>
            </a:r>
            <a:r>
              <a:rPr lang="ru-RU" sz="2000" dirty="0">
                <a:solidFill>
                  <a:schemeClr val="tx1"/>
                </a:solidFill>
                <a:latin typeface="Georgia" panose="02040502050405020303" pitchFamily="18" charset="0"/>
              </a:rPr>
              <a:t> ОБОСНОВАНИЯ (4 исторических фактов)</a:t>
            </a:r>
            <a:endParaRPr lang="ru-RU" altLang="ru-RU" sz="20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93913" y="2193213"/>
            <a:ext cx="10641412" cy="15496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solidFill>
                  <a:schemeClr val="tx1"/>
                </a:solidFill>
                <a:latin typeface="Georgia" panose="02040502050405020303" pitchFamily="18" charset="0"/>
              </a:rPr>
              <a:t>- </a:t>
            </a:r>
            <a:r>
              <a:rPr lang="ru-RU" sz="2000" dirty="0">
                <a:solidFill>
                  <a:srgbClr val="C00000"/>
                </a:solidFill>
                <a:latin typeface="Georgia" panose="02040502050405020303" pitchFamily="18" charset="0"/>
              </a:rPr>
              <a:t>Правильный</a:t>
            </a:r>
            <a:r>
              <a:rPr lang="ru-RU" sz="2000" dirty="0">
                <a:solidFill>
                  <a:schemeClr val="tx1"/>
                </a:solidFill>
                <a:latin typeface="Georgia" panose="02040502050405020303" pitchFamily="18" charset="0"/>
              </a:rPr>
              <a:t> ТЕЗИС + 1 </a:t>
            </a:r>
            <a:r>
              <a:rPr lang="ru-RU" sz="2000" dirty="0">
                <a:solidFill>
                  <a:srgbClr val="C00000"/>
                </a:solidFill>
                <a:latin typeface="Georgia" panose="02040502050405020303" pitchFamily="18" charset="0"/>
              </a:rPr>
              <a:t>корректное</a:t>
            </a:r>
            <a:r>
              <a:rPr lang="ru-RU" sz="2000" dirty="0">
                <a:solidFill>
                  <a:schemeClr val="tx1"/>
                </a:solidFill>
                <a:latin typeface="Georgia" panose="02040502050405020303" pitchFamily="18" charset="0"/>
              </a:rPr>
              <a:t> ОБОСНОВАНИЕ (2 исторических факта)</a:t>
            </a:r>
          </a:p>
          <a:p>
            <a:endParaRPr lang="ru-RU" sz="2000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ru-RU" sz="2000" dirty="0">
                <a:solidFill>
                  <a:schemeClr val="tx1"/>
                </a:solidFill>
                <a:latin typeface="Georgia" panose="02040502050405020303" pitchFamily="18" charset="0"/>
              </a:rPr>
              <a:t>- </a:t>
            </a:r>
            <a:r>
              <a:rPr lang="ru-RU" sz="2000" dirty="0">
                <a:solidFill>
                  <a:srgbClr val="C00000"/>
                </a:solidFill>
                <a:latin typeface="Georgia" panose="02040502050405020303" pitchFamily="18" charset="0"/>
              </a:rPr>
              <a:t>Правильный </a:t>
            </a:r>
            <a:r>
              <a:rPr lang="ru-RU" sz="2000" dirty="0">
                <a:solidFill>
                  <a:schemeClr val="tx1"/>
                </a:solidFill>
                <a:latin typeface="Georgia" panose="02040502050405020303" pitchFamily="18" charset="0"/>
              </a:rPr>
              <a:t>ТЕЗИС + 2 ОБОСНОВАНИЯ (4 исторических факта), обоснования содержат </a:t>
            </a:r>
            <a:r>
              <a:rPr lang="ru-RU" sz="2000" dirty="0">
                <a:solidFill>
                  <a:srgbClr val="C00000"/>
                </a:solidFill>
                <a:latin typeface="Georgia" panose="02040502050405020303" pitchFamily="18" charset="0"/>
              </a:rPr>
              <a:t>неточность</a:t>
            </a:r>
            <a:r>
              <a:rPr lang="ru-RU" sz="20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293914" y="3947101"/>
            <a:ext cx="10641413" cy="253391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solidFill>
                  <a:srgbClr val="C00000"/>
                </a:solidFill>
                <a:latin typeface="Georgia" panose="02040502050405020303" pitchFamily="18" charset="0"/>
              </a:rPr>
              <a:t>- Правильный</a:t>
            </a:r>
            <a:r>
              <a:rPr lang="ru-RU" sz="2000" dirty="0">
                <a:solidFill>
                  <a:schemeClr val="tx1"/>
                </a:solidFill>
                <a:latin typeface="Georgia" panose="02040502050405020303" pitchFamily="18" charset="0"/>
              </a:rPr>
              <a:t> ТЕЗИС + 1 </a:t>
            </a:r>
            <a:r>
              <a:rPr lang="ru-RU" sz="2000" dirty="0">
                <a:solidFill>
                  <a:srgbClr val="C00000"/>
                </a:solidFill>
                <a:latin typeface="Georgia" panose="02040502050405020303" pitchFamily="18" charset="0"/>
              </a:rPr>
              <a:t>корректное</a:t>
            </a:r>
            <a:r>
              <a:rPr lang="ru-RU" sz="2000" dirty="0">
                <a:solidFill>
                  <a:schemeClr val="tx1"/>
                </a:solidFill>
                <a:latin typeface="Georgia" panose="02040502050405020303" pitchFamily="18" charset="0"/>
              </a:rPr>
              <a:t> ОБОСНОВАНИЕ (2 исторических факта) обоснование содержит </a:t>
            </a:r>
            <a:r>
              <a:rPr lang="ru-RU" sz="2000" dirty="0">
                <a:solidFill>
                  <a:srgbClr val="C00000"/>
                </a:solidFill>
                <a:latin typeface="Georgia" panose="02040502050405020303" pitchFamily="18" charset="0"/>
              </a:rPr>
              <a:t>неточность</a:t>
            </a:r>
            <a:r>
              <a:rPr lang="ru-RU" sz="2000" dirty="0">
                <a:solidFill>
                  <a:schemeClr val="tx1"/>
                </a:solidFill>
                <a:latin typeface="Georgia" panose="02040502050405020303" pitchFamily="18" charset="0"/>
              </a:rPr>
              <a:t>, не искажающее ответ</a:t>
            </a:r>
          </a:p>
          <a:p>
            <a:endParaRPr lang="ru-RU" altLang="ru-RU" sz="2000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ru-RU" sz="2000" dirty="0">
                <a:solidFill>
                  <a:srgbClr val="C00000"/>
                </a:solidFill>
                <a:latin typeface="Georgia" panose="02040502050405020303" pitchFamily="18" charset="0"/>
              </a:rPr>
              <a:t>- Неверный </a:t>
            </a:r>
            <a:r>
              <a:rPr lang="ru-RU" sz="2000" dirty="0">
                <a:solidFill>
                  <a:schemeClr val="tx1"/>
                </a:solidFill>
                <a:latin typeface="Georgia" panose="02040502050405020303" pitchFamily="18" charset="0"/>
              </a:rPr>
              <a:t>ТЕЗИС (или его нет) + 1 </a:t>
            </a:r>
            <a:r>
              <a:rPr lang="ru-RU" sz="2000" dirty="0">
                <a:solidFill>
                  <a:srgbClr val="C00000"/>
                </a:solidFill>
                <a:latin typeface="Georgia" panose="02040502050405020303" pitchFamily="18" charset="0"/>
              </a:rPr>
              <a:t>корректное</a:t>
            </a:r>
            <a:r>
              <a:rPr lang="ru-RU" sz="2000" dirty="0">
                <a:solidFill>
                  <a:schemeClr val="tx1"/>
                </a:solidFill>
                <a:latin typeface="Georgia" panose="02040502050405020303" pitchFamily="18" charset="0"/>
              </a:rPr>
              <a:t> СУЖДЕНИЕ </a:t>
            </a:r>
            <a:r>
              <a:rPr lang="ru-RU" sz="2000" strike="sngStrike" dirty="0">
                <a:solidFill>
                  <a:schemeClr val="tx1"/>
                </a:solidFill>
                <a:latin typeface="Georgia" panose="02040502050405020303" pitchFamily="18" charset="0"/>
              </a:rPr>
              <a:t>ОБОСНОВАНИЕ</a:t>
            </a:r>
            <a:r>
              <a:rPr lang="ru-RU" sz="2000" dirty="0">
                <a:solidFill>
                  <a:schemeClr val="tx1"/>
                </a:solidFill>
                <a:latin typeface="Georgia" panose="02040502050405020303" pitchFamily="18" charset="0"/>
              </a:rPr>
              <a:t> (2 исторических факта), позволяющих сравнить отдельные аспекты</a:t>
            </a:r>
          </a:p>
          <a:p>
            <a:endParaRPr lang="ru-RU" sz="2000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ru-RU" sz="2000" dirty="0">
                <a:solidFill>
                  <a:schemeClr val="tx1"/>
                </a:solidFill>
                <a:latin typeface="Georgia" panose="02040502050405020303" pitchFamily="18" charset="0"/>
              </a:rPr>
              <a:t>- </a:t>
            </a:r>
            <a:r>
              <a:rPr lang="ru-RU" sz="2000" dirty="0">
                <a:solidFill>
                  <a:srgbClr val="C00000"/>
                </a:solidFill>
                <a:latin typeface="Georgia" panose="02040502050405020303" pitchFamily="18" charset="0"/>
              </a:rPr>
              <a:t>Правильный</a:t>
            </a:r>
            <a:r>
              <a:rPr lang="ru-RU" sz="2000" dirty="0">
                <a:solidFill>
                  <a:schemeClr val="tx1"/>
                </a:solidFill>
                <a:latin typeface="Georgia" panose="02040502050405020303" pitchFamily="18" charset="0"/>
              </a:rPr>
              <a:t> ТЕЗИС + не менее 1 </a:t>
            </a:r>
            <a:r>
              <a:rPr lang="ru-RU" sz="2000" dirty="0">
                <a:solidFill>
                  <a:srgbClr val="C00000"/>
                </a:solidFill>
                <a:latin typeface="Georgia" panose="02040502050405020303" pitchFamily="18" charset="0"/>
              </a:rPr>
              <a:t>корректного</a:t>
            </a:r>
            <a:r>
              <a:rPr lang="ru-RU" sz="2000" dirty="0">
                <a:solidFill>
                  <a:schemeClr val="tx1"/>
                </a:solidFill>
                <a:latin typeface="Georgia" panose="02040502050405020303" pitchFamily="18" charset="0"/>
              </a:rPr>
              <a:t> СУЖДЕНИЯ </a:t>
            </a:r>
            <a:r>
              <a:rPr lang="ru-RU" sz="2000" strike="sngStrike" dirty="0">
                <a:solidFill>
                  <a:schemeClr val="tx1"/>
                </a:solidFill>
                <a:latin typeface="Georgia" panose="02040502050405020303" pitchFamily="18" charset="0"/>
              </a:rPr>
              <a:t>ОБОСНОВАНИЯ</a:t>
            </a:r>
            <a:r>
              <a:rPr lang="ru-RU" sz="2000" dirty="0">
                <a:solidFill>
                  <a:schemeClr val="tx1"/>
                </a:solidFill>
                <a:latin typeface="Georgia" panose="02040502050405020303" pitchFamily="18" charset="0"/>
              </a:rPr>
              <a:t> (2 исторических факта)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1" grpId="0" animBg="1"/>
      <p:bldP spid="12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89422" y="2707632"/>
            <a:ext cx="3807211" cy="14840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500" dirty="0">
                <a:solidFill>
                  <a:schemeClr val="tx1"/>
                </a:solidFill>
                <a:latin typeface="Georgia" panose="02040502050405020303" pitchFamily="18" charset="0"/>
              </a:rPr>
              <a:t>РАЗЛИЧИЯ </a:t>
            </a:r>
          </a:p>
          <a:p>
            <a:pPr algn="ctr"/>
            <a:endParaRPr lang="ru-RU" altLang="ru-RU" sz="2500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algn="just"/>
            <a:r>
              <a:rPr lang="ru-RU" altLang="ru-RU" dirty="0">
                <a:solidFill>
                  <a:schemeClr val="tx1"/>
                </a:solidFill>
                <a:latin typeface="Georgia" panose="02040502050405020303" pitchFamily="18" charset="0"/>
              </a:rPr>
              <a:t>в событиях, процессах, явлениях</a:t>
            </a:r>
          </a:p>
        </p:txBody>
      </p:sp>
      <p:sp>
        <p:nvSpPr>
          <p:cNvPr id="3" name="Овал 2"/>
          <p:cNvSpPr/>
          <p:nvPr/>
        </p:nvSpPr>
        <p:spPr>
          <a:xfrm>
            <a:off x="3369270" y="1642408"/>
            <a:ext cx="901148" cy="848139"/>
          </a:xfrm>
          <a:prstGeom prst="ellipse">
            <a:avLst/>
          </a:prstGeom>
          <a:solidFill>
            <a:srgbClr val="16315B"/>
          </a:solidFill>
          <a:ln>
            <a:solidFill>
              <a:srgbClr val="1631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atin typeface="Georgia" panose="02040502050405020303" pitchFamily="18" charset="0"/>
              </a:rPr>
              <a:t>1</a:t>
            </a:r>
          </a:p>
        </p:txBody>
      </p:sp>
      <p:sp>
        <p:nvSpPr>
          <p:cNvPr id="4" name="Овал 3"/>
          <p:cNvSpPr/>
          <p:nvPr/>
        </p:nvSpPr>
        <p:spPr>
          <a:xfrm>
            <a:off x="7941908" y="1642407"/>
            <a:ext cx="901148" cy="848139"/>
          </a:xfrm>
          <a:prstGeom prst="ellipse">
            <a:avLst/>
          </a:prstGeom>
          <a:solidFill>
            <a:srgbClr val="16315B"/>
          </a:solidFill>
          <a:ln>
            <a:solidFill>
              <a:srgbClr val="1631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atin typeface="Georgia" panose="02040502050405020303" pitchFamily="18" charset="0"/>
              </a:rPr>
              <a:t>2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4482233" y="2049668"/>
            <a:ext cx="3226905" cy="145774"/>
            <a:chOff x="2386189" y="1435232"/>
            <a:chExt cx="3226904" cy="145774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3545754" y="1435232"/>
              <a:ext cx="2067339" cy="145774"/>
              <a:chOff x="2319131" y="4691269"/>
              <a:chExt cx="2067339" cy="145774"/>
            </a:xfrm>
          </p:grpSpPr>
          <p:grpSp>
            <p:nvGrpSpPr>
              <p:cNvPr id="16" name="Группа 15"/>
              <p:cNvGrpSpPr/>
              <p:nvPr/>
            </p:nvGrpSpPr>
            <p:grpSpPr>
              <a:xfrm>
                <a:off x="2319131" y="4691269"/>
                <a:ext cx="914400" cy="145774"/>
                <a:chOff x="2517913" y="4691269"/>
                <a:chExt cx="914400" cy="145774"/>
              </a:xfrm>
            </p:grpSpPr>
            <p:sp>
              <p:nvSpPr>
                <p:cNvPr id="21" name="Овал 20"/>
                <p:cNvSpPr/>
                <p:nvPr/>
              </p:nvSpPr>
              <p:spPr>
                <a:xfrm>
                  <a:off x="2517913" y="4691269"/>
                  <a:ext cx="145774" cy="145774"/>
                </a:xfrm>
                <a:prstGeom prst="ellipse">
                  <a:avLst/>
                </a:prstGeom>
                <a:solidFill>
                  <a:srgbClr val="16315B"/>
                </a:solidFill>
                <a:ln>
                  <a:solidFill>
                    <a:srgbClr val="16315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2" name="Овал 21"/>
                <p:cNvSpPr/>
                <p:nvPr/>
              </p:nvSpPr>
              <p:spPr>
                <a:xfrm>
                  <a:off x="2902226" y="4691269"/>
                  <a:ext cx="145774" cy="145774"/>
                </a:xfrm>
                <a:prstGeom prst="ellipse">
                  <a:avLst/>
                </a:prstGeom>
                <a:solidFill>
                  <a:srgbClr val="16315B"/>
                </a:solidFill>
                <a:ln>
                  <a:solidFill>
                    <a:srgbClr val="16315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3" name="Овал 22"/>
                <p:cNvSpPr/>
                <p:nvPr/>
              </p:nvSpPr>
              <p:spPr>
                <a:xfrm>
                  <a:off x="3286539" y="4691269"/>
                  <a:ext cx="145774" cy="145774"/>
                </a:xfrm>
                <a:prstGeom prst="ellipse">
                  <a:avLst/>
                </a:prstGeom>
                <a:solidFill>
                  <a:srgbClr val="16315B"/>
                </a:solidFill>
                <a:ln>
                  <a:solidFill>
                    <a:srgbClr val="16315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pSp>
            <p:nvGrpSpPr>
              <p:cNvPr id="17" name="Группа 16"/>
              <p:cNvGrpSpPr/>
              <p:nvPr/>
            </p:nvGrpSpPr>
            <p:grpSpPr>
              <a:xfrm>
                <a:off x="3472070" y="4691269"/>
                <a:ext cx="914400" cy="145774"/>
                <a:chOff x="2517913" y="4691269"/>
                <a:chExt cx="914400" cy="145774"/>
              </a:xfrm>
            </p:grpSpPr>
            <p:sp>
              <p:nvSpPr>
                <p:cNvPr id="18" name="Овал 17"/>
                <p:cNvSpPr/>
                <p:nvPr/>
              </p:nvSpPr>
              <p:spPr>
                <a:xfrm>
                  <a:off x="2517913" y="4691269"/>
                  <a:ext cx="145774" cy="145774"/>
                </a:xfrm>
                <a:prstGeom prst="ellipse">
                  <a:avLst/>
                </a:prstGeom>
                <a:solidFill>
                  <a:srgbClr val="16315B"/>
                </a:solidFill>
                <a:ln>
                  <a:solidFill>
                    <a:srgbClr val="16315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" name="Овал 18"/>
                <p:cNvSpPr/>
                <p:nvPr/>
              </p:nvSpPr>
              <p:spPr>
                <a:xfrm>
                  <a:off x="2902226" y="4691269"/>
                  <a:ext cx="145774" cy="145774"/>
                </a:xfrm>
                <a:prstGeom prst="ellipse">
                  <a:avLst/>
                </a:prstGeom>
                <a:solidFill>
                  <a:srgbClr val="16315B"/>
                </a:solidFill>
                <a:ln>
                  <a:solidFill>
                    <a:srgbClr val="16315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" name="Овал 19"/>
                <p:cNvSpPr/>
                <p:nvPr/>
              </p:nvSpPr>
              <p:spPr>
                <a:xfrm>
                  <a:off x="3286539" y="4691269"/>
                  <a:ext cx="145774" cy="145774"/>
                </a:xfrm>
                <a:prstGeom prst="ellipse">
                  <a:avLst/>
                </a:prstGeom>
                <a:solidFill>
                  <a:srgbClr val="16315B"/>
                </a:solidFill>
                <a:ln>
                  <a:solidFill>
                    <a:srgbClr val="16315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  <p:grpSp>
          <p:nvGrpSpPr>
            <p:cNvPr id="7" name="Группа 6"/>
            <p:cNvGrpSpPr/>
            <p:nvPr/>
          </p:nvGrpSpPr>
          <p:grpSpPr>
            <a:xfrm>
              <a:off x="2386189" y="1435232"/>
              <a:ext cx="2067339" cy="145774"/>
              <a:chOff x="2319131" y="4691269"/>
              <a:chExt cx="2067339" cy="145774"/>
            </a:xfrm>
          </p:grpSpPr>
          <p:grpSp>
            <p:nvGrpSpPr>
              <p:cNvPr id="8" name="Группа 7"/>
              <p:cNvGrpSpPr/>
              <p:nvPr/>
            </p:nvGrpSpPr>
            <p:grpSpPr>
              <a:xfrm>
                <a:off x="2319131" y="4691269"/>
                <a:ext cx="914400" cy="145774"/>
                <a:chOff x="2517913" y="4691269"/>
                <a:chExt cx="914400" cy="145774"/>
              </a:xfrm>
            </p:grpSpPr>
            <p:sp>
              <p:nvSpPr>
                <p:cNvPr id="13" name="Овал 12"/>
                <p:cNvSpPr/>
                <p:nvPr/>
              </p:nvSpPr>
              <p:spPr>
                <a:xfrm>
                  <a:off x="2517913" y="4691269"/>
                  <a:ext cx="145774" cy="145774"/>
                </a:xfrm>
                <a:prstGeom prst="ellipse">
                  <a:avLst/>
                </a:prstGeom>
                <a:solidFill>
                  <a:srgbClr val="16315B"/>
                </a:solidFill>
                <a:ln>
                  <a:solidFill>
                    <a:srgbClr val="16315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4" name="Овал 13"/>
                <p:cNvSpPr/>
                <p:nvPr/>
              </p:nvSpPr>
              <p:spPr>
                <a:xfrm>
                  <a:off x="2902226" y="4691269"/>
                  <a:ext cx="145774" cy="145774"/>
                </a:xfrm>
                <a:prstGeom prst="ellipse">
                  <a:avLst/>
                </a:prstGeom>
                <a:solidFill>
                  <a:srgbClr val="16315B"/>
                </a:solidFill>
                <a:ln>
                  <a:solidFill>
                    <a:srgbClr val="16315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5" name="Овал 14"/>
                <p:cNvSpPr/>
                <p:nvPr/>
              </p:nvSpPr>
              <p:spPr>
                <a:xfrm>
                  <a:off x="3286539" y="4691269"/>
                  <a:ext cx="145774" cy="145774"/>
                </a:xfrm>
                <a:prstGeom prst="ellipse">
                  <a:avLst/>
                </a:prstGeom>
                <a:solidFill>
                  <a:srgbClr val="16315B"/>
                </a:solidFill>
                <a:ln>
                  <a:solidFill>
                    <a:srgbClr val="16315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pSp>
            <p:nvGrpSpPr>
              <p:cNvPr id="9" name="Группа 8"/>
              <p:cNvGrpSpPr/>
              <p:nvPr/>
            </p:nvGrpSpPr>
            <p:grpSpPr>
              <a:xfrm>
                <a:off x="3472070" y="4691269"/>
                <a:ext cx="914400" cy="145774"/>
                <a:chOff x="2517913" y="4691269"/>
                <a:chExt cx="914400" cy="145774"/>
              </a:xfrm>
            </p:grpSpPr>
            <p:sp>
              <p:nvSpPr>
                <p:cNvPr id="10" name="Овал 9"/>
                <p:cNvSpPr/>
                <p:nvPr/>
              </p:nvSpPr>
              <p:spPr>
                <a:xfrm>
                  <a:off x="2517913" y="4691269"/>
                  <a:ext cx="145774" cy="145774"/>
                </a:xfrm>
                <a:prstGeom prst="ellipse">
                  <a:avLst/>
                </a:prstGeom>
                <a:solidFill>
                  <a:srgbClr val="16315B"/>
                </a:solidFill>
                <a:ln>
                  <a:solidFill>
                    <a:srgbClr val="16315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1" name="Овал 10"/>
                <p:cNvSpPr/>
                <p:nvPr/>
              </p:nvSpPr>
              <p:spPr>
                <a:xfrm>
                  <a:off x="2902226" y="4691269"/>
                  <a:ext cx="145774" cy="145774"/>
                </a:xfrm>
                <a:prstGeom prst="ellipse">
                  <a:avLst/>
                </a:prstGeom>
                <a:solidFill>
                  <a:srgbClr val="16315B"/>
                </a:solidFill>
                <a:ln>
                  <a:solidFill>
                    <a:srgbClr val="16315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2" name="Овал 11"/>
                <p:cNvSpPr/>
                <p:nvPr/>
              </p:nvSpPr>
              <p:spPr>
                <a:xfrm>
                  <a:off x="3286539" y="4691269"/>
                  <a:ext cx="145774" cy="145774"/>
                </a:xfrm>
                <a:prstGeom prst="ellipse">
                  <a:avLst/>
                </a:prstGeom>
                <a:solidFill>
                  <a:srgbClr val="16315B"/>
                </a:solidFill>
                <a:ln>
                  <a:solidFill>
                    <a:srgbClr val="16315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</p:grpSp>
      <p:sp>
        <p:nvSpPr>
          <p:cNvPr id="24" name="Прямоугольник 23"/>
          <p:cNvSpPr/>
          <p:nvPr/>
        </p:nvSpPr>
        <p:spPr>
          <a:xfrm>
            <a:off x="6794738" y="2707631"/>
            <a:ext cx="3804629" cy="14840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500" dirty="0">
                <a:solidFill>
                  <a:schemeClr val="tx1"/>
                </a:solidFill>
                <a:latin typeface="Georgia" panose="02040502050405020303" pitchFamily="18" charset="0"/>
              </a:rPr>
              <a:t>СХОДСТВА </a:t>
            </a:r>
          </a:p>
          <a:p>
            <a:pPr algn="ctr"/>
            <a:endParaRPr lang="ru-RU" altLang="ru-RU" sz="2500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algn="just"/>
            <a:r>
              <a:rPr lang="ru-RU" altLang="ru-RU" dirty="0">
                <a:solidFill>
                  <a:schemeClr val="tx1"/>
                </a:solidFill>
                <a:latin typeface="Georgia" panose="02040502050405020303" pitchFamily="18" charset="0"/>
              </a:rPr>
              <a:t>в событиях, процессах, явлениях</a:t>
            </a:r>
          </a:p>
        </p:txBody>
      </p:sp>
      <p:grpSp>
        <p:nvGrpSpPr>
          <p:cNvPr id="25" name="Группа 24"/>
          <p:cNvGrpSpPr/>
          <p:nvPr/>
        </p:nvGrpSpPr>
        <p:grpSpPr>
          <a:xfrm>
            <a:off x="227118" y="177685"/>
            <a:ext cx="10023788" cy="681177"/>
            <a:chOff x="665131" y="914400"/>
            <a:chExt cx="11031770" cy="942157"/>
          </a:xfrm>
        </p:grpSpPr>
        <p:sp>
          <p:nvSpPr>
            <p:cNvPr id="26" name="Прямоугольник 25"/>
            <p:cNvSpPr/>
            <p:nvPr/>
          </p:nvSpPr>
          <p:spPr>
            <a:xfrm flipH="1">
              <a:off x="665131" y="914400"/>
              <a:ext cx="90274" cy="942157"/>
            </a:xfrm>
            <a:prstGeom prst="rect">
              <a:avLst/>
            </a:prstGeom>
            <a:solidFill>
              <a:srgbClr val="183664"/>
            </a:solidFill>
            <a:ln>
              <a:solidFill>
                <a:srgbClr val="1836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3500" b="1">
                <a:solidFill>
                  <a:schemeClr val="tx1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755404" y="914400"/>
              <a:ext cx="10941497" cy="9421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41300" dist="12700" dir="48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09600" indent="-609600" algn="ctr">
                <a:buNone/>
              </a:pPr>
              <a:r>
                <a:rPr lang="ru-RU" altLang="ru-RU" sz="3500" b="1" dirty="0">
                  <a:solidFill>
                    <a:srgbClr val="002060"/>
                  </a:solidFill>
                  <a:latin typeface="Georgia" panose="02040502050405020303" pitchFamily="18" charset="0"/>
                </a:rPr>
                <a:t>Предлагаемые модели задания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473" y="195947"/>
            <a:ext cx="7885752" cy="61883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8059" y="245954"/>
            <a:ext cx="11687380" cy="8930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500" b="1" dirty="0">
                <a:solidFill>
                  <a:schemeClr val="tx1"/>
                </a:solidFill>
                <a:latin typeface="Georgia" panose="02040502050405020303" pitchFamily="18" charset="0"/>
              </a:rPr>
              <a:t>Тезис</a:t>
            </a:r>
            <a:r>
              <a:rPr lang="ru-RU" altLang="ru-RU" sz="2500" dirty="0">
                <a:solidFill>
                  <a:schemeClr val="tx1"/>
                </a:solidFill>
                <a:latin typeface="Georgia" panose="02040502050405020303" pitchFamily="18" charset="0"/>
              </a:rPr>
              <a:t> – (</a:t>
            </a:r>
            <a:r>
              <a:rPr lang="ru-RU" sz="2500" dirty="0">
                <a:solidFill>
                  <a:schemeClr val="tx1"/>
                </a:solidFill>
                <a:latin typeface="Georgia" panose="02040502050405020303" pitchFamily="18" charset="0"/>
              </a:rPr>
              <a:t>от греч. </a:t>
            </a:r>
            <a:r>
              <a:rPr lang="ru-RU" sz="2500" dirty="0" err="1">
                <a:solidFill>
                  <a:schemeClr val="tx1"/>
                </a:solidFill>
                <a:latin typeface="Georgia" panose="02040502050405020303" pitchFamily="18" charset="0"/>
              </a:rPr>
              <a:t>thesis</a:t>
            </a:r>
            <a:r>
              <a:rPr lang="ru-RU" sz="2500" dirty="0">
                <a:solidFill>
                  <a:schemeClr val="tx1"/>
                </a:solidFill>
                <a:latin typeface="Georgia" panose="02040502050405020303" pitchFamily="18" charset="0"/>
              </a:rPr>
              <a:t> «утверждение») – обобщенное </a:t>
            </a:r>
            <a:r>
              <a:rPr lang="ru-RU" sz="2500" dirty="0">
                <a:solidFill>
                  <a:srgbClr val="C00000"/>
                </a:solidFill>
                <a:latin typeface="Georgia" panose="02040502050405020303" pitchFamily="18" charset="0"/>
              </a:rPr>
              <a:t>ОЦЕНОЧНОЕ</a:t>
            </a:r>
            <a:r>
              <a:rPr lang="ru-RU" sz="2500" dirty="0">
                <a:solidFill>
                  <a:schemeClr val="tx1"/>
                </a:solidFill>
                <a:latin typeface="Georgia" panose="02040502050405020303" pitchFamily="18" charset="0"/>
              </a:rPr>
              <a:t> суждение, которое необходимо доказать аргументами (обоснованиями)</a:t>
            </a:r>
            <a:endParaRPr lang="ru-RU" altLang="ru-RU" sz="25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2636" y="1306629"/>
            <a:ext cx="2229481" cy="10419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000" dirty="0">
                <a:solidFill>
                  <a:schemeClr val="tx1"/>
                </a:solidFill>
                <a:latin typeface="Georgia" panose="02040502050405020303" pitchFamily="18" charset="0"/>
              </a:rPr>
              <a:t>Политика, походы, </a:t>
            </a:r>
          </a:p>
          <a:p>
            <a:pPr algn="ctr"/>
            <a:r>
              <a:rPr lang="ru-RU" altLang="ru-RU" sz="2000" dirty="0">
                <a:solidFill>
                  <a:schemeClr val="tx1"/>
                </a:solidFill>
                <a:latin typeface="Georgia" panose="02040502050405020303" pitchFamily="18" charset="0"/>
              </a:rPr>
              <a:t>войны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12636" y="2481838"/>
            <a:ext cx="2229481" cy="1581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000" dirty="0">
                <a:solidFill>
                  <a:schemeClr val="tx1"/>
                </a:solidFill>
                <a:latin typeface="Georgia" panose="02040502050405020303" pitchFamily="18" charset="0"/>
              </a:rPr>
              <a:t>Влияние, </a:t>
            </a:r>
          </a:p>
          <a:p>
            <a:pPr algn="ctr"/>
            <a:r>
              <a:rPr lang="ru-RU" altLang="ru-RU" sz="2000" dirty="0">
                <a:solidFill>
                  <a:schemeClr val="tx1"/>
                </a:solidFill>
                <a:latin typeface="Georgia" panose="02040502050405020303" pitchFamily="18" charset="0"/>
              </a:rPr>
              <a:t>власть, управление, </a:t>
            </a:r>
          </a:p>
          <a:p>
            <a:pPr algn="ctr"/>
            <a:r>
              <a:rPr lang="ru-RU" altLang="ru-RU" sz="2000" dirty="0">
                <a:solidFill>
                  <a:schemeClr val="tx1"/>
                </a:solidFill>
                <a:latin typeface="Georgia" panose="02040502050405020303" pitchFamily="18" charset="0"/>
              </a:rPr>
              <a:t>армия,</a:t>
            </a:r>
          </a:p>
          <a:p>
            <a:pPr algn="ctr"/>
            <a:r>
              <a:rPr lang="ru-RU" altLang="ru-RU" sz="2000" dirty="0">
                <a:solidFill>
                  <a:schemeClr val="tx1"/>
                </a:solidFill>
                <a:latin typeface="Georgia" panose="02040502050405020303" pitchFamily="18" charset="0"/>
              </a:rPr>
              <a:t>положение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12636" y="4195768"/>
            <a:ext cx="2229481" cy="72107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000" dirty="0">
                <a:solidFill>
                  <a:schemeClr val="tx1"/>
                </a:solidFill>
                <a:latin typeface="Georgia" panose="02040502050405020303" pitchFamily="18" charset="0"/>
              </a:rPr>
              <a:t>Положение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12634" y="5897237"/>
            <a:ext cx="2229481" cy="7093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000" dirty="0">
                <a:solidFill>
                  <a:schemeClr val="tx1"/>
                </a:solidFill>
                <a:latin typeface="Georgia" panose="02040502050405020303" pitchFamily="18" charset="0"/>
              </a:rPr>
              <a:t>Экономика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068739" y="1306629"/>
            <a:ext cx="2229481" cy="10419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000" dirty="0">
                <a:solidFill>
                  <a:schemeClr val="tx1"/>
                </a:solidFill>
                <a:latin typeface="Georgia" panose="02040502050405020303" pitchFamily="18" charset="0"/>
              </a:rPr>
              <a:t>Движения</a:t>
            </a:r>
          </a:p>
          <a:p>
            <a:pPr algn="ctr"/>
            <a:r>
              <a:rPr lang="ru-RU" altLang="ru-RU" sz="2000" dirty="0">
                <a:solidFill>
                  <a:schemeClr val="tx1"/>
                </a:solidFill>
                <a:latin typeface="Georgia" panose="02040502050405020303" pitchFamily="18" charset="0"/>
              </a:rPr>
              <a:t>Итоги</a:t>
            </a:r>
          </a:p>
          <a:p>
            <a:pPr algn="ctr"/>
            <a:r>
              <a:rPr lang="ru-RU" altLang="ru-RU" sz="2000" dirty="0">
                <a:solidFill>
                  <a:schemeClr val="tx1"/>
                </a:solidFill>
                <a:latin typeface="Georgia" panose="02040502050405020303" pitchFamily="18" charset="0"/>
              </a:rPr>
              <a:t>Взгляды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677544" y="1306628"/>
            <a:ext cx="3137908" cy="10482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000" dirty="0">
                <a:solidFill>
                  <a:srgbClr val="C00000"/>
                </a:solidFill>
                <a:latin typeface="Georgia" panose="02040502050405020303" pitchFamily="18" charset="0"/>
              </a:rPr>
              <a:t>Успешная / неуспешная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661499" y="2501547"/>
            <a:ext cx="3137908" cy="15613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000" dirty="0">
                <a:solidFill>
                  <a:srgbClr val="C00000"/>
                </a:solidFill>
                <a:latin typeface="Georgia" panose="02040502050405020303" pitchFamily="18" charset="0"/>
              </a:rPr>
              <a:t>Усиление (укрепление) / утрата (ослабление)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695165" y="5037986"/>
            <a:ext cx="3137908" cy="7093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000" dirty="0">
                <a:solidFill>
                  <a:srgbClr val="C00000"/>
                </a:solidFill>
                <a:latin typeface="Georgia" panose="02040502050405020303" pitchFamily="18" charset="0"/>
              </a:rPr>
              <a:t>Более / менее </a:t>
            </a:r>
            <a:r>
              <a:rPr lang="ru-RU" altLang="ru-RU" sz="2000">
                <a:solidFill>
                  <a:srgbClr val="C00000"/>
                </a:solidFill>
                <a:latin typeface="Georgia" panose="02040502050405020303" pitchFamily="18" charset="0"/>
              </a:rPr>
              <a:t>занчительная</a:t>
            </a:r>
            <a:endParaRPr lang="ru-RU" altLang="ru-RU" sz="2000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661499" y="4195767"/>
            <a:ext cx="3137908" cy="7093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000" dirty="0">
                <a:solidFill>
                  <a:srgbClr val="C00000"/>
                </a:solidFill>
                <a:latin typeface="Georgia" panose="02040502050405020303" pitchFamily="18" charset="0"/>
              </a:rPr>
              <a:t>Более / менее привилегированное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695165" y="5897235"/>
            <a:ext cx="3120286" cy="7093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000" dirty="0">
                <a:solidFill>
                  <a:srgbClr val="C00000"/>
                </a:solidFill>
                <a:latin typeface="Georgia" panose="02040502050405020303" pitchFamily="18" charset="0"/>
              </a:rPr>
              <a:t>Развитая / неразвитая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8431674" y="1307491"/>
            <a:ext cx="3137908" cy="104104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000" dirty="0">
                <a:solidFill>
                  <a:srgbClr val="C00000"/>
                </a:solidFill>
                <a:latin typeface="Georgia" panose="02040502050405020303" pitchFamily="18" charset="0"/>
              </a:rPr>
              <a:t>Более / менее радикальное  </a:t>
            </a: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5934838" y="1138990"/>
            <a:ext cx="26953" cy="5719011"/>
          </a:xfrm>
          <a:prstGeom prst="line">
            <a:avLst/>
          </a:prstGeom>
          <a:ln w="38100">
            <a:solidFill>
              <a:srgbClr val="153059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312634" y="5043333"/>
            <a:ext cx="2229481" cy="7093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000">
                <a:solidFill>
                  <a:schemeClr val="tx1"/>
                </a:solidFill>
                <a:latin typeface="Georgia" panose="02040502050405020303" pitchFamily="18" charset="0"/>
              </a:rPr>
              <a:t>Роль</a:t>
            </a:r>
            <a:endParaRPr lang="ru-RU" altLang="ru-RU" sz="20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081176" y="2921353"/>
            <a:ext cx="5810612" cy="93661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000" dirty="0">
                <a:solidFill>
                  <a:srgbClr val="C00000"/>
                </a:solidFill>
                <a:latin typeface="Georgia" panose="02040502050405020303" pitchFamily="18" charset="0"/>
              </a:rPr>
              <a:t>Имели существенные различия ПО …..</a:t>
            </a:r>
          </a:p>
          <a:p>
            <a:pPr algn="ctr"/>
            <a:r>
              <a:rPr lang="ru-RU" altLang="ru-RU" sz="2000" dirty="0">
                <a:solidFill>
                  <a:srgbClr val="C00000"/>
                </a:solidFill>
                <a:latin typeface="Georgia" panose="02040502050405020303" pitchFamily="18" charset="0"/>
              </a:rPr>
              <a:t>Различались …….</a:t>
            </a: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5961789" y="2648421"/>
            <a:ext cx="5993652" cy="5478"/>
          </a:xfrm>
          <a:prstGeom prst="line">
            <a:avLst/>
          </a:prstGeom>
          <a:ln w="38100">
            <a:solidFill>
              <a:srgbClr val="153059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6538" y="1149675"/>
            <a:ext cx="1529499" cy="9823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500" b="1" dirty="0">
                <a:solidFill>
                  <a:schemeClr val="tx1"/>
                </a:solidFill>
                <a:latin typeface="Georgia" panose="02040502050405020303" pitchFamily="18" charset="0"/>
              </a:rPr>
              <a:t>Объект сравнения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888562" y="1149675"/>
            <a:ext cx="2751097" cy="4364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500" b="1" dirty="0">
                <a:solidFill>
                  <a:schemeClr val="tx1"/>
                </a:solidFill>
                <a:latin typeface="Georgia" panose="02040502050405020303" pitchFamily="18" charset="0"/>
              </a:rPr>
              <a:t>Элементы сравнения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888562" y="1699928"/>
            <a:ext cx="1307307" cy="4320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500" b="1" dirty="0">
                <a:solidFill>
                  <a:schemeClr val="tx1"/>
                </a:solidFill>
                <a:latin typeface="Georgia" panose="02040502050405020303" pitchFamily="18" charset="0"/>
              </a:rPr>
              <a:t>Явление 1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332352" y="1724540"/>
            <a:ext cx="1307307" cy="4227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500" b="1" dirty="0">
                <a:solidFill>
                  <a:schemeClr val="tx1"/>
                </a:solidFill>
                <a:latin typeface="Georgia" panose="02040502050405020303" pitchFamily="18" charset="0"/>
              </a:rPr>
              <a:t>Явление 2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06538" y="2282730"/>
            <a:ext cx="1529499" cy="9823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ru-RU" sz="15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88562" y="2314078"/>
            <a:ext cx="1307307" cy="9509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ru-RU" sz="15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32352" y="2298036"/>
            <a:ext cx="1307307" cy="9509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ru-RU" sz="15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92185" y="1149675"/>
            <a:ext cx="3456946" cy="4364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500" b="1" dirty="0">
                <a:solidFill>
                  <a:schemeClr val="tx1"/>
                </a:solidFill>
                <a:latin typeface="Georgia" panose="02040502050405020303" pitchFamily="18" charset="0"/>
              </a:rPr>
              <a:t>Обоснование 1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792186" y="1699928"/>
            <a:ext cx="1660229" cy="4320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500" b="1" dirty="0">
                <a:solidFill>
                  <a:schemeClr val="tx1"/>
                </a:solidFill>
                <a:latin typeface="Georgia" panose="02040502050405020303" pitchFamily="18" charset="0"/>
              </a:rPr>
              <a:t>Факт 1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604939" y="1724540"/>
            <a:ext cx="1644192" cy="4227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500" b="1" dirty="0">
                <a:solidFill>
                  <a:schemeClr val="tx1"/>
                </a:solidFill>
                <a:latin typeface="Georgia" panose="02040502050405020303" pitchFamily="18" charset="0"/>
              </a:rPr>
              <a:t>Факт 2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792186" y="2314078"/>
            <a:ext cx="1660229" cy="9509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ru-RU" sz="15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604939" y="2298036"/>
            <a:ext cx="1644192" cy="9509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ru-RU" sz="15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401658" y="1165716"/>
            <a:ext cx="3457854" cy="4364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500" b="1" dirty="0">
                <a:solidFill>
                  <a:schemeClr val="tx1"/>
                </a:solidFill>
                <a:latin typeface="Georgia" panose="02040502050405020303" pitchFamily="18" charset="0"/>
              </a:rPr>
              <a:t>Обоснование 2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454762" y="1699928"/>
            <a:ext cx="1591084" cy="4320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500" b="1" dirty="0">
                <a:solidFill>
                  <a:schemeClr val="tx1"/>
                </a:solidFill>
                <a:latin typeface="Georgia" panose="02040502050405020303" pitchFamily="18" charset="0"/>
              </a:rPr>
              <a:t>Факт 1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0251478" y="1740582"/>
            <a:ext cx="1608034" cy="4227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500" b="1" dirty="0">
                <a:solidFill>
                  <a:schemeClr val="tx1"/>
                </a:solidFill>
                <a:latin typeface="Georgia" panose="02040502050405020303" pitchFamily="18" charset="0"/>
              </a:rPr>
              <a:t>Факт 2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8454762" y="2314078"/>
            <a:ext cx="1591084" cy="9509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ru-RU" sz="15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0251478" y="2314078"/>
            <a:ext cx="1608034" cy="9509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ru-RU" sz="15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317172" y="177685"/>
            <a:ext cx="10023788" cy="681177"/>
            <a:chOff x="665131" y="914400"/>
            <a:chExt cx="11031770" cy="942157"/>
          </a:xfrm>
        </p:grpSpPr>
        <p:sp>
          <p:nvSpPr>
            <p:cNvPr id="20" name="Прямоугольник 19"/>
            <p:cNvSpPr/>
            <p:nvPr/>
          </p:nvSpPr>
          <p:spPr>
            <a:xfrm flipH="1">
              <a:off x="665131" y="914400"/>
              <a:ext cx="90274" cy="942157"/>
            </a:xfrm>
            <a:prstGeom prst="rect">
              <a:avLst/>
            </a:prstGeom>
            <a:solidFill>
              <a:srgbClr val="183664"/>
            </a:solidFill>
            <a:ln>
              <a:solidFill>
                <a:srgbClr val="1836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3500" b="1">
                <a:solidFill>
                  <a:schemeClr val="tx1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755404" y="914400"/>
              <a:ext cx="10941497" cy="9421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41300" dist="12700" dir="48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09600" indent="-609600" algn="ctr">
                <a:buNone/>
              </a:pPr>
              <a:r>
                <a:rPr lang="ru-RU" altLang="ru-RU" sz="3500" b="1" dirty="0">
                  <a:solidFill>
                    <a:srgbClr val="002060"/>
                  </a:solidFill>
                  <a:latin typeface="Georgia" panose="02040502050405020303" pitchFamily="18" charset="0"/>
                </a:rPr>
                <a:t>Алгоритм выполнения задания</a:t>
              </a:r>
            </a:p>
          </p:txBody>
        </p:sp>
      </p:grpSp>
      <p:sp>
        <p:nvSpPr>
          <p:cNvPr id="22" name="Овал 21"/>
          <p:cNvSpPr/>
          <p:nvPr/>
        </p:nvSpPr>
        <p:spPr>
          <a:xfrm>
            <a:off x="206539" y="4070064"/>
            <a:ext cx="607771" cy="567434"/>
          </a:xfrm>
          <a:prstGeom prst="ellipse">
            <a:avLst/>
          </a:prstGeom>
          <a:solidFill>
            <a:srgbClr val="1631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b="1" dirty="0">
                <a:latin typeface="Georgia" panose="02040502050405020303" pitchFamily="18" charset="0"/>
              </a:rPr>
              <a:t>1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950712" y="4070065"/>
            <a:ext cx="7277844" cy="5674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  <a:latin typeface="Georgia" panose="02040502050405020303" pitchFamily="18" charset="0"/>
              </a:rPr>
              <a:t>Определите объект сравнения, который от вас требует задание. </a:t>
            </a:r>
            <a:endParaRPr lang="ru-RU" altLang="ru-RU" sz="20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206539" y="4749773"/>
            <a:ext cx="607771" cy="567434"/>
          </a:xfrm>
          <a:prstGeom prst="ellipse">
            <a:avLst/>
          </a:prstGeom>
          <a:solidFill>
            <a:srgbClr val="1631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b="1" dirty="0">
                <a:latin typeface="Georgia" panose="02040502050405020303" pitchFamily="18" charset="0"/>
              </a:rPr>
              <a:t>2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950712" y="4749774"/>
            <a:ext cx="7277844" cy="5674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  <a:latin typeface="Georgia" panose="02040502050405020303" pitchFamily="18" charset="0"/>
              </a:rPr>
              <a:t>Определите элементы, которые необходимо сравнить.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22865" y="3364344"/>
            <a:ext cx="11657225" cy="5058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sz="1500" b="1" dirty="0">
                <a:solidFill>
                  <a:schemeClr val="tx1"/>
                </a:solidFill>
                <a:latin typeface="Georgia" panose="02040502050405020303" pitchFamily="18" charset="0"/>
              </a:rPr>
              <a:t>Тезис: </a:t>
            </a:r>
          </a:p>
        </p:txBody>
      </p:sp>
      <p:sp>
        <p:nvSpPr>
          <p:cNvPr id="27" name="Овал 26"/>
          <p:cNvSpPr/>
          <p:nvPr/>
        </p:nvSpPr>
        <p:spPr>
          <a:xfrm>
            <a:off x="206539" y="5429482"/>
            <a:ext cx="607771" cy="567434"/>
          </a:xfrm>
          <a:prstGeom prst="ellipse">
            <a:avLst/>
          </a:prstGeom>
          <a:solidFill>
            <a:srgbClr val="1631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b="1" dirty="0">
                <a:latin typeface="Georgia" panose="02040502050405020303" pitchFamily="18" charset="0"/>
              </a:rPr>
              <a:t>3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950712" y="5429483"/>
            <a:ext cx="7277844" cy="5674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  <a:latin typeface="Georgia" panose="02040502050405020303" pitchFamily="18" charset="0"/>
              </a:rPr>
              <a:t>Формулируем тезис, используя слова-оценки</a:t>
            </a:r>
          </a:p>
        </p:txBody>
      </p:sp>
      <p:sp>
        <p:nvSpPr>
          <p:cNvPr id="29" name="Овал 28"/>
          <p:cNvSpPr/>
          <p:nvPr/>
        </p:nvSpPr>
        <p:spPr>
          <a:xfrm>
            <a:off x="206539" y="6109191"/>
            <a:ext cx="607771" cy="567434"/>
          </a:xfrm>
          <a:prstGeom prst="ellipse">
            <a:avLst/>
          </a:prstGeom>
          <a:solidFill>
            <a:srgbClr val="1631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b="1" dirty="0">
                <a:latin typeface="Georgia" panose="02040502050405020303" pitchFamily="18" charset="0"/>
              </a:rPr>
              <a:t>4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950712" y="6109192"/>
            <a:ext cx="7277844" cy="5674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  <a:latin typeface="Georgia" panose="02040502050405020303" pitchFamily="18" charset="0"/>
              </a:rPr>
              <a:t>Формулируем обоснования используя факты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299304" y="120268"/>
            <a:ext cx="11684148" cy="113656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dirty="0">
                <a:solidFill>
                  <a:schemeClr val="tx1"/>
                </a:solidFill>
                <a:latin typeface="Georgia" panose="02040502050405020303" pitchFamily="18" charset="0"/>
              </a:rPr>
              <a:t>Запишите один любой тезис (обобщённое оценочное суждение), содержащий информацию о различиях в </a:t>
            </a:r>
            <a:r>
              <a:rPr lang="ru-RU" sz="2000" dirty="0">
                <a:solidFill>
                  <a:srgbClr val="C00000"/>
                </a:solidFill>
                <a:latin typeface="Georgia" panose="02040502050405020303" pitchFamily="18" charset="0"/>
              </a:rPr>
              <a:t>политических итогах (последствиях) революций 1905-1907 гг. и 1917 </a:t>
            </a:r>
            <a:r>
              <a:rPr lang="ru-RU" sz="2000" dirty="0">
                <a:solidFill>
                  <a:schemeClr val="tx1"/>
                </a:solidFill>
                <a:latin typeface="Georgia" panose="02040502050405020303" pitchFamily="18" charset="0"/>
              </a:rPr>
              <a:t>г. в России по какому(-им)-либо признаку(-</a:t>
            </a:r>
            <a:r>
              <a:rPr lang="ru-RU" sz="2000" dirty="0" err="1">
                <a:solidFill>
                  <a:schemeClr val="tx1"/>
                </a:solidFill>
                <a:latin typeface="Georgia" panose="02040502050405020303" pitchFamily="18" charset="0"/>
              </a:rPr>
              <a:t>ам</a:t>
            </a:r>
            <a:r>
              <a:rPr lang="ru-RU" sz="2000" dirty="0">
                <a:solidFill>
                  <a:schemeClr val="tx1"/>
                </a:solidFill>
                <a:latin typeface="Georgia" panose="02040502050405020303" pitchFamily="18" charset="0"/>
              </a:rPr>
              <a:t>). Приведите два обоснования этого тезиса.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99304" y="1351566"/>
            <a:ext cx="1529499" cy="9823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500" b="1" dirty="0">
                <a:solidFill>
                  <a:schemeClr val="tx1"/>
                </a:solidFill>
                <a:latin typeface="Georgia" panose="02040502050405020303" pitchFamily="18" charset="0"/>
              </a:rPr>
              <a:t>Объект сравнения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981328" y="1351565"/>
            <a:ext cx="2751097" cy="4364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500" b="1" dirty="0">
                <a:solidFill>
                  <a:schemeClr val="tx1"/>
                </a:solidFill>
                <a:latin typeface="Georgia" panose="02040502050405020303" pitchFamily="18" charset="0"/>
              </a:rPr>
              <a:t>Элементы сравнения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981326" y="1901820"/>
            <a:ext cx="1307307" cy="4320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500" b="1" dirty="0">
                <a:solidFill>
                  <a:schemeClr val="tx1"/>
                </a:solidFill>
                <a:latin typeface="Georgia" panose="02040502050405020303" pitchFamily="18" charset="0"/>
              </a:rPr>
              <a:t>Явление 1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425118" y="1926430"/>
            <a:ext cx="1307307" cy="4227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500" b="1" dirty="0">
                <a:solidFill>
                  <a:schemeClr val="tx1"/>
                </a:solidFill>
                <a:latin typeface="Georgia" panose="02040502050405020303" pitchFamily="18" charset="0"/>
              </a:rPr>
              <a:t>Явление 2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99304" y="2484621"/>
            <a:ext cx="1529499" cy="9823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500" dirty="0">
                <a:solidFill>
                  <a:schemeClr val="tx1"/>
                </a:solidFill>
                <a:latin typeface="Georgia" panose="02040502050405020303" pitchFamily="18" charset="0"/>
              </a:rPr>
              <a:t>Политические итоги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981326" y="2515969"/>
            <a:ext cx="1307307" cy="9509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500" dirty="0">
                <a:solidFill>
                  <a:schemeClr val="tx1"/>
                </a:solidFill>
                <a:latin typeface="Georgia" panose="02040502050405020303" pitchFamily="18" charset="0"/>
              </a:rPr>
              <a:t>Революция 1905-1907 гг.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425118" y="2499927"/>
            <a:ext cx="1307307" cy="9509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500" dirty="0">
                <a:solidFill>
                  <a:schemeClr val="tx1"/>
                </a:solidFill>
                <a:latin typeface="Georgia" panose="02040502050405020303" pitchFamily="18" charset="0"/>
              </a:rPr>
              <a:t>Революции 1917 г.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884949" y="1351565"/>
            <a:ext cx="3456946" cy="4364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500" b="1" dirty="0">
                <a:solidFill>
                  <a:schemeClr val="tx1"/>
                </a:solidFill>
                <a:latin typeface="Georgia" panose="02040502050405020303" pitchFamily="18" charset="0"/>
              </a:rPr>
              <a:t>Обоснование 1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4884950" y="1901820"/>
            <a:ext cx="1660229" cy="4320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500" b="1" dirty="0">
                <a:solidFill>
                  <a:schemeClr val="tx1"/>
                </a:solidFill>
                <a:latin typeface="Georgia" panose="02040502050405020303" pitchFamily="18" charset="0"/>
              </a:rPr>
              <a:t>Факт 1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6697703" y="1926430"/>
            <a:ext cx="1644192" cy="4227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500" b="1" dirty="0">
                <a:solidFill>
                  <a:schemeClr val="tx1"/>
                </a:solidFill>
                <a:latin typeface="Georgia" panose="02040502050405020303" pitchFamily="18" charset="0"/>
              </a:rPr>
              <a:t>Факт 2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84950" y="2515969"/>
            <a:ext cx="1660229" cy="9509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500" dirty="0">
                <a:solidFill>
                  <a:schemeClr val="tx1"/>
                </a:solidFill>
                <a:latin typeface="Georgia" panose="02040502050405020303" pitchFamily="18" charset="0"/>
              </a:rPr>
              <a:t>Россия - монархия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6697703" y="2499927"/>
            <a:ext cx="1644192" cy="9509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500" dirty="0">
                <a:solidFill>
                  <a:schemeClr val="tx1"/>
                </a:solidFill>
                <a:latin typeface="Georgia" panose="02040502050405020303" pitchFamily="18" charset="0"/>
              </a:rPr>
              <a:t>Россия - республика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8494422" y="1367607"/>
            <a:ext cx="3457854" cy="4364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500" b="1" dirty="0">
                <a:solidFill>
                  <a:schemeClr val="tx1"/>
                </a:solidFill>
                <a:latin typeface="Georgia" panose="02040502050405020303" pitchFamily="18" charset="0"/>
              </a:rPr>
              <a:t>Обоснование 2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8547526" y="1901820"/>
            <a:ext cx="1591084" cy="4320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500" b="1" dirty="0">
                <a:solidFill>
                  <a:schemeClr val="tx1"/>
                </a:solidFill>
                <a:latin typeface="Georgia" panose="02040502050405020303" pitchFamily="18" charset="0"/>
              </a:rPr>
              <a:t>Факт 1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10344244" y="1942472"/>
            <a:ext cx="1608034" cy="4227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500" b="1" dirty="0">
                <a:solidFill>
                  <a:schemeClr val="tx1"/>
                </a:solidFill>
                <a:latin typeface="Georgia" panose="02040502050405020303" pitchFamily="18" charset="0"/>
              </a:rPr>
              <a:t>Факт 2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8547526" y="2515969"/>
            <a:ext cx="1591084" cy="9509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500" dirty="0">
                <a:solidFill>
                  <a:schemeClr val="tx1"/>
                </a:solidFill>
                <a:latin typeface="Georgia" panose="02040502050405020303" pitchFamily="18" charset="0"/>
              </a:rPr>
              <a:t>Создание Государственной Думы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10344244" y="2515969"/>
            <a:ext cx="1608034" cy="9509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400" dirty="0">
                <a:solidFill>
                  <a:schemeClr val="tx1"/>
                </a:solidFill>
                <a:latin typeface="Georgia" panose="02040502050405020303" pitchFamily="18" charset="0"/>
              </a:rPr>
              <a:t>Двоевластие / </a:t>
            </a:r>
          </a:p>
          <a:p>
            <a:pPr algn="ctr"/>
            <a:r>
              <a:rPr lang="ru-RU" altLang="ru-RU" sz="1400" dirty="0">
                <a:solidFill>
                  <a:schemeClr val="tx1"/>
                </a:solidFill>
                <a:latin typeface="Georgia" panose="02040502050405020303" pitchFamily="18" charset="0"/>
              </a:rPr>
              <a:t>Всероссийский съезд советов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299304" y="4474239"/>
            <a:ext cx="11648898" cy="9326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ru-RU" dirty="0">
                <a:solidFill>
                  <a:schemeClr val="tx1"/>
                </a:solidFill>
                <a:latin typeface="Georgia" panose="02040502050405020303" pitchFamily="18" charset="0"/>
              </a:rPr>
              <a:t>1) Обоснование: В результате революции 1905-1907 гг. не было свергнуто самодержавие, Россия осталась монархией, в результате февральской революции 1917 года Временное правительство провозгласило Россию республикой. 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299304" y="5541558"/>
            <a:ext cx="11648898" cy="11428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ru-RU" dirty="0">
                <a:solidFill>
                  <a:schemeClr val="tx1"/>
                </a:solidFill>
                <a:latin typeface="Georgia" panose="02040502050405020303" pitchFamily="18" charset="0"/>
              </a:rPr>
              <a:t>2) Обоснование: В результате революции 1905-1907 гг. в России появился законодательный орган власти Государственная дума, который одобрял законы разрабатываемые царским правительством, а в результате Октябрьской революции 1917 года к власти пришли большевики и был создан Всероссийский съезд советов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99304" y="3601633"/>
            <a:ext cx="11684148" cy="7379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ru-RU" sz="2000" dirty="0">
                <a:solidFill>
                  <a:schemeClr val="tx1"/>
                </a:solidFill>
                <a:latin typeface="Georgia" panose="02040502050405020303" pitchFamily="18" charset="0"/>
              </a:rPr>
              <a:t>Тезис: </a:t>
            </a:r>
            <a:r>
              <a:rPr lang="ru-RU" sz="2000" dirty="0">
                <a:solidFill>
                  <a:schemeClr val="tx1"/>
                </a:solidFill>
                <a:latin typeface="Georgia" panose="02040502050405020303" pitchFamily="18" charset="0"/>
              </a:rPr>
              <a:t>Политические итоги революций 1917 года были </a:t>
            </a:r>
            <a:r>
              <a:rPr lang="ru-RU" sz="2000" b="1" dirty="0">
                <a:solidFill>
                  <a:srgbClr val="C00000"/>
                </a:solidFill>
                <a:latin typeface="Georgia" panose="02040502050405020303" pitchFamily="18" charset="0"/>
              </a:rPr>
              <a:t>более радикальными </a:t>
            </a:r>
            <a:r>
              <a:rPr lang="ru-RU" sz="2000" dirty="0">
                <a:solidFill>
                  <a:schemeClr val="tx1"/>
                </a:solidFill>
                <a:latin typeface="Georgia" panose="02040502050405020303" pitchFamily="18" charset="0"/>
              </a:rPr>
              <a:t>чем политические итоги революции 1905-1907 гг.</a:t>
            </a:r>
            <a:endParaRPr lang="ru-RU" altLang="ru-RU" sz="20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299304" y="120268"/>
            <a:ext cx="11684148" cy="113656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200" dirty="0">
                <a:solidFill>
                  <a:schemeClr val="tx1"/>
                </a:solidFill>
                <a:latin typeface="Georgia" panose="02040502050405020303" pitchFamily="18" charset="0"/>
              </a:rPr>
              <a:t>Запишите один любой тезис (обобщённое оценочное суждение), содержащий информацию о сходстве </a:t>
            </a:r>
            <a:r>
              <a:rPr lang="ru-RU" sz="2200" dirty="0">
                <a:solidFill>
                  <a:srgbClr val="C00000"/>
                </a:solidFill>
                <a:latin typeface="Georgia" panose="02040502050405020303" pitchFamily="18" charset="0"/>
              </a:rPr>
              <a:t>во внешней политике Петра </a:t>
            </a:r>
            <a:r>
              <a:rPr lang="en-US" sz="2200" dirty="0">
                <a:solidFill>
                  <a:srgbClr val="C00000"/>
                </a:solidFill>
                <a:latin typeface="Georgia" panose="02040502050405020303" pitchFamily="18" charset="0"/>
              </a:rPr>
              <a:t>I</a:t>
            </a:r>
            <a:r>
              <a:rPr lang="ru-RU" sz="2200" dirty="0">
                <a:solidFill>
                  <a:srgbClr val="C00000"/>
                </a:solidFill>
                <a:latin typeface="Georgia" panose="02040502050405020303" pitchFamily="18" charset="0"/>
              </a:rPr>
              <a:t> и Елизаветы Петровны </a:t>
            </a:r>
            <a:r>
              <a:rPr lang="ru-RU" sz="2200" dirty="0">
                <a:solidFill>
                  <a:schemeClr val="tx1"/>
                </a:solidFill>
                <a:latin typeface="Georgia" panose="02040502050405020303" pitchFamily="18" charset="0"/>
              </a:rPr>
              <a:t>по какому(-им)-либо признаку(-</a:t>
            </a:r>
            <a:r>
              <a:rPr lang="ru-RU" sz="2200" dirty="0" err="1">
                <a:solidFill>
                  <a:schemeClr val="tx1"/>
                </a:solidFill>
                <a:latin typeface="Georgia" panose="02040502050405020303" pitchFamily="18" charset="0"/>
              </a:rPr>
              <a:t>ам</a:t>
            </a:r>
            <a:r>
              <a:rPr lang="ru-RU" sz="2200" dirty="0">
                <a:solidFill>
                  <a:schemeClr val="tx1"/>
                </a:solidFill>
                <a:latin typeface="Georgia" panose="02040502050405020303" pitchFamily="18" charset="0"/>
              </a:rPr>
              <a:t>). Приведите два обоснования этого тезиса.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99304" y="1421109"/>
            <a:ext cx="1529499" cy="9823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500" b="1" dirty="0">
                <a:solidFill>
                  <a:schemeClr val="tx1"/>
                </a:solidFill>
                <a:latin typeface="Georgia" panose="02040502050405020303" pitchFamily="18" charset="0"/>
              </a:rPr>
              <a:t>Объект сравнения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981328" y="1421108"/>
            <a:ext cx="2751097" cy="4364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500" b="1" dirty="0">
                <a:solidFill>
                  <a:schemeClr val="tx1"/>
                </a:solidFill>
                <a:latin typeface="Georgia" panose="02040502050405020303" pitchFamily="18" charset="0"/>
              </a:rPr>
              <a:t>Элементы сравнения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981326" y="1971363"/>
            <a:ext cx="1307307" cy="4320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500" b="1" dirty="0">
                <a:solidFill>
                  <a:schemeClr val="tx1"/>
                </a:solidFill>
                <a:latin typeface="Georgia" panose="02040502050405020303" pitchFamily="18" charset="0"/>
              </a:rPr>
              <a:t>Явление 1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425118" y="1995973"/>
            <a:ext cx="1307307" cy="4227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500" b="1" dirty="0">
                <a:solidFill>
                  <a:schemeClr val="tx1"/>
                </a:solidFill>
                <a:latin typeface="Georgia" panose="02040502050405020303" pitchFamily="18" charset="0"/>
              </a:rPr>
              <a:t>Явление 2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99304" y="2554164"/>
            <a:ext cx="1529499" cy="9823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500" dirty="0">
                <a:solidFill>
                  <a:schemeClr val="tx1"/>
                </a:solidFill>
                <a:latin typeface="Georgia" panose="02040502050405020303" pitchFamily="18" charset="0"/>
              </a:rPr>
              <a:t>Внешняя политика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981326" y="2585512"/>
            <a:ext cx="1307307" cy="9509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500" dirty="0">
                <a:solidFill>
                  <a:schemeClr val="tx1"/>
                </a:solidFill>
                <a:latin typeface="Georgia" panose="02040502050405020303" pitchFamily="18" charset="0"/>
              </a:rPr>
              <a:t>Петр </a:t>
            </a:r>
            <a:r>
              <a:rPr lang="en-US" altLang="ru-RU" sz="1500" dirty="0">
                <a:solidFill>
                  <a:schemeClr val="tx1"/>
                </a:solidFill>
                <a:latin typeface="Georgia" panose="02040502050405020303" pitchFamily="18" charset="0"/>
              </a:rPr>
              <a:t>I</a:t>
            </a:r>
            <a:endParaRPr lang="ru-RU" altLang="ru-RU" sz="15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425118" y="2569470"/>
            <a:ext cx="1307307" cy="9509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500" dirty="0">
                <a:solidFill>
                  <a:schemeClr val="tx1"/>
                </a:solidFill>
                <a:latin typeface="Georgia" panose="02040502050405020303" pitchFamily="18" charset="0"/>
              </a:rPr>
              <a:t>Елизавета Петровна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884949" y="1421108"/>
            <a:ext cx="3456946" cy="4364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500" b="1" dirty="0">
                <a:solidFill>
                  <a:schemeClr val="tx1"/>
                </a:solidFill>
                <a:latin typeface="Georgia" panose="02040502050405020303" pitchFamily="18" charset="0"/>
              </a:rPr>
              <a:t>Обоснование 1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4884950" y="1971363"/>
            <a:ext cx="1660229" cy="4320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500" b="1" dirty="0">
                <a:solidFill>
                  <a:schemeClr val="tx1"/>
                </a:solidFill>
                <a:latin typeface="Georgia" panose="02040502050405020303" pitchFamily="18" charset="0"/>
              </a:rPr>
              <a:t>Факт 1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6697703" y="1995973"/>
            <a:ext cx="1644192" cy="4227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500" b="1" dirty="0">
                <a:solidFill>
                  <a:schemeClr val="tx1"/>
                </a:solidFill>
                <a:latin typeface="Georgia" panose="02040502050405020303" pitchFamily="18" charset="0"/>
              </a:rPr>
              <a:t>Факт 2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84950" y="2585512"/>
            <a:ext cx="1660229" cy="9509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500" dirty="0">
                <a:solidFill>
                  <a:schemeClr val="tx1"/>
                </a:solidFill>
                <a:latin typeface="Georgia" panose="02040502050405020303" pitchFamily="18" charset="0"/>
              </a:rPr>
              <a:t>Победа в Северной войне и Ништадский мир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6697703" y="2569470"/>
            <a:ext cx="1644192" cy="9509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500" dirty="0">
                <a:solidFill>
                  <a:schemeClr val="tx1"/>
                </a:solidFill>
                <a:latin typeface="Georgia" panose="02040502050405020303" pitchFamily="18" charset="0"/>
              </a:rPr>
              <a:t>1741-1743 гг. – победа в русско-шведской войне и </a:t>
            </a:r>
            <a:r>
              <a:rPr lang="ru-RU" altLang="ru-RU" sz="1500" dirty="0" err="1">
                <a:solidFill>
                  <a:schemeClr val="tx1"/>
                </a:solidFill>
                <a:latin typeface="Georgia" panose="02040502050405020303" pitchFamily="18" charset="0"/>
              </a:rPr>
              <a:t>Абоский</a:t>
            </a:r>
            <a:r>
              <a:rPr lang="ru-RU" altLang="ru-RU" sz="1500" dirty="0">
                <a:solidFill>
                  <a:schemeClr val="tx1"/>
                </a:solidFill>
                <a:latin typeface="Georgia" panose="02040502050405020303" pitchFamily="18" charset="0"/>
              </a:rPr>
              <a:t> мир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8494422" y="1437150"/>
            <a:ext cx="3457854" cy="4364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500" b="1" dirty="0">
                <a:solidFill>
                  <a:schemeClr val="tx1"/>
                </a:solidFill>
                <a:latin typeface="Georgia" panose="02040502050405020303" pitchFamily="18" charset="0"/>
              </a:rPr>
              <a:t>Обоснование 2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8547526" y="1971363"/>
            <a:ext cx="1591084" cy="4320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500" b="1" dirty="0">
                <a:solidFill>
                  <a:schemeClr val="tx1"/>
                </a:solidFill>
                <a:latin typeface="Georgia" panose="02040502050405020303" pitchFamily="18" charset="0"/>
              </a:rPr>
              <a:t>Факт 1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10344244" y="2012015"/>
            <a:ext cx="1608034" cy="4227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500" b="1" dirty="0">
                <a:solidFill>
                  <a:schemeClr val="tx1"/>
                </a:solidFill>
                <a:latin typeface="Georgia" panose="02040502050405020303" pitchFamily="18" charset="0"/>
              </a:rPr>
              <a:t>Факт 2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8547526" y="2585512"/>
            <a:ext cx="1591084" cy="9509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500" dirty="0">
                <a:solidFill>
                  <a:schemeClr val="tx1"/>
                </a:solidFill>
                <a:latin typeface="Georgia" panose="02040502050405020303" pitchFamily="18" charset="0"/>
              </a:rPr>
              <a:t>Северный союз против Швеции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10344244" y="2585512"/>
            <a:ext cx="1608034" cy="9509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400" dirty="0">
                <a:solidFill>
                  <a:schemeClr val="tx1"/>
                </a:solidFill>
                <a:latin typeface="Georgia" panose="02040502050405020303" pitchFamily="18" charset="0"/>
              </a:rPr>
              <a:t>Коалиция против Пруссии в Семилетней войне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268129" y="4616696"/>
            <a:ext cx="11648898" cy="904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sz="2000" dirty="0">
                <a:solidFill>
                  <a:schemeClr val="tx1"/>
                </a:solidFill>
                <a:latin typeface="Georgia" panose="02040502050405020303" pitchFamily="18" charset="0"/>
              </a:rPr>
              <a:t>1) Обоснование: При Петре </a:t>
            </a:r>
            <a:r>
              <a:rPr lang="en-US" altLang="ru-RU" sz="2000" dirty="0">
                <a:solidFill>
                  <a:schemeClr val="tx1"/>
                </a:solidFill>
                <a:latin typeface="Georgia" panose="02040502050405020303" pitchFamily="18" charset="0"/>
              </a:rPr>
              <a:t>I </a:t>
            </a:r>
            <a:r>
              <a:rPr lang="ru-RU" altLang="ru-RU" sz="2000" dirty="0">
                <a:solidFill>
                  <a:schemeClr val="tx1"/>
                </a:solidFill>
                <a:latin typeface="Georgia" panose="02040502050405020303" pitchFamily="18" charset="0"/>
              </a:rPr>
              <a:t>Россия победила в Северной войне со Швецией и заключила Ништадский мир, а при Елизавете Петровне Россия победила в русско-шведской войне 1741-1743 года. 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268129" y="5671833"/>
            <a:ext cx="11648898" cy="904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sz="2000" dirty="0">
                <a:solidFill>
                  <a:schemeClr val="tx1"/>
                </a:solidFill>
                <a:latin typeface="Georgia" panose="02040502050405020303" pitchFamily="18" charset="0"/>
              </a:rPr>
              <a:t>2) Обоснование: При Петре</a:t>
            </a:r>
            <a:r>
              <a:rPr lang="en-US" altLang="ru-RU" sz="2000" dirty="0">
                <a:solidFill>
                  <a:schemeClr val="tx1"/>
                </a:solidFill>
                <a:latin typeface="Georgia" panose="02040502050405020303" pitchFamily="18" charset="0"/>
              </a:rPr>
              <a:t> I</a:t>
            </a:r>
            <a:r>
              <a:rPr lang="ru-RU" altLang="ru-RU" sz="2000" dirty="0">
                <a:solidFill>
                  <a:schemeClr val="tx1"/>
                </a:solidFill>
                <a:latin typeface="Georgia" panose="02040502050405020303" pitchFamily="18" charset="0"/>
              </a:rPr>
              <a:t> Россия заключала Северный союз с Саксонией, Данией, Речью Посполитой против Швеции, а при Елизавете Петровне Россия входила в коалицию с Австрией и Францией против Пруссии в Семилетней войне.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68129" y="3671176"/>
            <a:ext cx="11684148" cy="7948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sz="2000" dirty="0">
                <a:solidFill>
                  <a:schemeClr val="tx1"/>
                </a:solidFill>
                <a:latin typeface="Georgia" panose="02040502050405020303" pitchFamily="18" charset="0"/>
              </a:rPr>
              <a:t>Тезис: </a:t>
            </a:r>
            <a:r>
              <a:rPr lang="ru-RU" sz="2000" dirty="0">
                <a:solidFill>
                  <a:schemeClr val="tx1"/>
                </a:solidFill>
                <a:latin typeface="Georgia" panose="02040502050405020303" pitchFamily="18" charset="0"/>
              </a:rPr>
              <a:t>оба правителя </a:t>
            </a:r>
            <a:r>
              <a:rPr lang="ru-RU" sz="2000" b="1" dirty="0">
                <a:solidFill>
                  <a:srgbClr val="C00000"/>
                </a:solidFill>
                <a:latin typeface="Georgia" panose="02040502050405020303" pitchFamily="18" charset="0"/>
              </a:rPr>
              <a:t>вели успешную</a:t>
            </a:r>
            <a:r>
              <a:rPr lang="ru-RU" sz="2000" dirty="0">
                <a:solidFill>
                  <a:srgbClr val="C00000"/>
                </a:solidFill>
                <a:latin typeface="Georgia" panose="02040502050405020303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Georgia" panose="02040502050405020303" pitchFamily="18" charset="0"/>
              </a:rPr>
              <a:t>внешнюю политику в западном направлении, а также заключала выгодные союзы с европейскими государствами</a:t>
            </a:r>
            <a:endParaRPr lang="ru-RU" altLang="ru-RU" sz="20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52928" y="329614"/>
            <a:ext cx="7400276" cy="771217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Georgia" panose="02040502050405020303" pitchFamily="18" charset="0"/>
              </a:rPr>
              <a:t>Опасные моменты!!!</a:t>
            </a:r>
          </a:p>
        </p:txBody>
      </p:sp>
      <p:sp>
        <p:nvSpPr>
          <p:cNvPr id="3" name="Объект 2"/>
          <p:cNvSpPr txBox="1"/>
          <p:nvPr/>
        </p:nvSpPr>
        <p:spPr>
          <a:xfrm>
            <a:off x="587613" y="1023698"/>
            <a:ext cx="10424160" cy="55046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sz="2000" dirty="0"/>
          </a:p>
          <a:p>
            <a:r>
              <a:rPr lang="ru-RU" sz="2000" dirty="0">
                <a:latin typeface="Georgia" panose="02040502050405020303" pitchFamily="18" charset="0"/>
              </a:rPr>
              <a:t>1. Пётр I и Екатерина II </a:t>
            </a:r>
            <a:r>
              <a:rPr lang="ru-RU" sz="2000" b="1" dirty="0">
                <a:solidFill>
                  <a:srgbClr val="FF0000"/>
                </a:solidFill>
                <a:latin typeface="Georgia" panose="02040502050405020303" pitchFamily="18" charset="0"/>
              </a:rPr>
              <a:t>вели активную внешнюю политику</a:t>
            </a:r>
            <a:r>
              <a:rPr lang="ru-RU" sz="2000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ru-RU" sz="2000" dirty="0">
                <a:latin typeface="Georgia" panose="02040502050405020303" pitchFamily="18" charset="0"/>
              </a:rPr>
              <a:t>на западном направлении.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000" dirty="0">
                <a:latin typeface="Georgia" panose="02040502050405020303" pitchFamily="18" charset="0"/>
              </a:rPr>
              <a:t>Вот прям активную? Кто-то вёл пассивную внешнюю политику? И как это определить?</a:t>
            </a:r>
          </a:p>
          <a:p>
            <a:r>
              <a:rPr lang="ru-RU" sz="2000" dirty="0">
                <a:latin typeface="Georgia" panose="02040502050405020303" pitchFamily="18" charset="0"/>
              </a:rPr>
              <a:t>2. Пётр I заключил </a:t>
            </a:r>
            <a:r>
              <a:rPr lang="ru-RU" sz="2000" b="1" dirty="0">
                <a:solidFill>
                  <a:srgbClr val="FF0000"/>
                </a:solidFill>
                <a:latin typeface="Georgia" panose="02040502050405020303" pitchFamily="18" charset="0"/>
              </a:rPr>
              <a:t>неудачный</a:t>
            </a:r>
            <a:r>
              <a:rPr lang="ru-RU" sz="2000" dirty="0">
                <a:latin typeface="Georgia" panose="02040502050405020303" pitchFamily="18" charset="0"/>
              </a:rPr>
              <a:t> для России мирный договор с турками, а Екатерина II - </a:t>
            </a:r>
            <a:r>
              <a:rPr lang="ru-RU" sz="2000" b="1" dirty="0">
                <a:solidFill>
                  <a:srgbClr val="FF0000"/>
                </a:solidFill>
                <a:latin typeface="Georgia" panose="02040502050405020303" pitchFamily="18" charset="0"/>
              </a:rPr>
              <a:t>удачный</a:t>
            </a:r>
            <a:endParaRPr lang="ru-RU" sz="2000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000" dirty="0">
                <a:latin typeface="Georgia" panose="02040502050405020303" pitchFamily="18" charset="0"/>
              </a:rPr>
              <a:t>Нужно будет объяснять!!! </a:t>
            </a:r>
          </a:p>
          <a:p>
            <a:r>
              <a:rPr lang="ru-RU" sz="2000" dirty="0">
                <a:latin typeface="Georgia" panose="02040502050405020303" pitchFamily="18" charset="0"/>
              </a:rPr>
              <a:t>3. Пётр I и Екатерина II вели успешную внешнюю политику / внешняя политика Петра I </a:t>
            </a:r>
            <a:r>
              <a:rPr lang="ru-RU" sz="2000" b="1" dirty="0">
                <a:solidFill>
                  <a:srgbClr val="FF0000"/>
                </a:solidFill>
                <a:latin typeface="Georgia" panose="02040502050405020303" pitchFamily="18" charset="0"/>
              </a:rPr>
              <a:t>была успешнее</a:t>
            </a:r>
            <a:r>
              <a:rPr lang="ru-RU" sz="2000" dirty="0">
                <a:latin typeface="Georgia" panose="02040502050405020303" pitchFamily="18" charset="0"/>
              </a:rPr>
              <a:t>, чем внешняя политика Екатерины II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000" dirty="0">
                <a:latin typeface="Georgia" panose="02040502050405020303" pitchFamily="18" charset="0"/>
              </a:rPr>
              <a:t>Успешность внешней политики вообще, т.е. без уточнения, очень трудно доказать. Вряд ли в чьё-то правление она могла быть исключительно успешной или исключительно неудачной. Да и выделить черту сравнения для обоснования здесь будет сложно. Вместо этого можно написать про то, что внешняя политика была успешной на определённом направлении (например, западном)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3309" y="169815"/>
            <a:ext cx="9655204" cy="58478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Georgia" panose="02040502050405020303" pitchFamily="18" charset="0"/>
              </a:rPr>
              <a:t>Проверь!!!</a:t>
            </a:r>
          </a:p>
        </p:txBody>
      </p:sp>
      <p:sp>
        <p:nvSpPr>
          <p:cNvPr id="3" name="Объект 2"/>
          <p:cNvSpPr txBox="1"/>
          <p:nvPr/>
        </p:nvSpPr>
        <p:spPr>
          <a:xfrm>
            <a:off x="397630" y="1008059"/>
            <a:ext cx="9739820" cy="59618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dirty="0">
                <a:latin typeface="Georgia" panose="02040502050405020303" pitchFamily="18" charset="0"/>
              </a:rPr>
              <a:t>Тезис не слишком размытый («А лучше, чем Б» - размыто)</a:t>
            </a:r>
          </a:p>
          <a:p>
            <a:r>
              <a:rPr lang="ru-RU" sz="2200" dirty="0">
                <a:latin typeface="Georgia" panose="02040502050405020303" pitchFamily="18" charset="0"/>
              </a:rPr>
              <a:t>В тезисе есть 2 объекта сравнения</a:t>
            </a:r>
          </a:p>
          <a:p>
            <a:r>
              <a:rPr lang="ru-RU" sz="2200" dirty="0">
                <a:latin typeface="Georgia" panose="02040502050405020303" pitchFamily="18" charset="0"/>
              </a:rPr>
              <a:t>В тезисе есть 2 и более критериев сравнения (не для всех заданий, но лучше придерживаться этого)</a:t>
            </a:r>
          </a:p>
          <a:p>
            <a:r>
              <a:rPr lang="ru-RU" sz="2200" dirty="0">
                <a:latin typeface="Georgia" panose="02040502050405020303" pitchFamily="18" charset="0"/>
              </a:rPr>
              <a:t>Тезис не содержит конкретных фактов (они пойдут в обоснования)</a:t>
            </a:r>
          </a:p>
          <a:p>
            <a:r>
              <a:rPr lang="ru-RU" sz="2200" dirty="0">
                <a:latin typeface="Georgia" panose="02040502050405020303" pitchFamily="18" charset="0"/>
              </a:rPr>
              <a:t>Обоснования приведены по обоим сравниваемым объектам, а не одному (для заданий на различие)</a:t>
            </a:r>
          </a:p>
          <a:p>
            <a:r>
              <a:rPr lang="ru-RU" sz="2200" dirty="0">
                <a:latin typeface="Georgia" panose="02040502050405020303" pitchFamily="18" charset="0"/>
              </a:rPr>
              <a:t>Обоснования приведены по всем выделенным в тезисе критериям сравнения</a:t>
            </a:r>
          </a:p>
          <a:p>
            <a:r>
              <a:rPr lang="ru-RU" sz="2200" dirty="0">
                <a:latin typeface="Georgia" panose="02040502050405020303" pitchFamily="18" charset="0"/>
              </a:rPr>
              <a:t>Обоснования ясно и чётко связаны с тезисом</a:t>
            </a:r>
          </a:p>
          <a:p>
            <a:r>
              <a:rPr lang="ru-RU" sz="2200" dirty="0">
                <a:latin typeface="Georgia" panose="02040502050405020303" pitchFamily="18" charset="0"/>
              </a:rPr>
              <a:t>В обоснованиях нет ошибочных фактов, ненужных подробностей (в т.ч. дат), спорных суждений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10539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Georgia" panose="02040502050405020303" pitchFamily="18" charset="0"/>
              </a:rPr>
              <a:t>Допускаемые ошибки</a:t>
            </a:r>
          </a:p>
        </p:txBody>
      </p:sp>
      <p:sp>
        <p:nvSpPr>
          <p:cNvPr id="3" name="Объект 2"/>
          <p:cNvSpPr txBox="1"/>
          <p:nvPr/>
        </p:nvSpPr>
        <p:spPr>
          <a:xfrm>
            <a:off x="581931" y="950976"/>
            <a:ext cx="9812972" cy="590702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latin typeface="Georgia" panose="02040502050405020303" pitchFamily="18" charset="0"/>
              </a:rPr>
              <a:t>Слишком размытый тезис – неясно, что сравнивается: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400" i="1" dirty="0">
                <a:latin typeface="Georgia" panose="02040502050405020303" pitchFamily="18" charset="0"/>
              </a:rPr>
              <a:t>«Положение крестьян при Екатерине II было хуже, чем при Петре I» </a:t>
            </a:r>
            <a:r>
              <a:rPr lang="ru-RU" sz="2400" b="1" dirty="0">
                <a:latin typeface="Georgia" panose="02040502050405020303" pitchFamily="18" charset="0"/>
              </a:rPr>
              <a:t>Тезис перефразирует условия задания.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2400" b="1" dirty="0">
              <a:latin typeface="Georgia" panose="02040502050405020303" pitchFamily="18" charset="0"/>
            </a:endParaRPr>
          </a:p>
          <a:p>
            <a:r>
              <a:rPr lang="ru-RU" sz="2400" b="1" dirty="0">
                <a:latin typeface="Georgia" panose="02040502050405020303" pitchFamily="18" charset="0"/>
              </a:rPr>
              <a:t>Сравнение проводится по разным критериям: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400" i="1" dirty="0">
                <a:latin typeface="Georgia" panose="02040502050405020303" pitchFamily="18" charset="0"/>
              </a:rPr>
              <a:t>«Внутренняя политика Петра I отличается от Екатерины II тем, что при нём создана регулярная армия, а при Екатерине - Вольное экономическое общество»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2400" i="1" dirty="0">
              <a:latin typeface="Georgia" panose="02040502050405020303" pitchFamily="18" charset="0"/>
            </a:endParaRPr>
          </a:p>
          <a:p>
            <a:r>
              <a:rPr lang="ru-RU" sz="2400" b="1" dirty="0">
                <a:latin typeface="Georgia" panose="02040502050405020303" pitchFamily="18" charset="0"/>
              </a:rPr>
              <a:t>Писать каждое обоснование по одному, а не двум сравниваемым объектам: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400" i="1" dirty="0">
                <a:latin typeface="Georgia" panose="02040502050405020303" pitchFamily="18" charset="0"/>
              </a:rPr>
              <a:t>«В период правления Петра I положение дворянства было тяжёлым»</a:t>
            </a:r>
          </a:p>
          <a:p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7514" y="4437662"/>
            <a:ext cx="7058306" cy="1707987"/>
          </a:xfrm>
          <a:solidFill>
            <a:srgbClr val="16315B"/>
          </a:solidFill>
        </p:spPr>
        <p:txBody>
          <a:bodyPr>
            <a:normAutofit/>
          </a:bodyPr>
          <a:lstStyle/>
          <a:p>
            <a:pPr algn="r"/>
            <a:r>
              <a:rPr lang="ru-RU" sz="5000" dirty="0">
                <a:solidFill>
                  <a:schemeClr val="bg1"/>
                </a:solidFill>
                <a:latin typeface="Georgia" panose="02040502050405020303" pitchFamily="18" charset="0"/>
              </a:rPr>
              <a:t>Задание № 21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ru-RU" sz="3000" dirty="0">
                <a:solidFill>
                  <a:schemeClr val="bg1"/>
                </a:solidFill>
                <a:latin typeface="Georgia" panose="02040502050405020303" pitchFamily="18" charset="0"/>
              </a:rPr>
              <a:t>ЕГЭ </a:t>
            </a:r>
            <a:r>
              <a:rPr lang="ru-RU" sz="3000" dirty="0" smtClean="0">
                <a:solidFill>
                  <a:schemeClr val="bg1"/>
                </a:solidFill>
                <a:latin typeface="Georgia" panose="02040502050405020303" pitchFamily="18" charset="0"/>
              </a:rPr>
              <a:t>2026</a:t>
            </a:r>
            <a:endParaRPr lang="ru-RU" sz="3000" dirty="0">
              <a:solidFill>
                <a:srgbClr val="FFFFFF"/>
              </a:solidFill>
              <a:latin typeface="Georgia" panose="02040502050405020303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7711267" y="321733"/>
            <a:ext cx="4096420" cy="6070549"/>
          </a:xfrm>
          <a:solidFill>
            <a:srgbClr val="16315B"/>
          </a:solidFill>
        </p:spPr>
        <p:txBody>
          <a:bodyPr anchor="ctr">
            <a:normAutofit/>
          </a:bodyPr>
          <a:lstStyle/>
          <a:p>
            <a:pPr algn="just"/>
            <a:r>
              <a:rPr lang="ru-RU" sz="3000" dirty="0">
                <a:solidFill>
                  <a:schemeClr val="bg1"/>
                </a:solidFill>
                <a:latin typeface="Georgia" panose="02040502050405020303" pitchFamily="18" charset="0"/>
              </a:rPr>
              <a:t>Обязательное включение элементов содержания по всеобщей истории</a:t>
            </a:r>
          </a:p>
          <a:p>
            <a:pPr algn="just"/>
            <a:r>
              <a:rPr lang="ru-RU" sz="3000" dirty="0">
                <a:solidFill>
                  <a:schemeClr val="bg1"/>
                </a:solidFill>
                <a:latin typeface="Georgia" panose="02040502050405020303" pitchFamily="18" charset="0"/>
              </a:rPr>
              <a:t>Проверяет умение формулировать аргументы для данной в задании точки зрения. </a:t>
            </a:r>
          </a:p>
          <a:p>
            <a:pPr algn="just"/>
            <a:endParaRPr lang="ru-RU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50001" t="15146" r="15679" b="64401"/>
          <a:stretch>
            <a:fillRect/>
          </a:stretch>
        </p:blipFill>
        <p:spPr>
          <a:xfrm>
            <a:off x="90486" y="712351"/>
            <a:ext cx="7620781" cy="2554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27118" y="177685"/>
            <a:ext cx="10023788" cy="681177"/>
            <a:chOff x="665131" y="914400"/>
            <a:chExt cx="11031770" cy="942157"/>
          </a:xfrm>
        </p:grpSpPr>
        <p:sp>
          <p:nvSpPr>
            <p:cNvPr id="3" name="Прямоугольник 2"/>
            <p:cNvSpPr/>
            <p:nvPr/>
          </p:nvSpPr>
          <p:spPr>
            <a:xfrm flipH="1">
              <a:off x="665131" y="914400"/>
              <a:ext cx="90274" cy="942157"/>
            </a:xfrm>
            <a:prstGeom prst="rect">
              <a:avLst/>
            </a:prstGeom>
            <a:solidFill>
              <a:srgbClr val="183664"/>
            </a:solidFill>
            <a:ln>
              <a:solidFill>
                <a:srgbClr val="1836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3500" b="1">
                <a:solidFill>
                  <a:schemeClr val="tx1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755404" y="914400"/>
              <a:ext cx="10941497" cy="9421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41300" dist="12700" dir="48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09600" indent="-609600" algn="ctr">
                <a:buNone/>
              </a:pPr>
              <a:r>
                <a:rPr lang="ru-RU" altLang="ru-RU" sz="3500" b="1" dirty="0">
                  <a:solidFill>
                    <a:srgbClr val="002060"/>
                  </a:solidFill>
                  <a:latin typeface="Georgia" panose="02040502050405020303" pitchFamily="18" charset="0"/>
                </a:rPr>
                <a:t>Критерии оценивания</a:t>
              </a:r>
            </a:p>
          </p:txBody>
        </p:sp>
      </p:grpSp>
      <p:sp>
        <p:nvSpPr>
          <p:cNvPr id="5" name="Овал 4"/>
          <p:cNvSpPr/>
          <p:nvPr/>
        </p:nvSpPr>
        <p:spPr>
          <a:xfrm>
            <a:off x="227117" y="4789986"/>
            <a:ext cx="901148" cy="848139"/>
          </a:xfrm>
          <a:prstGeom prst="ellipse">
            <a:avLst/>
          </a:prstGeom>
          <a:solidFill>
            <a:srgbClr val="1631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b="1" dirty="0">
                <a:latin typeface="Georgia" panose="02040502050405020303" pitchFamily="18" charset="0"/>
              </a:rPr>
              <a:t>1 б</a:t>
            </a:r>
          </a:p>
        </p:txBody>
      </p:sp>
      <p:sp>
        <p:nvSpPr>
          <p:cNvPr id="6" name="Овал 5"/>
          <p:cNvSpPr/>
          <p:nvPr/>
        </p:nvSpPr>
        <p:spPr>
          <a:xfrm>
            <a:off x="227117" y="2543970"/>
            <a:ext cx="901148" cy="848139"/>
          </a:xfrm>
          <a:prstGeom prst="ellipse">
            <a:avLst/>
          </a:prstGeom>
          <a:solidFill>
            <a:srgbClr val="1631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b="1" dirty="0">
                <a:latin typeface="Georgia" panose="02040502050405020303" pitchFamily="18" charset="0"/>
              </a:rPr>
              <a:t>2 б</a:t>
            </a:r>
          </a:p>
        </p:txBody>
      </p:sp>
      <p:sp>
        <p:nvSpPr>
          <p:cNvPr id="7" name="Овал 6"/>
          <p:cNvSpPr/>
          <p:nvPr/>
        </p:nvSpPr>
        <p:spPr>
          <a:xfrm>
            <a:off x="227117" y="1034002"/>
            <a:ext cx="901148" cy="848139"/>
          </a:xfrm>
          <a:prstGeom prst="ellipse">
            <a:avLst/>
          </a:prstGeom>
          <a:solidFill>
            <a:srgbClr val="1631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b="1" dirty="0">
                <a:latin typeface="Georgia" panose="02040502050405020303" pitchFamily="18" charset="0"/>
              </a:rPr>
              <a:t>3 б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323470" y="974739"/>
            <a:ext cx="10641413" cy="9823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chemeClr val="tx1"/>
                </a:solidFill>
                <a:latin typeface="Georgia" panose="02040502050405020303" pitchFamily="18" charset="0"/>
              </a:rPr>
              <a:t>Приведено по одному аргументу для России и колоний Англии </a:t>
            </a:r>
            <a:endParaRPr lang="ru-RU" altLang="ru-RU" sz="24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93915" y="2299795"/>
            <a:ext cx="10641412" cy="15496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ru-RU" sz="2200" dirty="0">
                <a:solidFill>
                  <a:schemeClr val="tx1"/>
                </a:solidFill>
                <a:latin typeface="Georgia" panose="02040502050405020303" pitchFamily="18" charset="0"/>
              </a:rPr>
              <a:t>Приведён только один аргумент для России</a:t>
            </a:r>
          </a:p>
          <a:p>
            <a:endParaRPr lang="ru-RU" sz="2200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200" dirty="0">
                <a:solidFill>
                  <a:schemeClr val="tx1"/>
                </a:solidFill>
                <a:latin typeface="Georgia" panose="02040502050405020303" pitchFamily="18" charset="0"/>
              </a:rPr>
              <a:t> Приведён только один аргумент для колоний Англии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231770" y="4192159"/>
            <a:ext cx="10309201" cy="17967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" dir="48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200" dirty="0">
                <a:solidFill>
                  <a:schemeClr val="tx1"/>
                </a:solidFill>
                <a:latin typeface="Georgia" panose="02040502050405020303" pitchFamily="18" charset="0"/>
              </a:rPr>
              <a:t>Аргумент(ы) не сформулирован(ы), </a:t>
            </a:r>
            <a:r>
              <a:rPr lang="ru-RU" sz="2200" b="1" dirty="0">
                <a:solidFill>
                  <a:schemeClr val="tx1"/>
                </a:solidFill>
                <a:latin typeface="Georgia" panose="02040502050405020303" pitchFamily="18" charset="0"/>
              </a:rPr>
              <a:t>НО </a:t>
            </a:r>
            <a:r>
              <a:rPr lang="ru-RU" sz="2200" dirty="0">
                <a:solidFill>
                  <a:schemeClr val="tx1"/>
                </a:solidFill>
                <a:latin typeface="Georgia" panose="02040502050405020303" pitchFamily="18" charset="0"/>
              </a:rPr>
              <a:t>приведено не менее двух фактов, возможность использования которых для аргументации очевидна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1" grpId="0" animBg="1"/>
      <p:bldP spid="12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2054" y="1434924"/>
            <a:ext cx="926828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r>
              <a:rPr lang="ru-RU" sz="2000" dirty="0">
                <a:latin typeface="Georgia" panose="02040502050405020303" pitchFamily="18" charset="0"/>
              </a:rPr>
              <a:t>В задании сопоставляются сходные события, явления, процессы истории России и истории зарубежных стран. Экзаменуемому необходимо сформулировать </a:t>
            </a:r>
            <a:r>
              <a:rPr lang="ru-RU" sz="2000" b="1" dirty="0">
                <a:solidFill>
                  <a:srgbClr val="C00000"/>
                </a:solidFill>
                <a:latin typeface="Georgia" panose="02040502050405020303" pitchFamily="18" charset="0"/>
              </a:rPr>
              <a:t>два аргумента</a:t>
            </a:r>
            <a:r>
              <a:rPr lang="ru-RU" sz="2000" dirty="0">
                <a:latin typeface="Georgia" panose="02040502050405020303" pitchFamily="18" charset="0"/>
              </a:rPr>
              <a:t>: один в подтверждение сформулированной в задании точки зрения для истории России, второй – в подтверждение данной точки зрения для всеобщей истории.</a:t>
            </a:r>
          </a:p>
          <a:p>
            <a:pPr marL="342900" indent="-342900" algn="just">
              <a:buAutoNum type="arabicPeriod"/>
            </a:pPr>
            <a:r>
              <a:rPr lang="ru-RU" sz="2000" dirty="0">
                <a:latin typeface="Georgia" panose="02040502050405020303" pitchFamily="18" charset="0"/>
              </a:rPr>
              <a:t> Представленная в задании точка зрения сформулирована таким образом, что для аргументации необходимо объяснение связи представленных фактов с аргументируемой точкой зрения, </a:t>
            </a:r>
            <a:r>
              <a:rPr lang="ru-RU" sz="2000" b="1" dirty="0">
                <a:solidFill>
                  <a:srgbClr val="C00000"/>
                </a:solidFill>
                <a:latin typeface="Georgia" panose="02040502050405020303" pitchFamily="18" charset="0"/>
              </a:rPr>
              <a:t>только факты не могут являться аргументами.</a:t>
            </a:r>
          </a:p>
          <a:p>
            <a:pPr marL="342900" indent="-342900" algn="just">
              <a:buAutoNum type="arabicPeriod"/>
            </a:pPr>
            <a:r>
              <a:rPr lang="ru-RU" sz="2000" dirty="0">
                <a:latin typeface="Georgia" panose="02040502050405020303" pitchFamily="18" charset="0"/>
              </a:rPr>
              <a:t> Система оценивания ответов на задание построена таким образом, что экзаменуемый, даже не сумев сформулировать ни одного полноценного аргумента, но </a:t>
            </a:r>
            <a:r>
              <a:rPr lang="ru-RU" sz="2000" b="1" dirty="0">
                <a:solidFill>
                  <a:srgbClr val="C00000"/>
                </a:solidFill>
                <a:latin typeface="Georgia" panose="02040502050405020303" pitchFamily="18" charset="0"/>
              </a:rPr>
              <a:t>приведя два факта, </a:t>
            </a:r>
            <a:r>
              <a:rPr lang="ru-RU" sz="2000" dirty="0">
                <a:latin typeface="Georgia" panose="02040502050405020303" pitchFamily="18" charset="0"/>
              </a:rPr>
              <a:t>которые очевидно можно использовать для аргументации данной в задании точки зрения, </a:t>
            </a:r>
            <a:r>
              <a:rPr lang="ru-RU" sz="2000" b="1" dirty="0">
                <a:solidFill>
                  <a:srgbClr val="C00000"/>
                </a:solidFill>
                <a:latin typeface="Georgia" panose="02040502050405020303" pitchFamily="18" charset="0"/>
              </a:rPr>
              <a:t>получит 1 балл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12054" y="541538"/>
            <a:ext cx="10120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16315B"/>
                </a:solidFill>
                <a:latin typeface="Georgia" panose="02040502050405020303" pitchFamily="18" charset="0"/>
              </a:rPr>
              <a:t>Особенностями данного задания является следующее: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055" y="194853"/>
            <a:ext cx="6433687" cy="63307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848" y="1970544"/>
            <a:ext cx="9077026" cy="37007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73297" y="551580"/>
            <a:ext cx="91972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Georgia" panose="02040502050405020303" pitchFamily="18" charset="0"/>
              </a:rPr>
              <a:t>Аргумент состоит из двух элементов:</a:t>
            </a:r>
          </a:p>
          <a:p>
            <a:endParaRPr lang="ru-RU" sz="2400" dirty="0">
              <a:latin typeface="Georgia" panose="02040502050405020303" pitchFamily="18" charset="0"/>
            </a:endParaRPr>
          </a:p>
          <a:p>
            <a:r>
              <a:rPr lang="ru-RU" sz="2400" b="1" dirty="0">
                <a:latin typeface="Georgia" panose="02040502050405020303" pitchFamily="18" charset="0"/>
              </a:rPr>
              <a:t>Исторический </a:t>
            </a:r>
            <a:r>
              <a:rPr lang="ru-RU" sz="2400" b="1" dirty="0" err="1">
                <a:latin typeface="Georgia" panose="02040502050405020303" pitchFamily="18" charset="0"/>
              </a:rPr>
              <a:t>факт+пояснение+вывод</a:t>
            </a:r>
            <a:endParaRPr lang="ru-RU" sz="2400" b="1" dirty="0">
              <a:latin typeface="Georgia" panose="020405020504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Georgia" panose="02040502050405020303" pitchFamily="18" charset="0"/>
              </a:rPr>
              <a:t>Задание 21</a:t>
            </a:r>
            <a:r>
              <a:rPr lang="ru-RU" sz="3200" dirty="0">
                <a:solidFill>
                  <a:srgbClr val="002060"/>
                </a:solidFill>
                <a:latin typeface="Georgia" panose="02040502050405020303" pitchFamily="18" charset="0"/>
              </a:rPr>
              <a:t>. Проблемное задание </a:t>
            </a:r>
            <a:br>
              <a:rPr lang="ru-RU" sz="32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3200" dirty="0">
                <a:solidFill>
                  <a:srgbClr val="002060"/>
                </a:solidFill>
                <a:latin typeface="Georgia" panose="02040502050405020303" pitchFamily="18" charset="0"/>
              </a:rPr>
              <a:t>на</a:t>
            </a:r>
            <a:r>
              <a:rPr lang="en-US" sz="32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3200" dirty="0">
                <a:solidFill>
                  <a:srgbClr val="002060"/>
                </a:solidFill>
                <a:latin typeface="Georgia" panose="02040502050405020303" pitchFamily="18" charset="0"/>
              </a:rPr>
              <a:t>знание отечественной и зарубежной истории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651376" cy="435133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3600" dirty="0">
                <a:latin typeface="Georgia" panose="02040502050405020303" pitchFamily="18" charset="0"/>
              </a:rPr>
              <a:t>Аргумент состоит из следующих элементов:</a:t>
            </a:r>
          </a:p>
          <a:p>
            <a:pPr marL="0" indent="0">
              <a:buNone/>
            </a:pPr>
            <a:r>
              <a:rPr lang="ru-RU" sz="3600" b="1" dirty="0">
                <a:latin typeface="Georgia" panose="02040502050405020303" pitchFamily="18" charset="0"/>
              </a:rPr>
              <a:t>Исторический </a:t>
            </a:r>
            <a:r>
              <a:rPr lang="ru-RU" sz="3600" b="1" dirty="0" err="1">
                <a:latin typeface="Georgia" panose="02040502050405020303" pitchFamily="18" charset="0"/>
              </a:rPr>
              <a:t>факт+пояснение+вывод</a:t>
            </a:r>
            <a:endParaRPr lang="ru-RU" sz="3600" b="1" dirty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ru-RU" sz="3600" b="1" dirty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ru-RU" sz="3600" b="1" dirty="0">
                <a:latin typeface="Georgia" panose="02040502050405020303" pitchFamily="18" charset="0"/>
              </a:rPr>
              <a:t>Например:</a:t>
            </a:r>
          </a:p>
          <a:p>
            <a:pPr marL="0" indent="0">
              <a:buNone/>
            </a:pPr>
            <a:r>
              <a:rPr lang="ru-RU" sz="3600" dirty="0">
                <a:latin typeface="Georgia" panose="02040502050405020303" pitchFamily="18" charset="0"/>
              </a:rPr>
              <a:t>При Ярославе Мудром Русь достигла расцвета. Франкское королевство также было на пике могущества в правление Карла Великого. Используя исторические знания, приведите аргументы в подтверждение точки зрения, что именно успешная внешняя политика данных правителей способствовала расцвету Руси и Франкского королевства</a:t>
            </a:r>
          </a:p>
          <a:p>
            <a:pPr marL="0" indent="0">
              <a:buNone/>
            </a:pPr>
            <a:endParaRPr lang="ru-RU" sz="3600" b="1" dirty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604986" y="1825625"/>
            <a:ext cx="4901564" cy="4199842"/>
          </a:xfrm>
        </p:spPr>
        <p:txBody>
          <a:bodyPr>
            <a:normAutofit fontScale="55000" lnSpcReduction="20000"/>
          </a:bodyPr>
          <a:lstStyle/>
          <a:p>
            <a:r>
              <a:rPr lang="ru-RU" sz="3200" b="1" dirty="0">
                <a:latin typeface="Georgia" panose="02040502050405020303" pitchFamily="18" charset="0"/>
              </a:rPr>
              <a:t>Аргумент для Руси</a:t>
            </a:r>
            <a:r>
              <a:rPr lang="ru-RU" sz="3200" dirty="0">
                <a:latin typeface="Georgia" panose="02040502050405020303" pitchFamily="18" charset="0"/>
              </a:rPr>
              <a:t>: </a:t>
            </a:r>
          </a:p>
          <a:p>
            <a:r>
              <a:rPr lang="ru-RU" sz="3200" dirty="0">
                <a:latin typeface="Georgia" panose="02040502050405020303" pitchFamily="18" charset="0"/>
              </a:rPr>
              <a:t>при Ярославе Мудром были установлены династические связи с христианскими государствами Европы (</a:t>
            </a:r>
            <a:r>
              <a:rPr lang="ru-RU" sz="3200" b="1" dirty="0">
                <a:latin typeface="Georgia" panose="02040502050405020303" pitchFamily="18" charset="0"/>
              </a:rPr>
              <a:t>исторический факт</a:t>
            </a:r>
            <a:r>
              <a:rPr lang="ru-RU" sz="3200" dirty="0">
                <a:latin typeface="Georgia" panose="02040502050405020303" pitchFamily="18" charset="0"/>
              </a:rPr>
              <a:t>), что привело к росту международного авторитета Руси и установлению добрососедских отношений с европейскими соседями (</a:t>
            </a:r>
            <a:r>
              <a:rPr lang="ru-RU" sz="3200" b="1" dirty="0">
                <a:latin typeface="Georgia" panose="02040502050405020303" pitchFamily="18" charset="0"/>
              </a:rPr>
              <a:t>пояснение</a:t>
            </a:r>
            <a:r>
              <a:rPr lang="ru-RU" sz="3200" dirty="0">
                <a:latin typeface="Georgia" panose="02040502050405020303" pitchFamily="18" charset="0"/>
              </a:rPr>
              <a:t>). Также Ярослав Мудрый окончательно разгромил печенегов в битве под Киевом (</a:t>
            </a:r>
            <a:r>
              <a:rPr lang="ru-RU" sz="3200" b="1" dirty="0">
                <a:latin typeface="Georgia" panose="02040502050405020303" pitchFamily="18" charset="0"/>
              </a:rPr>
              <a:t>исторический факт</a:t>
            </a:r>
            <a:r>
              <a:rPr lang="ru-RU" sz="3200" dirty="0">
                <a:latin typeface="Georgia" panose="02040502050405020303" pitchFamily="18" charset="0"/>
              </a:rPr>
              <a:t>). В результате удалось обезопасить южные рубежи, печенеги на Русь больше не нападали (</a:t>
            </a:r>
            <a:r>
              <a:rPr lang="ru-RU" sz="3200" b="1" dirty="0">
                <a:latin typeface="Georgia" panose="02040502050405020303" pitchFamily="18" charset="0"/>
              </a:rPr>
              <a:t>пояснение</a:t>
            </a:r>
            <a:r>
              <a:rPr lang="ru-RU" sz="3200" dirty="0">
                <a:latin typeface="Georgia" panose="02040502050405020303" pitchFamily="18" charset="0"/>
              </a:rPr>
              <a:t>). Таким образом, успешные внешнеполитические события способствовали расцвету государства (</a:t>
            </a:r>
            <a:r>
              <a:rPr lang="ru-RU" sz="3200" b="1" dirty="0">
                <a:latin typeface="Georgia" panose="02040502050405020303" pitchFamily="18" charset="0"/>
              </a:rPr>
              <a:t>вывод</a:t>
            </a:r>
            <a:r>
              <a:rPr lang="ru-RU" sz="3200" dirty="0">
                <a:latin typeface="Georgia" panose="02040502050405020303" pitchFamily="18" charset="0"/>
              </a:rPr>
              <a:t>)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12" y="109914"/>
            <a:ext cx="6316792" cy="21173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53439" t="35772" r="20847" b="21259"/>
          <a:stretch>
            <a:fillRect/>
          </a:stretch>
        </p:blipFill>
        <p:spPr>
          <a:xfrm>
            <a:off x="6309580" y="1306212"/>
            <a:ext cx="5656369" cy="55517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9833317" cy="1450757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Georgia" panose="02040502050405020303" pitchFamily="18" charset="0"/>
              </a:rPr>
              <a:t>Задание 21</a:t>
            </a:r>
            <a:r>
              <a:rPr lang="ru-RU" sz="3200" dirty="0">
                <a:latin typeface="Georgia" panose="02040502050405020303" pitchFamily="18" charset="0"/>
              </a:rPr>
              <a:t>. Проблемное задание на</a:t>
            </a:r>
            <a:r>
              <a:rPr lang="en-US" sz="3200" dirty="0">
                <a:latin typeface="Georgia" panose="02040502050405020303" pitchFamily="18" charset="0"/>
              </a:rPr>
              <a:t> </a:t>
            </a:r>
            <a:r>
              <a:rPr lang="ru-RU" sz="3200" dirty="0">
                <a:latin typeface="Georgia" panose="02040502050405020303" pitchFamily="18" charset="0"/>
              </a:rPr>
              <a:t>знание отечественной и зарубежной истории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79" y="2208628"/>
            <a:ext cx="10213145" cy="3660465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latin typeface="Georgia" panose="02040502050405020303" pitchFamily="18" charset="0"/>
              </a:rPr>
              <a:t>Частые ошибки</a:t>
            </a:r>
          </a:p>
          <a:p>
            <a:pPr marL="457200" indent="-457200">
              <a:buAutoNum type="arabicPeriod"/>
            </a:pPr>
            <a:r>
              <a:rPr lang="ru-RU" dirty="0">
                <a:latin typeface="Georgia" panose="02040502050405020303" pitchFamily="18" charset="0"/>
              </a:rPr>
              <a:t>Есть исторический факт, нет пояснения</a:t>
            </a:r>
          </a:p>
          <a:p>
            <a:pPr marL="457200" indent="-457200">
              <a:buAutoNum type="arabicPeriod"/>
            </a:pPr>
            <a:r>
              <a:rPr lang="ru-RU" dirty="0">
                <a:latin typeface="Georgia" panose="02040502050405020303" pitchFamily="18" charset="0"/>
              </a:rPr>
              <a:t>Есть пояснение, нет фактов</a:t>
            </a:r>
          </a:p>
          <a:p>
            <a:pPr marL="457200" indent="-457200">
              <a:buAutoNum type="arabicPeriod"/>
            </a:pPr>
            <a:r>
              <a:rPr lang="ru-RU" dirty="0">
                <a:latin typeface="Georgia" panose="02040502050405020303" pitchFamily="18" charset="0"/>
              </a:rPr>
              <a:t>Есть и факт и пояснение, но мимо задания</a:t>
            </a:r>
          </a:p>
          <a:p>
            <a:pPr marL="457200" indent="-457200">
              <a:buAutoNum type="arabicPeriod"/>
            </a:pPr>
            <a:r>
              <a:rPr lang="ru-RU" dirty="0">
                <a:latin typeface="Georgia" panose="02040502050405020303" pitchFamily="18" charset="0"/>
              </a:rPr>
              <a:t>Фактические ошибки в аргументации</a:t>
            </a:r>
          </a:p>
          <a:p>
            <a:pPr marL="0" indent="0">
              <a:buNone/>
            </a:pPr>
            <a:endParaRPr lang="ru-RU" dirty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572" y="2270861"/>
            <a:ext cx="5886072" cy="44145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34393" y="-578627"/>
            <a:ext cx="4409632" cy="58795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8271" y="2235200"/>
            <a:ext cx="10191565" cy="2387600"/>
          </a:xfrm>
        </p:spPr>
        <p:txBody>
          <a:bodyPr>
            <a:normAutofit fontScale="90000"/>
          </a:bodyPr>
          <a:lstStyle/>
          <a:p>
            <a:pPr algn="l"/>
            <a:r>
              <a:rPr lang="ru-RU" sz="4900" dirty="0">
                <a:latin typeface="Georgia" panose="02040502050405020303" pitchFamily="18" charset="0"/>
              </a:rPr>
              <a:t>«Совершенство дается практикой...»</a:t>
            </a:r>
            <a:r>
              <a:rPr lang="ru-RU" dirty="0">
                <a:latin typeface="Georgia" panose="02040502050405020303" pitchFamily="18" charset="0"/>
              </a:rPr>
              <a:t/>
            </a:r>
            <a:br>
              <a:rPr lang="ru-RU" dirty="0">
                <a:latin typeface="Georgia" panose="02040502050405020303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7341832" y="3761026"/>
            <a:ext cx="600130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u="sng" dirty="0">
                <a:latin typeface="Georgia" panose="02040502050405020303" pitchFamily="18" charset="0"/>
                <a:hlinkClick r:id="rId2"/>
              </a:rPr>
              <a:t>Элизабет </a:t>
            </a:r>
            <a:r>
              <a:rPr lang="ru-RU" sz="3200" i="1" u="sng" dirty="0" err="1">
                <a:latin typeface="Georgia" panose="02040502050405020303" pitchFamily="18" charset="0"/>
                <a:hlinkClick r:id="rId2"/>
              </a:rPr>
              <a:t>Страут</a:t>
            </a:r>
            <a:r>
              <a:rPr lang="ru-RU" i="1" dirty="0"/>
              <a:t/>
            </a:r>
            <a:br>
              <a:rPr lang="ru-RU" i="1" dirty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4887</Words>
  <Application>Microsoft Office PowerPoint</Application>
  <PresentationFormat>Произвольный</PresentationFormat>
  <Paragraphs>538</Paragraphs>
  <Slides>95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95</vt:i4>
      </vt:variant>
    </vt:vector>
  </HeadingPairs>
  <TitlesOfParts>
    <vt:vector size="9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Группа заданий, направленных на проверку знаний основных дат</vt:lpstr>
      <vt:lpstr>Знание основных событий, явлений, процессов</vt:lpstr>
      <vt:lpstr>Знание исторических деятелей (персоналий) </vt:lpstr>
      <vt:lpstr>Презентация PowerPoint</vt:lpstr>
      <vt:lpstr>Презентация PowerPoint</vt:lpstr>
      <vt:lpstr>Группа заданий, проверяющих знание фактов истории материальной и духовной культуры</vt:lpstr>
      <vt:lpstr>Презентация PowerPoint</vt:lpstr>
      <vt:lpstr>Знание с изображениями </vt:lpstr>
      <vt:lpstr>Презентация PowerPoint</vt:lpstr>
      <vt:lpstr>ТИПЫ КАРТ В ЕГЭ ПО ИСТОРИИ</vt:lpstr>
      <vt:lpstr>Презентация PowerPoint</vt:lpstr>
      <vt:lpstr>Презентация PowerPoint</vt:lpstr>
      <vt:lpstr>Презентация PowerPoint</vt:lpstr>
      <vt:lpstr>Алгоритм №1.  Действия с легендой </vt:lpstr>
      <vt:lpstr>Алгоритм №2.  Обращаем внимание на даты </vt:lpstr>
      <vt:lpstr>Алгоритм №3.  Обратите внимание на города и названия государств </vt:lpstr>
      <vt:lpstr>Презентация PowerPoint</vt:lpstr>
      <vt:lpstr>Алгоритм №4.  Не упускайте деталей. </vt:lpstr>
      <vt:lpstr>Презентация PowerPoint</vt:lpstr>
      <vt:lpstr>Презентация PowerPoint</vt:lpstr>
      <vt:lpstr>Презентация PowerPoint</vt:lpstr>
      <vt:lpstr>Презентация PowerPoint</vt:lpstr>
      <vt:lpstr>Алгорит№5.  Смотрим суждения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действия, рекомендуемые при работе с текстом:</vt:lpstr>
      <vt:lpstr>236</vt:lpstr>
      <vt:lpstr>Презентация PowerPoint</vt:lpstr>
      <vt:lpstr>Презентация PowerPoint</vt:lpstr>
      <vt:lpstr>Задание № 13</vt:lpstr>
      <vt:lpstr>ОСОБЕННОСТИ УКАЗАНИЯ ИМЕН</vt:lpstr>
      <vt:lpstr>ОСОБЕННОСТИ УКАЗАНИЯ ДАТ</vt:lpstr>
      <vt:lpstr>Задание № 14 поиск информации  в источнике</vt:lpstr>
      <vt:lpstr>В лучшем случае текст озаглавлен с указанием типа исторического источника («из летописи», «из законодательного акта»,                «из воспоминаний» и т.д.)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Задание № 18 ЕГЭ 2026</vt:lpstr>
      <vt:lpstr>Презентация PowerPoint</vt:lpstr>
      <vt:lpstr>Особенности формулировки ответа на задание 18</vt:lpstr>
      <vt:lpstr>Презентация PowerPoint</vt:lpstr>
      <vt:lpstr>Задание № 19 ЕГЭ 2026</vt:lpstr>
      <vt:lpstr>Особенности формулировки ответа на задание 19</vt:lpstr>
      <vt:lpstr>Использование понятия в историческом контексте</vt:lpstr>
      <vt:lpstr>Презентация PowerPoint</vt:lpstr>
      <vt:lpstr>Задание № 20 ЕГЭ 2026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Опасные моменты!!!</vt:lpstr>
      <vt:lpstr>Проверь!!!</vt:lpstr>
      <vt:lpstr>Допускаемые ошибки</vt:lpstr>
      <vt:lpstr>Задание № 21 ЕГЭ 2026</vt:lpstr>
      <vt:lpstr>Презентация PowerPoint</vt:lpstr>
      <vt:lpstr>Презентация PowerPoint</vt:lpstr>
      <vt:lpstr>Презентация PowerPoint</vt:lpstr>
      <vt:lpstr>Задание 21. Проблемное задание  на знание отечественной и зарубежной истории</vt:lpstr>
      <vt:lpstr>Презентация PowerPoint</vt:lpstr>
      <vt:lpstr>Задание 21. Проблемное задание на знание отечественной и зарубежной истории</vt:lpstr>
      <vt:lpstr>Презентация PowerPoint</vt:lpstr>
      <vt:lpstr>«Совершенство дается практикой...»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Финансовый рынок</dc:title>
  <dc:creator>User</dc:creator>
  <cp:lastModifiedBy>Богомолов Иван Сергеевич</cp:lastModifiedBy>
  <cp:revision>138</cp:revision>
  <dcterms:created xsi:type="dcterms:W3CDTF">2022-02-18T05:56:00Z</dcterms:created>
  <dcterms:modified xsi:type="dcterms:W3CDTF">2025-12-17T05:32:56Z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270F2E4E1223457685C4C844BA223F71_13</vt:lpwstr>
  </property>
  <property fmtid="{D5CDD505-2E9C-101B-9397-08002B2CF9AE}" pid="3" name="KSOProductBuildVer">
    <vt:lpwstr>1049-12.2.0.23155</vt:lpwstr>
  </property>
</Properties>
</file>