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70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A74DA8-B6BA-404B-881B-F4E9B8636B37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CB70E3-7A2F-4875-9FA9-8D783FF2F727}">
      <dgm:prSet phldrT="[Текст]"/>
      <dgm:spPr/>
      <dgm:t>
        <a:bodyPr/>
        <a:lstStyle/>
        <a:p>
          <a:r>
            <a:rPr lang="ru-RU" dirty="0" smtClean="0"/>
            <a:t>Экономическая сфера</a:t>
          </a:r>
          <a:endParaRPr lang="ru-RU" dirty="0"/>
        </a:p>
      </dgm:t>
    </dgm:pt>
    <dgm:pt modelId="{3DE8827D-6583-4450-82BF-49F330355927}" type="parTrans" cxnId="{AC521EB7-EDFE-4472-92EA-0F6955A9D002}">
      <dgm:prSet/>
      <dgm:spPr/>
      <dgm:t>
        <a:bodyPr/>
        <a:lstStyle/>
        <a:p>
          <a:endParaRPr lang="ru-RU"/>
        </a:p>
      </dgm:t>
    </dgm:pt>
    <dgm:pt modelId="{084EABAD-28FE-496D-A3A5-7CA5BAFDB668}" type="sibTrans" cxnId="{AC521EB7-EDFE-4472-92EA-0F6955A9D002}">
      <dgm:prSet/>
      <dgm:spPr/>
      <dgm:t>
        <a:bodyPr/>
        <a:lstStyle/>
        <a:p>
          <a:endParaRPr lang="ru-RU"/>
        </a:p>
      </dgm:t>
    </dgm:pt>
    <dgm:pt modelId="{DEF1C21D-BE5F-4242-BD2B-CD801C18FADA}">
      <dgm:prSet phldrT="[Текст]"/>
      <dgm:spPr/>
      <dgm:t>
        <a:bodyPr/>
        <a:lstStyle/>
        <a:p>
          <a:r>
            <a:rPr lang="ru-RU" dirty="0" smtClean="0"/>
            <a:t>Производство, рынок, банк, деньги</a:t>
          </a:r>
          <a:endParaRPr lang="ru-RU" dirty="0"/>
        </a:p>
      </dgm:t>
    </dgm:pt>
    <dgm:pt modelId="{14124C64-7662-432A-9F9A-01718E5FE6CA}" type="parTrans" cxnId="{4165B042-C1F9-4A3A-A929-CB0940C8303E}">
      <dgm:prSet/>
      <dgm:spPr/>
      <dgm:t>
        <a:bodyPr/>
        <a:lstStyle/>
        <a:p>
          <a:endParaRPr lang="ru-RU"/>
        </a:p>
      </dgm:t>
    </dgm:pt>
    <dgm:pt modelId="{E2320B1B-4283-4C0D-81CD-DC8603C1AC35}" type="sibTrans" cxnId="{4165B042-C1F9-4A3A-A929-CB0940C8303E}">
      <dgm:prSet/>
      <dgm:spPr/>
      <dgm:t>
        <a:bodyPr/>
        <a:lstStyle/>
        <a:p>
          <a:endParaRPr lang="ru-RU"/>
        </a:p>
      </dgm:t>
    </dgm:pt>
    <dgm:pt modelId="{8326DCE4-FE45-41C5-9D99-E157A15508C7}">
      <dgm:prSet phldrT="[Текст]"/>
      <dgm:spPr/>
      <dgm:t>
        <a:bodyPr/>
        <a:lstStyle/>
        <a:p>
          <a:r>
            <a:rPr lang="ru-RU" dirty="0" err="1" smtClean="0"/>
            <a:t>Политико</a:t>
          </a:r>
          <a:r>
            <a:rPr lang="ru-RU" dirty="0" smtClean="0"/>
            <a:t> – правовая сфера</a:t>
          </a:r>
          <a:endParaRPr lang="ru-RU" dirty="0"/>
        </a:p>
      </dgm:t>
    </dgm:pt>
    <dgm:pt modelId="{077B6BDA-E4A8-4C8D-9D8C-858E37CB69F7}" type="parTrans" cxnId="{D1846CD9-D877-4356-96C1-032A81596083}">
      <dgm:prSet/>
      <dgm:spPr/>
      <dgm:t>
        <a:bodyPr/>
        <a:lstStyle/>
        <a:p>
          <a:endParaRPr lang="ru-RU"/>
        </a:p>
      </dgm:t>
    </dgm:pt>
    <dgm:pt modelId="{052C3BB7-B462-465D-BA92-AE3AF0B6F37B}" type="sibTrans" cxnId="{D1846CD9-D877-4356-96C1-032A81596083}">
      <dgm:prSet/>
      <dgm:spPr/>
      <dgm:t>
        <a:bodyPr/>
        <a:lstStyle/>
        <a:p>
          <a:endParaRPr lang="ru-RU"/>
        </a:p>
      </dgm:t>
    </dgm:pt>
    <dgm:pt modelId="{230B945E-DB9B-42F4-A865-7C9EB4CACE15}">
      <dgm:prSet phldrT="[Текст]"/>
      <dgm:spPr/>
      <dgm:t>
        <a:bodyPr/>
        <a:lstStyle/>
        <a:p>
          <a:r>
            <a:rPr lang="ru-RU" dirty="0" smtClean="0"/>
            <a:t>Государство. Право, политика</a:t>
          </a:r>
          <a:endParaRPr lang="ru-RU" dirty="0"/>
        </a:p>
      </dgm:t>
    </dgm:pt>
    <dgm:pt modelId="{E2AFE7FB-2ED7-4C1E-BF3F-C763B8A95AEE}" type="parTrans" cxnId="{E0AE6B44-59CF-49A4-B0DC-5F1129326B18}">
      <dgm:prSet/>
      <dgm:spPr/>
      <dgm:t>
        <a:bodyPr/>
        <a:lstStyle/>
        <a:p>
          <a:endParaRPr lang="ru-RU"/>
        </a:p>
      </dgm:t>
    </dgm:pt>
    <dgm:pt modelId="{00156DDD-B146-47EE-9B9C-17EEBA98C841}" type="sibTrans" cxnId="{E0AE6B44-59CF-49A4-B0DC-5F1129326B18}">
      <dgm:prSet/>
      <dgm:spPr/>
      <dgm:t>
        <a:bodyPr/>
        <a:lstStyle/>
        <a:p>
          <a:endParaRPr lang="ru-RU"/>
        </a:p>
      </dgm:t>
    </dgm:pt>
    <dgm:pt modelId="{B402216A-1F90-43E5-8F5A-9F64ED8807FE}">
      <dgm:prSet phldrT="[Текст]"/>
      <dgm:spPr/>
      <dgm:t>
        <a:bodyPr/>
        <a:lstStyle/>
        <a:p>
          <a:r>
            <a:rPr lang="ru-RU" dirty="0" smtClean="0"/>
            <a:t>Духовная сфера</a:t>
          </a:r>
          <a:endParaRPr lang="ru-RU" dirty="0"/>
        </a:p>
      </dgm:t>
    </dgm:pt>
    <dgm:pt modelId="{06AE54A7-362A-408A-9894-298A0F7CED4C}" type="parTrans" cxnId="{E36ED085-9D90-4FF9-83E6-B62946CA7BE1}">
      <dgm:prSet/>
      <dgm:spPr/>
      <dgm:t>
        <a:bodyPr/>
        <a:lstStyle/>
        <a:p>
          <a:endParaRPr lang="ru-RU"/>
        </a:p>
      </dgm:t>
    </dgm:pt>
    <dgm:pt modelId="{423F8AE5-9110-4FBB-B6D4-715E61488EB6}" type="sibTrans" cxnId="{E36ED085-9D90-4FF9-83E6-B62946CA7BE1}">
      <dgm:prSet/>
      <dgm:spPr/>
      <dgm:t>
        <a:bodyPr/>
        <a:lstStyle/>
        <a:p>
          <a:endParaRPr lang="ru-RU"/>
        </a:p>
      </dgm:t>
    </dgm:pt>
    <dgm:pt modelId="{35A375E8-B049-4E9B-B63C-0FE6AA5459DD}">
      <dgm:prSet phldrT="[Текст]"/>
      <dgm:spPr/>
      <dgm:t>
        <a:bodyPr/>
        <a:lstStyle/>
        <a:p>
          <a:r>
            <a:rPr lang="ru-RU" dirty="0" smtClean="0"/>
            <a:t>Религия, искусство, наука</a:t>
          </a:r>
          <a:endParaRPr lang="ru-RU" dirty="0"/>
        </a:p>
      </dgm:t>
    </dgm:pt>
    <dgm:pt modelId="{9BCDEABD-CF1F-4BAA-B700-2144284C9905}" type="parTrans" cxnId="{AAC59BDB-6380-46F2-8815-B6658309F8AB}">
      <dgm:prSet/>
      <dgm:spPr/>
      <dgm:t>
        <a:bodyPr/>
        <a:lstStyle/>
        <a:p>
          <a:endParaRPr lang="ru-RU"/>
        </a:p>
      </dgm:t>
    </dgm:pt>
    <dgm:pt modelId="{34D952D7-F696-4255-BB75-98690CCC8831}" type="sibTrans" cxnId="{AAC59BDB-6380-46F2-8815-B6658309F8AB}">
      <dgm:prSet/>
      <dgm:spPr/>
      <dgm:t>
        <a:bodyPr/>
        <a:lstStyle/>
        <a:p>
          <a:endParaRPr lang="ru-RU"/>
        </a:p>
      </dgm:t>
    </dgm:pt>
    <dgm:pt modelId="{770BE9F3-7FCC-4D69-9F80-0043CB12EE32}">
      <dgm:prSet phldrT="[Текст]"/>
      <dgm:spPr/>
      <dgm:t>
        <a:bodyPr/>
        <a:lstStyle/>
        <a:p>
          <a:r>
            <a:rPr lang="ru-RU" dirty="0" smtClean="0"/>
            <a:t>Социальная сфера</a:t>
          </a:r>
          <a:endParaRPr lang="ru-RU" dirty="0"/>
        </a:p>
      </dgm:t>
    </dgm:pt>
    <dgm:pt modelId="{672EF93D-E1E8-4AEC-B71F-7EF4F7C89ED7}" type="parTrans" cxnId="{69E40463-687D-4986-BE5C-CA8AFEDACFDA}">
      <dgm:prSet/>
      <dgm:spPr/>
      <dgm:t>
        <a:bodyPr/>
        <a:lstStyle/>
        <a:p>
          <a:endParaRPr lang="ru-RU"/>
        </a:p>
      </dgm:t>
    </dgm:pt>
    <dgm:pt modelId="{CE4019A4-FCEB-427E-857F-7FBCE8C0CB4E}" type="sibTrans" cxnId="{69E40463-687D-4986-BE5C-CA8AFEDACFDA}">
      <dgm:prSet/>
      <dgm:spPr/>
      <dgm:t>
        <a:bodyPr/>
        <a:lstStyle/>
        <a:p>
          <a:endParaRPr lang="ru-RU"/>
        </a:p>
      </dgm:t>
    </dgm:pt>
    <dgm:pt modelId="{8DAFADDB-6882-4AE6-8852-4EC2CAAF33E4}">
      <dgm:prSet phldrT="[Текст]"/>
      <dgm:spPr/>
      <dgm:t>
        <a:bodyPr/>
        <a:lstStyle/>
        <a:p>
          <a:r>
            <a:rPr lang="ru-RU" dirty="0" smtClean="0"/>
            <a:t>Социальная группа, семья, социальная роль</a:t>
          </a:r>
          <a:endParaRPr lang="ru-RU" dirty="0"/>
        </a:p>
      </dgm:t>
    </dgm:pt>
    <dgm:pt modelId="{6BA80883-EBCC-4A48-9408-1C0AE0AE3018}" type="parTrans" cxnId="{2D47F8DD-E563-49C1-B08E-F69EAB913528}">
      <dgm:prSet/>
      <dgm:spPr/>
      <dgm:t>
        <a:bodyPr/>
        <a:lstStyle/>
        <a:p>
          <a:endParaRPr lang="ru-RU"/>
        </a:p>
      </dgm:t>
    </dgm:pt>
    <dgm:pt modelId="{E15BE7AE-54C0-448B-807F-95AC3EFB24A0}" type="sibTrans" cxnId="{2D47F8DD-E563-49C1-B08E-F69EAB913528}">
      <dgm:prSet/>
      <dgm:spPr/>
      <dgm:t>
        <a:bodyPr/>
        <a:lstStyle/>
        <a:p>
          <a:endParaRPr lang="ru-RU"/>
        </a:p>
      </dgm:t>
    </dgm:pt>
    <dgm:pt modelId="{BFD975C3-DE75-4797-9FCF-283632FF7B3E}" type="pres">
      <dgm:prSet presAssocID="{D8A74DA8-B6BA-404B-881B-F4E9B8636B37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AF400D4E-B06C-45C9-BAFE-770329535F4C}" type="pres">
      <dgm:prSet presAssocID="{D8A74DA8-B6BA-404B-881B-F4E9B8636B37}" presName="children" presStyleCnt="0"/>
      <dgm:spPr/>
    </dgm:pt>
    <dgm:pt modelId="{C666147B-E3B3-465F-81AD-EB326C561D85}" type="pres">
      <dgm:prSet presAssocID="{D8A74DA8-B6BA-404B-881B-F4E9B8636B37}" presName="child1group" presStyleCnt="0"/>
      <dgm:spPr/>
    </dgm:pt>
    <dgm:pt modelId="{67E5AB89-C8B0-4560-B71D-D8C9B6EA9ABC}" type="pres">
      <dgm:prSet presAssocID="{D8A74DA8-B6BA-404B-881B-F4E9B8636B37}" presName="child1" presStyleLbl="bgAcc1" presStyleIdx="0" presStyleCnt="4"/>
      <dgm:spPr/>
      <dgm:t>
        <a:bodyPr/>
        <a:lstStyle/>
        <a:p>
          <a:endParaRPr lang="ru-RU"/>
        </a:p>
      </dgm:t>
    </dgm:pt>
    <dgm:pt modelId="{72B25B50-E20C-42EA-A747-C66E3291068A}" type="pres">
      <dgm:prSet presAssocID="{D8A74DA8-B6BA-404B-881B-F4E9B8636B37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6857A2-0577-4F96-87BE-A9A296C917CB}" type="pres">
      <dgm:prSet presAssocID="{D8A74DA8-B6BA-404B-881B-F4E9B8636B37}" presName="child2group" presStyleCnt="0"/>
      <dgm:spPr/>
    </dgm:pt>
    <dgm:pt modelId="{1218B2FA-C910-412A-A499-6AD550783721}" type="pres">
      <dgm:prSet presAssocID="{D8A74DA8-B6BA-404B-881B-F4E9B8636B37}" presName="child2" presStyleLbl="bgAcc1" presStyleIdx="1" presStyleCnt="4"/>
      <dgm:spPr/>
    </dgm:pt>
    <dgm:pt modelId="{1F7E445E-A766-4FFA-AFC4-15AAFBA59B4C}" type="pres">
      <dgm:prSet presAssocID="{D8A74DA8-B6BA-404B-881B-F4E9B8636B37}" presName="child2Text" presStyleLbl="bgAcc1" presStyleIdx="1" presStyleCnt="4">
        <dgm:presLayoutVars>
          <dgm:bulletEnabled val="1"/>
        </dgm:presLayoutVars>
      </dgm:prSet>
      <dgm:spPr/>
    </dgm:pt>
    <dgm:pt modelId="{3E6328C5-E35C-4D75-9E60-72B216665255}" type="pres">
      <dgm:prSet presAssocID="{D8A74DA8-B6BA-404B-881B-F4E9B8636B37}" presName="child3group" presStyleCnt="0"/>
      <dgm:spPr/>
    </dgm:pt>
    <dgm:pt modelId="{89AE478D-3DAC-4E11-8200-6A1166C8E85A}" type="pres">
      <dgm:prSet presAssocID="{D8A74DA8-B6BA-404B-881B-F4E9B8636B37}" presName="child3" presStyleLbl="bgAcc1" presStyleIdx="2" presStyleCnt="4"/>
      <dgm:spPr/>
    </dgm:pt>
    <dgm:pt modelId="{5772844D-B26C-4735-B9C1-DFF8ECAFB650}" type="pres">
      <dgm:prSet presAssocID="{D8A74DA8-B6BA-404B-881B-F4E9B8636B37}" presName="child3Text" presStyleLbl="bgAcc1" presStyleIdx="2" presStyleCnt="4">
        <dgm:presLayoutVars>
          <dgm:bulletEnabled val="1"/>
        </dgm:presLayoutVars>
      </dgm:prSet>
      <dgm:spPr/>
    </dgm:pt>
    <dgm:pt modelId="{0341E00E-EEAA-49C0-9B6D-2E58B7E39E11}" type="pres">
      <dgm:prSet presAssocID="{D8A74DA8-B6BA-404B-881B-F4E9B8636B37}" presName="child4group" presStyleCnt="0"/>
      <dgm:spPr/>
    </dgm:pt>
    <dgm:pt modelId="{822BDA2B-3053-4CF6-B449-75B6C3CEC82C}" type="pres">
      <dgm:prSet presAssocID="{D8A74DA8-B6BA-404B-881B-F4E9B8636B37}" presName="child4" presStyleLbl="bgAcc1" presStyleIdx="3" presStyleCnt="4"/>
      <dgm:spPr/>
    </dgm:pt>
    <dgm:pt modelId="{5CFD235B-4681-40CF-A479-8CA3A83A814A}" type="pres">
      <dgm:prSet presAssocID="{D8A74DA8-B6BA-404B-881B-F4E9B8636B37}" presName="child4Text" presStyleLbl="bgAcc1" presStyleIdx="3" presStyleCnt="4">
        <dgm:presLayoutVars>
          <dgm:bulletEnabled val="1"/>
        </dgm:presLayoutVars>
      </dgm:prSet>
      <dgm:spPr/>
    </dgm:pt>
    <dgm:pt modelId="{96CB294C-F801-41B4-8C53-3AA98492E04E}" type="pres">
      <dgm:prSet presAssocID="{D8A74DA8-B6BA-404B-881B-F4E9B8636B37}" presName="childPlaceholder" presStyleCnt="0"/>
      <dgm:spPr/>
    </dgm:pt>
    <dgm:pt modelId="{A8B6D564-B30E-480D-A807-5D3165AD4616}" type="pres">
      <dgm:prSet presAssocID="{D8A74DA8-B6BA-404B-881B-F4E9B8636B37}" presName="circle" presStyleCnt="0"/>
      <dgm:spPr/>
    </dgm:pt>
    <dgm:pt modelId="{48E737B1-299B-4D85-BF98-FA115C6B11B4}" type="pres">
      <dgm:prSet presAssocID="{D8A74DA8-B6BA-404B-881B-F4E9B8636B37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8F89F66E-3E71-4990-A8D8-70D035006E33}" type="pres">
      <dgm:prSet presAssocID="{D8A74DA8-B6BA-404B-881B-F4E9B8636B37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4E9993FF-D6B7-432E-A78C-D495147C720B}" type="pres">
      <dgm:prSet presAssocID="{D8A74DA8-B6BA-404B-881B-F4E9B8636B37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7A6B977E-2073-4BA0-846E-C7514B2041A9}" type="pres">
      <dgm:prSet presAssocID="{D8A74DA8-B6BA-404B-881B-F4E9B8636B37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2A9DE0CE-1E31-4ED2-921B-1B08F7A3E17D}" type="pres">
      <dgm:prSet presAssocID="{D8A74DA8-B6BA-404B-881B-F4E9B8636B37}" presName="quadrantPlaceholder" presStyleCnt="0"/>
      <dgm:spPr/>
    </dgm:pt>
    <dgm:pt modelId="{C58CF587-F6BD-4E5C-B2FE-D37FD9C6E0FE}" type="pres">
      <dgm:prSet presAssocID="{D8A74DA8-B6BA-404B-881B-F4E9B8636B37}" presName="center1" presStyleLbl="fgShp" presStyleIdx="0" presStyleCnt="2"/>
      <dgm:spPr/>
    </dgm:pt>
    <dgm:pt modelId="{1A01AD41-E7B5-4820-998E-F96EAE67D05C}" type="pres">
      <dgm:prSet presAssocID="{D8A74DA8-B6BA-404B-881B-F4E9B8636B37}" presName="center2" presStyleLbl="fgShp" presStyleIdx="1" presStyleCnt="2"/>
      <dgm:spPr/>
    </dgm:pt>
  </dgm:ptLst>
  <dgm:cxnLst>
    <dgm:cxn modelId="{E0AE6B44-59CF-49A4-B0DC-5F1129326B18}" srcId="{8326DCE4-FE45-41C5-9D99-E157A15508C7}" destId="{230B945E-DB9B-42F4-A865-7C9EB4CACE15}" srcOrd="0" destOrd="0" parTransId="{E2AFE7FB-2ED7-4C1E-BF3F-C763B8A95AEE}" sibTransId="{00156DDD-B146-47EE-9B9C-17EEBA98C841}"/>
    <dgm:cxn modelId="{7F1C47C6-ADA9-4603-A62B-10C066D0CFCB}" type="presOf" srcId="{B402216A-1F90-43E5-8F5A-9F64ED8807FE}" destId="{4E9993FF-D6B7-432E-A78C-D495147C720B}" srcOrd="0" destOrd="0" presId="urn:microsoft.com/office/officeart/2005/8/layout/cycle4"/>
    <dgm:cxn modelId="{F19A1DF3-4562-4C69-952E-11B2D01F920B}" type="presOf" srcId="{230B945E-DB9B-42F4-A865-7C9EB4CACE15}" destId="{1218B2FA-C910-412A-A499-6AD550783721}" srcOrd="0" destOrd="0" presId="urn:microsoft.com/office/officeart/2005/8/layout/cycle4"/>
    <dgm:cxn modelId="{6C98B5F7-BCAA-47BF-A76E-C3CB4DA28F59}" type="presOf" srcId="{230B945E-DB9B-42F4-A865-7C9EB4CACE15}" destId="{1F7E445E-A766-4FFA-AFC4-15AAFBA59B4C}" srcOrd="1" destOrd="0" presId="urn:microsoft.com/office/officeart/2005/8/layout/cycle4"/>
    <dgm:cxn modelId="{C20D3FEA-9BA9-4C14-AD6B-77C6002AF939}" type="presOf" srcId="{D8A74DA8-B6BA-404B-881B-F4E9B8636B37}" destId="{BFD975C3-DE75-4797-9FCF-283632FF7B3E}" srcOrd="0" destOrd="0" presId="urn:microsoft.com/office/officeart/2005/8/layout/cycle4"/>
    <dgm:cxn modelId="{E36ED085-9D90-4FF9-83E6-B62946CA7BE1}" srcId="{D8A74DA8-B6BA-404B-881B-F4E9B8636B37}" destId="{B402216A-1F90-43E5-8F5A-9F64ED8807FE}" srcOrd="2" destOrd="0" parTransId="{06AE54A7-362A-408A-9894-298A0F7CED4C}" sibTransId="{423F8AE5-9110-4FBB-B6D4-715E61488EB6}"/>
    <dgm:cxn modelId="{AAC59BDB-6380-46F2-8815-B6658309F8AB}" srcId="{B402216A-1F90-43E5-8F5A-9F64ED8807FE}" destId="{35A375E8-B049-4E9B-B63C-0FE6AA5459DD}" srcOrd="0" destOrd="0" parTransId="{9BCDEABD-CF1F-4BAA-B700-2144284C9905}" sibTransId="{34D952D7-F696-4255-BB75-98690CCC8831}"/>
    <dgm:cxn modelId="{4165B042-C1F9-4A3A-A929-CB0940C8303E}" srcId="{23CB70E3-7A2F-4875-9FA9-8D783FF2F727}" destId="{DEF1C21D-BE5F-4242-BD2B-CD801C18FADA}" srcOrd="0" destOrd="0" parTransId="{14124C64-7662-432A-9F9A-01718E5FE6CA}" sibTransId="{E2320B1B-4283-4C0D-81CD-DC8603C1AC35}"/>
    <dgm:cxn modelId="{48B69AB1-5506-43AD-BFE8-032CAB8A8C8F}" type="presOf" srcId="{35A375E8-B049-4E9B-B63C-0FE6AA5459DD}" destId="{5772844D-B26C-4735-B9C1-DFF8ECAFB650}" srcOrd="1" destOrd="0" presId="urn:microsoft.com/office/officeart/2005/8/layout/cycle4"/>
    <dgm:cxn modelId="{83FE003C-02F8-481C-BD67-B5BD3CC624B3}" type="presOf" srcId="{8DAFADDB-6882-4AE6-8852-4EC2CAAF33E4}" destId="{822BDA2B-3053-4CF6-B449-75B6C3CEC82C}" srcOrd="0" destOrd="0" presId="urn:microsoft.com/office/officeart/2005/8/layout/cycle4"/>
    <dgm:cxn modelId="{4986B798-5BA9-4EA6-B175-603C896C12EB}" type="presOf" srcId="{35A375E8-B049-4E9B-B63C-0FE6AA5459DD}" destId="{89AE478D-3DAC-4E11-8200-6A1166C8E85A}" srcOrd="0" destOrd="0" presId="urn:microsoft.com/office/officeart/2005/8/layout/cycle4"/>
    <dgm:cxn modelId="{14290970-E5A1-4E21-AB38-C30002D42370}" type="presOf" srcId="{8326DCE4-FE45-41C5-9D99-E157A15508C7}" destId="{8F89F66E-3E71-4990-A8D8-70D035006E33}" srcOrd="0" destOrd="0" presId="urn:microsoft.com/office/officeart/2005/8/layout/cycle4"/>
    <dgm:cxn modelId="{69E40463-687D-4986-BE5C-CA8AFEDACFDA}" srcId="{D8A74DA8-B6BA-404B-881B-F4E9B8636B37}" destId="{770BE9F3-7FCC-4D69-9F80-0043CB12EE32}" srcOrd="3" destOrd="0" parTransId="{672EF93D-E1E8-4AEC-B71F-7EF4F7C89ED7}" sibTransId="{CE4019A4-FCEB-427E-857F-7FBCE8C0CB4E}"/>
    <dgm:cxn modelId="{DF3B563A-9F4E-4E45-AFBC-8798D1D84A37}" type="presOf" srcId="{DEF1C21D-BE5F-4242-BD2B-CD801C18FADA}" destId="{72B25B50-E20C-42EA-A747-C66E3291068A}" srcOrd="1" destOrd="0" presId="urn:microsoft.com/office/officeart/2005/8/layout/cycle4"/>
    <dgm:cxn modelId="{548214CB-36C3-4B6B-A741-6D0CAAA153ED}" type="presOf" srcId="{23CB70E3-7A2F-4875-9FA9-8D783FF2F727}" destId="{48E737B1-299B-4D85-BF98-FA115C6B11B4}" srcOrd="0" destOrd="0" presId="urn:microsoft.com/office/officeart/2005/8/layout/cycle4"/>
    <dgm:cxn modelId="{769A91E6-3079-4300-8855-B3EAAB125C7D}" type="presOf" srcId="{8DAFADDB-6882-4AE6-8852-4EC2CAAF33E4}" destId="{5CFD235B-4681-40CF-A479-8CA3A83A814A}" srcOrd="1" destOrd="0" presId="urn:microsoft.com/office/officeart/2005/8/layout/cycle4"/>
    <dgm:cxn modelId="{E5D7AD61-796F-491D-8E47-E01B65391A1F}" type="presOf" srcId="{770BE9F3-7FCC-4D69-9F80-0043CB12EE32}" destId="{7A6B977E-2073-4BA0-846E-C7514B2041A9}" srcOrd="0" destOrd="0" presId="urn:microsoft.com/office/officeart/2005/8/layout/cycle4"/>
    <dgm:cxn modelId="{AC521EB7-EDFE-4472-92EA-0F6955A9D002}" srcId="{D8A74DA8-B6BA-404B-881B-F4E9B8636B37}" destId="{23CB70E3-7A2F-4875-9FA9-8D783FF2F727}" srcOrd="0" destOrd="0" parTransId="{3DE8827D-6583-4450-82BF-49F330355927}" sibTransId="{084EABAD-28FE-496D-A3A5-7CA5BAFDB668}"/>
    <dgm:cxn modelId="{C7BFBC52-98D1-4DF7-AD79-0188E10D479B}" type="presOf" srcId="{DEF1C21D-BE5F-4242-BD2B-CD801C18FADA}" destId="{67E5AB89-C8B0-4560-B71D-D8C9B6EA9ABC}" srcOrd="0" destOrd="0" presId="urn:microsoft.com/office/officeart/2005/8/layout/cycle4"/>
    <dgm:cxn modelId="{D1846CD9-D877-4356-96C1-032A81596083}" srcId="{D8A74DA8-B6BA-404B-881B-F4E9B8636B37}" destId="{8326DCE4-FE45-41C5-9D99-E157A15508C7}" srcOrd="1" destOrd="0" parTransId="{077B6BDA-E4A8-4C8D-9D8C-858E37CB69F7}" sibTransId="{052C3BB7-B462-465D-BA92-AE3AF0B6F37B}"/>
    <dgm:cxn modelId="{2D47F8DD-E563-49C1-B08E-F69EAB913528}" srcId="{770BE9F3-7FCC-4D69-9F80-0043CB12EE32}" destId="{8DAFADDB-6882-4AE6-8852-4EC2CAAF33E4}" srcOrd="0" destOrd="0" parTransId="{6BA80883-EBCC-4A48-9408-1C0AE0AE3018}" sibTransId="{E15BE7AE-54C0-448B-807F-95AC3EFB24A0}"/>
    <dgm:cxn modelId="{2A45E671-F675-40CB-982A-402A168E2AEA}" type="presParOf" srcId="{BFD975C3-DE75-4797-9FCF-283632FF7B3E}" destId="{AF400D4E-B06C-45C9-BAFE-770329535F4C}" srcOrd="0" destOrd="0" presId="urn:microsoft.com/office/officeart/2005/8/layout/cycle4"/>
    <dgm:cxn modelId="{43D47BC0-212F-4062-BDAD-61BD321E02FC}" type="presParOf" srcId="{AF400D4E-B06C-45C9-BAFE-770329535F4C}" destId="{C666147B-E3B3-465F-81AD-EB326C561D85}" srcOrd="0" destOrd="0" presId="urn:microsoft.com/office/officeart/2005/8/layout/cycle4"/>
    <dgm:cxn modelId="{7DA62082-6E12-4FA2-8DA3-003E3C7167D2}" type="presParOf" srcId="{C666147B-E3B3-465F-81AD-EB326C561D85}" destId="{67E5AB89-C8B0-4560-B71D-D8C9B6EA9ABC}" srcOrd="0" destOrd="0" presId="urn:microsoft.com/office/officeart/2005/8/layout/cycle4"/>
    <dgm:cxn modelId="{F6E23578-A507-4904-914A-F41CC518FF65}" type="presParOf" srcId="{C666147B-E3B3-465F-81AD-EB326C561D85}" destId="{72B25B50-E20C-42EA-A747-C66E3291068A}" srcOrd="1" destOrd="0" presId="urn:microsoft.com/office/officeart/2005/8/layout/cycle4"/>
    <dgm:cxn modelId="{0E9E4212-9F86-4C32-8670-55F63F7939DA}" type="presParOf" srcId="{AF400D4E-B06C-45C9-BAFE-770329535F4C}" destId="{F86857A2-0577-4F96-87BE-A9A296C917CB}" srcOrd="1" destOrd="0" presId="urn:microsoft.com/office/officeart/2005/8/layout/cycle4"/>
    <dgm:cxn modelId="{00D79EB2-23F6-4E2C-B905-CD14B70BCCD4}" type="presParOf" srcId="{F86857A2-0577-4F96-87BE-A9A296C917CB}" destId="{1218B2FA-C910-412A-A499-6AD550783721}" srcOrd="0" destOrd="0" presId="urn:microsoft.com/office/officeart/2005/8/layout/cycle4"/>
    <dgm:cxn modelId="{992EB676-FF7C-49A3-87D4-D69C7BEB2CD9}" type="presParOf" srcId="{F86857A2-0577-4F96-87BE-A9A296C917CB}" destId="{1F7E445E-A766-4FFA-AFC4-15AAFBA59B4C}" srcOrd="1" destOrd="0" presId="urn:microsoft.com/office/officeart/2005/8/layout/cycle4"/>
    <dgm:cxn modelId="{AEC6636D-3B6C-4C5F-A3CA-35B3EA752725}" type="presParOf" srcId="{AF400D4E-B06C-45C9-BAFE-770329535F4C}" destId="{3E6328C5-E35C-4D75-9E60-72B216665255}" srcOrd="2" destOrd="0" presId="urn:microsoft.com/office/officeart/2005/8/layout/cycle4"/>
    <dgm:cxn modelId="{8807A3AF-C9A7-4593-B532-DC0395C11B46}" type="presParOf" srcId="{3E6328C5-E35C-4D75-9E60-72B216665255}" destId="{89AE478D-3DAC-4E11-8200-6A1166C8E85A}" srcOrd="0" destOrd="0" presId="urn:microsoft.com/office/officeart/2005/8/layout/cycle4"/>
    <dgm:cxn modelId="{350CDA89-B28E-461B-ABCB-4570627DF4DF}" type="presParOf" srcId="{3E6328C5-E35C-4D75-9E60-72B216665255}" destId="{5772844D-B26C-4735-B9C1-DFF8ECAFB650}" srcOrd="1" destOrd="0" presId="urn:microsoft.com/office/officeart/2005/8/layout/cycle4"/>
    <dgm:cxn modelId="{5F39E906-21A8-4023-8913-D4559B52F804}" type="presParOf" srcId="{AF400D4E-B06C-45C9-BAFE-770329535F4C}" destId="{0341E00E-EEAA-49C0-9B6D-2E58B7E39E11}" srcOrd="3" destOrd="0" presId="urn:microsoft.com/office/officeart/2005/8/layout/cycle4"/>
    <dgm:cxn modelId="{002CC943-779A-409E-8659-44EE3910BD32}" type="presParOf" srcId="{0341E00E-EEAA-49C0-9B6D-2E58B7E39E11}" destId="{822BDA2B-3053-4CF6-B449-75B6C3CEC82C}" srcOrd="0" destOrd="0" presId="urn:microsoft.com/office/officeart/2005/8/layout/cycle4"/>
    <dgm:cxn modelId="{E2ADC995-40A0-440C-8F4F-91F3C96E4614}" type="presParOf" srcId="{0341E00E-EEAA-49C0-9B6D-2E58B7E39E11}" destId="{5CFD235B-4681-40CF-A479-8CA3A83A814A}" srcOrd="1" destOrd="0" presId="urn:microsoft.com/office/officeart/2005/8/layout/cycle4"/>
    <dgm:cxn modelId="{7704BF9D-5771-4FC6-AA9B-97563B035921}" type="presParOf" srcId="{AF400D4E-B06C-45C9-BAFE-770329535F4C}" destId="{96CB294C-F801-41B4-8C53-3AA98492E04E}" srcOrd="4" destOrd="0" presId="urn:microsoft.com/office/officeart/2005/8/layout/cycle4"/>
    <dgm:cxn modelId="{66C8F6EB-BD86-46B0-B57B-B9CA9227E296}" type="presParOf" srcId="{BFD975C3-DE75-4797-9FCF-283632FF7B3E}" destId="{A8B6D564-B30E-480D-A807-5D3165AD4616}" srcOrd="1" destOrd="0" presId="urn:microsoft.com/office/officeart/2005/8/layout/cycle4"/>
    <dgm:cxn modelId="{663D1A3B-4430-4795-A8E5-266A79059F95}" type="presParOf" srcId="{A8B6D564-B30E-480D-A807-5D3165AD4616}" destId="{48E737B1-299B-4D85-BF98-FA115C6B11B4}" srcOrd="0" destOrd="0" presId="urn:microsoft.com/office/officeart/2005/8/layout/cycle4"/>
    <dgm:cxn modelId="{5F7DD99A-4112-4A90-95E9-860C09DE75CF}" type="presParOf" srcId="{A8B6D564-B30E-480D-A807-5D3165AD4616}" destId="{8F89F66E-3E71-4990-A8D8-70D035006E33}" srcOrd="1" destOrd="0" presId="urn:microsoft.com/office/officeart/2005/8/layout/cycle4"/>
    <dgm:cxn modelId="{F8AF81AC-8B1D-4732-8628-86EFCD73ED92}" type="presParOf" srcId="{A8B6D564-B30E-480D-A807-5D3165AD4616}" destId="{4E9993FF-D6B7-432E-A78C-D495147C720B}" srcOrd="2" destOrd="0" presId="urn:microsoft.com/office/officeart/2005/8/layout/cycle4"/>
    <dgm:cxn modelId="{683424A5-E0C0-4AE5-BC5D-8D401E8D31E2}" type="presParOf" srcId="{A8B6D564-B30E-480D-A807-5D3165AD4616}" destId="{7A6B977E-2073-4BA0-846E-C7514B2041A9}" srcOrd="3" destOrd="0" presId="urn:microsoft.com/office/officeart/2005/8/layout/cycle4"/>
    <dgm:cxn modelId="{F337B0FD-C6F4-4572-B9A0-C7400681B861}" type="presParOf" srcId="{A8B6D564-B30E-480D-A807-5D3165AD4616}" destId="{2A9DE0CE-1E31-4ED2-921B-1B08F7A3E17D}" srcOrd="4" destOrd="0" presId="urn:microsoft.com/office/officeart/2005/8/layout/cycle4"/>
    <dgm:cxn modelId="{954E358C-70B3-463D-B508-BF4444D85CD1}" type="presParOf" srcId="{BFD975C3-DE75-4797-9FCF-283632FF7B3E}" destId="{C58CF587-F6BD-4E5C-B2FE-D37FD9C6E0FE}" srcOrd="2" destOrd="0" presId="urn:microsoft.com/office/officeart/2005/8/layout/cycle4"/>
    <dgm:cxn modelId="{04E6EF59-13C2-459D-B33A-175E42AD9BF3}" type="presParOf" srcId="{BFD975C3-DE75-4797-9FCF-283632FF7B3E}" destId="{1A01AD41-E7B5-4820-998E-F96EAE67D05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E478D-3DAC-4E11-8200-6A1166C8E85A}">
      <dsp:nvSpPr>
        <dsp:cNvPr id="0" name=""/>
        <dsp:cNvSpPr/>
      </dsp:nvSpPr>
      <dsp:spPr>
        <a:xfrm>
          <a:off x="3742322" y="2639019"/>
          <a:ext cx="1917170" cy="12418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Религия, искусство, наука</a:t>
          </a:r>
          <a:endParaRPr lang="ru-RU" sz="1300" kern="1200" dirty="0"/>
        </a:p>
      </dsp:txBody>
      <dsp:txXfrm>
        <a:off x="4344753" y="2976772"/>
        <a:ext cx="1287459" cy="876858"/>
      </dsp:txXfrm>
    </dsp:sp>
    <dsp:sp modelId="{822BDA2B-3053-4CF6-B449-75B6C3CEC82C}">
      <dsp:nvSpPr>
        <dsp:cNvPr id="0" name=""/>
        <dsp:cNvSpPr/>
      </dsp:nvSpPr>
      <dsp:spPr>
        <a:xfrm>
          <a:off x="614307" y="2639019"/>
          <a:ext cx="1917170" cy="12418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Социальная группа, семья, социальная роль</a:t>
          </a:r>
          <a:endParaRPr lang="ru-RU" sz="1300" kern="1200" dirty="0"/>
        </a:p>
      </dsp:txBody>
      <dsp:txXfrm>
        <a:off x="641587" y="2976772"/>
        <a:ext cx="1287459" cy="876858"/>
      </dsp:txXfrm>
    </dsp:sp>
    <dsp:sp modelId="{1218B2FA-C910-412A-A499-6AD550783721}">
      <dsp:nvSpPr>
        <dsp:cNvPr id="0" name=""/>
        <dsp:cNvSpPr/>
      </dsp:nvSpPr>
      <dsp:spPr>
        <a:xfrm>
          <a:off x="3742322" y="0"/>
          <a:ext cx="1917170" cy="12418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Государство. Право, политика</a:t>
          </a:r>
          <a:endParaRPr lang="ru-RU" sz="1300" kern="1200" dirty="0"/>
        </a:p>
      </dsp:txBody>
      <dsp:txXfrm>
        <a:off x="4344753" y="27280"/>
        <a:ext cx="1287459" cy="876858"/>
      </dsp:txXfrm>
    </dsp:sp>
    <dsp:sp modelId="{67E5AB89-C8B0-4560-B71D-D8C9B6EA9ABC}">
      <dsp:nvSpPr>
        <dsp:cNvPr id="0" name=""/>
        <dsp:cNvSpPr/>
      </dsp:nvSpPr>
      <dsp:spPr>
        <a:xfrm>
          <a:off x="614307" y="0"/>
          <a:ext cx="1917170" cy="12418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/>
            <a:t>Производство, рынок, банк, деньги</a:t>
          </a:r>
          <a:endParaRPr lang="ru-RU" sz="1300" kern="1200" dirty="0"/>
        </a:p>
      </dsp:txBody>
      <dsp:txXfrm>
        <a:off x="641587" y="27280"/>
        <a:ext cx="1287459" cy="876858"/>
      </dsp:txXfrm>
    </dsp:sp>
    <dsp:sp modelId="{48E737B1-299B-4D85-BF98-FA115C6B11B4}">
      <dsp:nvSpPr>
        <dsp:cNvPr id="0" name=""/>
        <dsp:cNvSpPr/>
      </dsp:nvSpPr>
      <dsp:spPr>
        <a:xfrm>
          <a:off x="1417656" y="221211"/>
          <a:ext cx="1680434" cy="168043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Экономическая сфера</a:t>
          </a:r>
          <a:endParaRPr lang="ru-RU" sz="1200" kern="1200" dirty="0"/>
        </a:p>
      </dsp:txBody>
      <dsp:txXfrm>
        <a:off x="1909844" y="713399"/>
        <a:ext cx="1188246" cy="1188246"/>
      </dsp:txXfrm>
    </dsp:sp>
    <dsp:sp modelId="{8F89F66E-3E71-4990-A8D8-70D035006E33}">
      <dsp:nvSpPr>
        <dsp:cNvPr id="0" name=""/>
        <dsp:cNvSpPr/>
      </dsp:nvSpPr>
      <dsp:spPr>
        <a:xfrm rot="5400000">
          <a:off x="3175709" y="221211"/>
          <a:ext cx="1680434" cy="168043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/>
            <a:t>Политико</a:t>
          </a:r>
          <a:r>
            <a:rPr lang="ru-RU" sz="1200" kern="1200" dirty="0" smtClean="0"/>
            <a:t> – правовая сфера</a:t>
          </a:r>
          <a:endParaRPr lang="ru-RU" sz="1200" kern="1200" dirty="0"/>
        </a:p>
      </dsp:txBody>
      <dsp:txXfrm rot="-5400000">
        <a:off x="3175709" y="713399"/>
        <a:ext cx="1188246" cy="1188246"/>
      </dsp:txXfrm>
    </dsp:sp>
    <dsp:sp modelId="{4E9993FF-D6B7-432E-A78C-D495147C720B}">
      <dsp:nvSpPr>
        <dsp:cNvPr id="0" name=""/>
        <dsp:cNvSpPr/>
      </dsp:nvSpPr>
      <dsp:spPr>
        <a:xfrm rot="10800000">
          <a:off x="3175709" y="1979264"/>
          <a:ext cx="1680434" cy="168043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Духовная сфера</a:t>
          </a:r>
          <a:endParaRPr lang="ru-RU" sz="1200" kern="1200" dirty="0"/>
        </a:p>
      </dsp:txBody>
      <dsp:txXfrm rot="10800000">
        <a:off x="3175709" y="1979264"/>
        <a:ext cx="1188246" cy="1188246"/>
      </dsp:txXfrm>
    </dsp:sp>
    <dsp:sp modelId="{7A6B977E-2073-4BA0-846E-C7514B2041A9}">
      <dsp:nvSpPr>
        <dsp:cNvPr id="0" name=""/>
        <dsp:cNvSpPr/>
      </dsp:nvSpPr>
      <dsp:spPr>
        <a:xfrm rot="16200000">
          <a:off x="1417656" y="1979264"/>
          <a:ext cx="1680434" cy="1680434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Социальная сфера</a:t>
          </a:r>
          <a:endParaRPr lang="ru-RU" sz="1200" kern="1200" dirty="0"/>
        </a:p>
      </dsp:txBody>
      <dsp:txXfrm rot="5400000">
        <a:off x="1909844" y="1979264"/>
        <a:ext cx="1188246" cy="1188246"/>
      </dsp:txXfrm>
    </dsp:sp>
    <dsp:sp modelId="{C58CF587-F6BD-4E5C-B2FE-D37FD9C6E0FE}">
      <dsp:nvSpPr>
        <dsp:cNvPr id="0" name=""/>
        <dsp:cNvSpPr/>
      </dsp:nvSpPr>
      <dsp:spPr>
        <a:xfrm>
          <a:off x="2846801" y="1591173"/>
          <a:ext cx="580196" cy="504518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01AD41-E7B5-4820-998E-F96EAE67D05C}">
      <dsp:nvSpPr>
        <dsp:cNvPr id="0" name=""/>
        <dsp:cNvSpPr/>
      </dsp:nvSpPr>
      <dsp:spPr>
        <a:xfrm rot="10800000">
          <a:off x="2846801" y="1785219"/>
          <a:ext cx="580196" cy="504518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0512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907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497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979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4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265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917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903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6130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763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67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B6849-EF23-465B-B6EE-24819F46D2C5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A5799-A16B-4EB5-85F0-C99983A6C6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43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Задания к тексту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ОГЭ по обществознанию</a:t>
            </a:r>
            <a:endParaRPr lang="ru-RU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="" xmlns:a16="http://schemas.microsoft.com/office/drawing/2014/main" id="{6ABC15F8-F89D-4FAF-B3A2-A804B9346E03}"/>
              </a:ext>
            </a:extLst>
          </p:cNvPr>
          <p:cNvSpPr txBox="1">
            <a:spLocks/>
          </p:cNvSpPr>
          <p:nvPr/>
        </p:nvSpPr>
        <p:spPr>
          <a:xfrm>
            <a:off x="2362200" y="4351497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Тевс И. Г., </a:t>
            </a:r>
          </a:p>
          <a:p>
            <a:pPr algn="r"/>
            <a:r>
              <a:rPr lang="ru-RU" sz="1800" smtClean="0">
                <a:solidFill>
                  <a:srgbClr val="000000"/>
                </a:solidFill>
                <a:latin typeface="Times New Roman" panose="02020603050405020304" pitchFamily="18" charset="0"/>
              </a:rPr>
              <a:t>учитель истории и обществознания </a:t>
            </a:r>
          </a:p>
          <a:p>
            <a:pPr algn="r"/>
            <a:r>
              <a:rPr lang="ru-RU" sz="1800" smtClean="0">
                <a:solidFill>
                  <a:srgbClr val="000000"/>
                </a:solidFill>
                <a:latin typeface="Times New Roman" panose="02020603050405020304" pitchFamily="18" charset="0"/>
              </a:rPr>
              <a:t>высшей квалификационной категории </a:t>
            </a:r>
          </a:p>
          <a:p>
            <a:pPr algn="r"/>
            <a:r>
              <a:rPr lang="ru-RU" sz="1800" smtClean="0">
                <a:solidFill>
                  <a:srgbClr val="000000"/>
                </a:solidFill>
                <a:latin typeface="Times New Roman" panose="02020603050405020304" pitchFamily="18" charset="0"/>
              </a:rPr>
              <a:t>МБОУ Гимназии № 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758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8680" y="599364"/>
            <a:ext cx="701802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Реставрация здания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45480" y="599364"/>
            <a:ext cx="6096000" cy="477207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Пример должен быть </a:t>
            </a:r>
            <a:r>
              <a:rPr lang="ru-RU" b="1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развернутым</a:t>
            </a:r>
            <a:r>
              <a:rPr lang="ru-RU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(не два слова).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Пример в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будущем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времени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Должно быть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прошедшее или настоящее</a:t>
            </a:r>
            <a:endParaRPr lang="ru-RU" sz="1200" b="1" dirty="0" smtClean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</a:pPr>
            <a:r>
              <a:rPr lang="ru-RU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Пример должен быть </a:t>
            </a:r>
            <a:r>
              <a:rPr lang="ru-RU" b="1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реалистичным / правдоподобным</a:t>
            </a:r>
            <a:r>
              <a:rPr lang="ru-RU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1200" u="none" strike="noStrike" dirty="0" smtClean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ru-RU" u="none" strike="noStrike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Субъект и действие должны </a:t>
            </a:r>
            <a:r>
              <a:rPr lang="ru-RU" b="1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соответствовать заданной теме</a:t>
            </a:r>
            <a:r>
              <a:rPr lang="ru-RU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200" u="none" strike="noStrike" dirty="0" smtClean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200"/>
              </a:spcAft>
            </a:pPr>
            <a:r>
              <a:rPr lang="ru-RU" u="none" strike="noStrike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Разные примеры — про разные функции / процессы / аспекты.</a:t>
            </a:r>
            <a:endParaRPr lang="ru-RU" sz="1200" u="none" strike="noStrike" dirty="0" smtClean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Повторяет ли он сюжет другого примера? (Если да — не использовать!)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72490" y="139446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Археологи проведут раскопки.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68680" y="2193128"/>
            <a:ext cx="4457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Археологи обнаружили следы внеземной цивилизации.</a:t>
            </a:r>
            <a:endParaRPr lang="ru-RU" dirty="0"/>
          </a:p>
        </p:txBody>
      </p:sp>
      <p:sp>
        <p:nvSpPr>
          <p:cNvPr id="6" name="Умножение 5"/>
          <p:cNvSpPr/>
          <p:nvPr/>
        </p:nvSpPr>
        <p:spPr>
          <a:xfrm>
            <a:off x="4948236" y="2834455"/>
            <a:ext cx="862965" cy="86868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множение 6"/>
          <p:cNvSpPr/>
          <p:nvPr/>
        </p:nvSpPr>
        <p:spPr>
          <a:xfrm>
            <a:off x="4948236" y="2013466"/>
            <a:ext cx="862965" cy="86868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множение 7"/>
          <p:cNvSpPr/>
          <p:nvPr/>
        </p:nvSpPr>
        <p:spPr>
          <a:xfrm>
            <a:off x="4912042" y="1256653"/>
            <a:ext cx="862965" cy="86868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множение 8"/>
          <p:cNvSpPr/>
          <p:nvPr/>
        </p:nvSpPr>
        <p:spPr>
          <a:xfrm>
            <a:off x="4921090" y="421562"/>
            <a:ext cx="862965" cy="86868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68680" y="3703135"/>
            <a:ext cx="4457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Реставратор К. отреставрировал икону.</a:t>
            </a:r>
          </a:p>
          <a:p>
            <a:r>
              <a:rPr lang="ru-RU" dirty="0" smtClean="0"/>
              <a:t>Реставратор М. отреставрировал картину</a:t>
            </a:r>
            <a:endParaRPr lang="ru-RU" dirty="0"/>
          </a:p>
        </p:txBody>
      </p:sp>
      <p:sp>
        <p:nvSpPr>
          <p:cNvPr id="11" name="Умножение 10"/>
          <p:cNvSpPr/>
          <p:nvPr/>
        </p:nvSpPr>
        <p:spPr>
          <a:xfrm>
            <a:off x="4959665" y="3910122"/>
            <a:ext cx="862965" cy="86868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множение 11"/>
          <p:cNvSpPr/>
          <p:nvPr/>
        </p:nvSpPr>
        <p:spPr>
          <a:xfrm>
            <a:off x="4959665" y="5507030"/>
            <a:ext cx="862965" cy="86868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 descr="G:\кафедра\14.01.26\Новый точечный рисунок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27" t="14862" r="55741" b="77833"/>
          <a:stretch/>
        </p:blipFill>
        <p:spPr bwMode="auto">
          <a:xfrm>
            <a:off x="1554481" y="4778801"/>
            <a:ext cx="2391726" cy="160078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6150290" y="5756704"/>
            <a:ext cx="6041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Картинками иллюстрировать не нужно!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39521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 animBg="1"/>
      <p:bldP spid="7" grpId="0" animBg="1"/>
      <p:bldP spid="8" grpId="0" animBg="1"/>
      <p:bldP spid="9" grpId="0" animBg="1"/>
      <p:bldP spid="10" grpId="0"/>
      <p:bldP spid="11" grpId="0" animBg="1"/>
      <p:bldP spid="12" grpId="0" animBg="1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24. </a:t>
            </a:r>
            <a:r>
              <a:rPr lang="ru-RU" sz="2400" dirty="0"/>
              <a:t>Какое значение для общества имеет сохранение памятников культуры?</a:t>
            </a:r>
            <a:br>
              <a:rPr lang="ru-RU" sz="2400" dirty="0"/>
            </a:br>
            <a:r>
              <a:rPr lang="ru-RU" sz="2400" dirty="0"/>
              <a:t>Используя текст и обществоведческие знания, приведите два суждения.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03960" y="1388329"/>
            <a:ext cx="97840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ru-RU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 прочитайте текст и вопрос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Убедитесь, что понимаете суть проблемы, которую нужно рассмотреть. Определите, требуется ли</a:t>
            </a:r>
            <a:r>
              <a:rPr lang="ru-RU" sz="2800" b="0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подтвердить или опровергнуть 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определённое утверждение автора текста, </a:t>
            </a:r>
            <a:r>
              <a:rPr lang="ru-RU" sz="2800" b="0" i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либо высказать собственное мнение по предложенному вопросу. </a:t>
            </a:r>
          </a:p>
          <a:p>
            <a:pPr>
              <a:buFont typeface="+mj-lt"/>
              <a:buAutoNum type="arabicPeriod"/>
            </a:pPr>
            <a:r>
              <a:rPr lang="ru-RU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Выделите ключевую мысль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Сформулируйте чётко и кратко суждение, которое будете доказывать или опровергать. Например: «Я согласен с автором, что образование — основа личностного роста» или «Самопознание действительно помогает человеку в жизни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«Сохранение памятников культуры имеет значение для общества». Дальше ставим запятую и пишем «потому что …»</a:t>
            </a:r>
            <a:endParaRPr lang="ru-RU" sz="2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89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08660" y="485061"/>
            <a:ext cx="109499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Приводим два аргументированных суждения.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 — это утверждение, которое подтверждает или опровергает другое утверждение.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Каждое суждение должно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состоять из двух частей: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 краткое утверждение, выраженное одним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предложением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ru-RU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 тезиса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 развёрнутое пояснение, почему этот тезис верен. Здесь можно раскрыть причинно-следственные связи, сослаться на теоретические знания из курса обществознания, привести логические рассуждения. </a:t>
            </a:r>
            <a:endParaRPr lang="ru-RU" sz="24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0100" y="3771900"/>
            <a:ext cx="105384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памятников культуры имеет значение для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потому, что  </a:t>
            </a:r>
            <a:r>
              <a:rPr lang="ru-RU" sz="28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 </a:t>
            </a:r>
            <a:r>
              <a:rPr lang="ru-RU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сохраняют историческую память и обеспечивают преемственность поколений. Памятники становятся точками отсчёта для коллективного осознания, что, несмотря на различия, общество имеет общие корни и цели. Это помогает укреплять связь между поколениями и сохранять культурную преемственность</a:t>
            </a:r>
            <a:r>
              <a:rPr lang="ru-RU" sz="28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23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3025969"/>
              </p:ext>
            </p:extLst>
          </p:nvPr>
        </p:nvGraphicFramePr>
        <p:xfrm>
          <a:off x="320040" y="1611206"/>
          <a:ext cx="11658600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54780"/>
                <a:gridCol w="77038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оценочные суждения вместо аргументов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«Если разрушать памятники, люди забудут прошлое, и это плохо».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связи с вопросом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«Памятники культуры нужны, чтобы было красиво».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отсутствие аргументации, 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«Люди должны беречь памятники, потому что это их обязанность».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субъективность 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«Памятники — это просто старые здания, и их не обязательно сохранять».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фактические неточности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«Без памятников культура исчезнет».</a:t>
                      </a:r>
                    </a:p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«Памятники нужны, чтобы помнить героев».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смешение понятий</a:t>
                      </a:r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«Памятники важны, потому что их любят туристы».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108960" y="525780"/>
            <a:ext cx="5303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ошибки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71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7300" y="1051560"/>
            <a:ext cx="94183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6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 написанием ответа мысленно проговорите свои аргументы, чтобы убедиться в их логичности и связи с вопросом.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6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Используйте обществоведческие термины и понятия, но не перегружайте ответ сложной лексикой.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6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Проверяйте, чтобы каждый аргумент был достаточно развёрнут, но не избыточен.</a:t>
            </a:r>
            <a:endParaRPr lang="ru-RU" sz="36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44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-354213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0" i="0" dirty="0">
              <a:effectLst/>
              <a:latin typeface="-apple-system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1480" y="420499"/>
            <a:ext cx="1122426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Какие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из перечисленных понятий используются в первую очередь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описании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 политического участия граждан?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уплата налогов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сохранение природы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членство в партии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военная служба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Выпишите соответствующие понятия и раскройте смысл любого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из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них. Ответ запишите на бланке ответов № 2, указав номер задания.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1480" y="2068890"/>
            <a:ext cx="11224260" cy="5186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800"/>
              </a:spcBef>
              <a:spcAft>
                <a:spcPts val="60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Алгоритм выполнения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Выбрать два понятия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которые подходят к разделу обществознания, указанному в условии задания. Можно обращать внимание на слова, из которых состоят понятия: например, понятие «социальный институт» относится к разделу «Социальная сфера», подсказкой является слово «социальный».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Чётко и разборчиво записать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в бланк №2 номер задания и два выбранных понятия.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Выбрать одно из понятий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которое можно раскрыть, записать его повторно и раскрыть смысл. Если раскрытие понятия даётся непросто, можно попробовать для начала написать ассоциации, связанные с данным термином, а уже потом составить определение.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78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7260" y="0"/>
            <a:ext cx="10287000" cy="2688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в задании не требуется дать определение понятия, а раскрыть смысл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засчитываются существенные признаки понятия или важнейшие функции соответствующего социального объекта;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засчитывается характеристика родовой принадлежности тем же понятием, смысл которого должен быть раскрыт (например, «социальная группа — это группа людей…»).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429264993"/>
              </p:ext>
            </p:extLst>
          </p:nvPr>
        </p:nvGraphicFramePr>
        <p:xfrm>
          <a:off x="2834640" y="2688493"/>
          <a:ext cx="6273800" cy="3880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81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0080" y="981373"/>
            <a:ext cx="89839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Не здание даже нужно человеку, а здание в определённом месте.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Поэтому и хранить их, памятник и ландшафт, нужно вместе, а не раздельно.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Хранить строение в ландшафте, чтобы то и другое хранить в душе. Человек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существо нравственно оседлое, даже если он был кочевником: ведь и кочевал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он по определённым местам. Для кочевника тоже существовала «оседлость»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в просторах его привольных кочевий. Только безнравственный человек – не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оседлый и способен убивать оседлость в других.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Есть большое различие между экологией природы и экологией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культуры. Это различие не только велико – оно принципиально существенно.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До известных пределов утраты в природе восстановимы. Можно очистить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загрязнённые реки и моря; можно восстановить леса, поголовье животных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и пр. Конечно, если не перейдена известная грань, если не уничтожен тот или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иной вид животных целиком, если не погиб тот или иной вид растений.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Удалось же восстановить зубров и на Кавказе, и в Беловежской пуще…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Природа при этом сама помогает человеку, ибо она «живая». Она обладает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способностью к самоочищению, к восстановлению нарушенного человеком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равновесия. Она залечивает раны, нанесённые ей извне: пожарами, или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вырубками, или ядовитой пылью, газами, сточными водами…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781124" y="6059686"/>
            <a:ext cx="22075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1" u="none" strike="noStrike" baseline="0" dirty="0" smtClean="0">
                <a:latin typeface="TimesNewRoman,Italic"/>
              </a:rPr>
              <a:t>(По Д.С. Лихачёву)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975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1980" y="373559"/>
            <a:ext cx="80848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0" i="0" u="none" strike="noStrike" baseline="0" dirty="0" smtClean="0">
                <a:latin typeface="TimesNewRoman"/>
              </a:rPr>
              <a:t>Демонстрационный вариант ОГЭ 2026 г. ОБЩЕСТВОЗНАНИЕ, 9 класс. 22 / 25</a:t>
            </a:r>
          </a:p>
          <a:p>
            <a:endParaRPr lang="ru-RU" sz="800" b="0" i="0" u="none" strike="noStrike" baseline="0" dirty="0" smtClean="0">
              <a:latin typeface="TimesNewRoman"/>
            </a:endParaRPr>
          </a:p>
          <a:p>
            <a:r>
              <a:rPr lang="ru-RU" b="0" i="0" u="none" strike="noStrike" baseline="0" dirty="0" smtClean="0">
                <a:latin typeface="TimesNewRoman"/>
              </a:rPr>
              <a:t>21. Составьте план текста. Для этого выделите основные смысловые фрагменты</a:t>
            </a:r>
            <a:r>
              <a:rPr lang="ru-RU" b="0" i="0" u="none" strike="noStrike" dirty="0" smtClean="0">
                <a:latin typeface="TimesNewRoman"/>
              </a:rPr>
              <a:t>   </a:t>
            </a:r>
            <a:r>
              <a:rPr lang="ru-RU" b="0" i="0" u="none" strike="noStrike" baseline="0" dirty="0" smtClean="0">
                <a:latin typeface="TimesNewRoman"/>
              </a:rPr>
              <a:t>текста и озаглавьте каждый из них.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88620" y="1709262"/>
            <a:ext cx="114985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Планы бывают нескольких типов: 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вопросный, назывной, 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тезисный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Вопросный план.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Записывается в форме вопросов к тексту; каждому информативному центру текста соответствует один вопрос. При составлении вопросного плана желательно использовать вопросительные слова, а не словосочетания с частицей ли (например: 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Как.., Сколько.., Когда.., Почему...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т. д., но не 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ли..., Пришел ли...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т. п.). 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Тезисный план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план из тезисов глагольного строя (например: 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животные и птицы пользуются звуками, которые мы не слышим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Назывной план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 план из тезисов номинативного строя (например: 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животными и птицами неслышимых звуков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28895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7680" y="513279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Могут быть выделены следующие смысловые фрагменты: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1) связь строений с ландшафтами;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2) принципиальные различия между экологией природы и экологией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культуры;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3) культурные памятники;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4) нравственная ответственность за сохранение культуры.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52560" y="868680"/>
            <a:ext cx="4914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Назывной план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7680" y="3614619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1) Какова связь строений с ландшафтами?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2) Какие есть принципиальные различия между экологией природы и экологией</a:t>
            </a:r>
          </a:p>
          <a:p>
            <a:r>
              <a:rPr lang="ru-RU" dirty="0">
                <a:latin typeface="TimesNewRoman"/>
              </a:rPr>
              <a:t>к</a:t>
            </a:r>
            <a:r>
              <a:rPr lang="ru-RU" b="0" i="0" u="none" strike="noStrike" baseline="0" dirty="0" smtClean="0">
                <a:latin typeface="TimesNewRoman"/>
              </a:rPr>
              <a:t>ультуры?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3) </a:t>
            </a:r>
            <a:r>
              <a:rPr lang="ru-RU" dirty="0" smtClean="0">
                <a:latin typeface="TimesNewRoman"/>
              </a:rPr>
              <a:t>Что такое </a:t>
            </a:r>
            <a:r>
              <a:rPr lang="ru-RU" b="0" i="0" u="none" strike="noStrike" baseline="0" dirty="0" smtClean="0">
                <a:latin typeface="TimesNewRoman"/>
              </a:rPr>
              <a:t>культурные памятники?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4)В чем выражается  нравственная ответственность за сохранение культуры?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052560" y="3794760"/>
            <a:ext cx="18197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Вопросный план</a:t>
            </a:r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 rot="5400000">
            <a:off x="8138160" y="1577340"/>
            <a:ext cx="770038" cy="754380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Нашивка 7"/>
          <p:cNvSpPr/>
          <p:nvPr/>
        </p:nvSpPr>
        <p:spPr>
          <a:xfrm rot="5400000">
            <a:off x="8138160" y="4530090"/>
            <a:ext cx="770038" cy="754380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57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1980" y="3866079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1) Какова связь строений с ландшафтами?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2) ) Между экологией природы и экологией</a:t>
            </a:r>
          </a:p>
          <a:p>
            <a:r>
              <a:rPr lang="ru-RU" dirty="0" smtClean="0">
                <a:latin typeface="TimesNewRoman"/>
              </a:rPr>
              <a:t>к</a:t>
            </a:r>
            <a:r>
              <a:rPr lang="ru-RU" b="0" i="0" u="none" strike="noStrike" baseline="0" dirty="0" smtClean="0">
                <a:latin typeface="TimesNewRoman"/>
              </a:rPr>
              <a:t>ультуры</a:t>
            </a:r>
            <a:r>
              <a:rPr lang="ru-RU" b="0" i="0" u="none" strike="noStrike" dirty="0" smtClean="0">
                <a:latin typeface="TimesNewRoman"/>
              </a:rPr>
              <a:t> есть </a:t>
            </a:r>
            <a:r>
              <a:rPr lang="ru-RU" b="0" i="0" u="none" strike="noStrike" baseline="0" dirty="0" smtClean="0">
                <a:latin typeface="TimesNewRoman"/>
              </a:rPr>
              <a:t>принципиальные различия 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3) Культурные памятники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4)В чем выражается  нравственная ответственность за сохранение культуры?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1980" y="398979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1) Строения</a:t>
            </a:r>
            <a:r>
              <a:rPr lang="ru-RU" b="0" i="0" u="none" strike="noStrike" dirty="0" smtClean="0">
                <a:latin typeface="TimesNewRoman"/>
              </a:rPr>
              <a:t> тесно связаны</a:t>
            </a:r>
            <a:r>
              <a:rPr lang="ru-RU" b="0" i="0" u="none" strike="noStrike" baseline="0" dirty="0" smtClean="0">
                <a:latin typeface="TimesNewRoman"/>
              </a:rPr>
              <a:t> с ландшафтами;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2) Между экологией природы и экологией</a:t>
            </a:r>
          </a:p>
          <a:p>
            <a:r>
              <a:rPr lang="ru-RU" dirty="0">
                <a:latin typeface="TimesNewRoman"/>
              </a:rPr>
              <a:t>к</a:t>
            </a:r>
            <a:r>
              <a:rPr lang="ru-RU" b="0" i="0" u="none" strike="noStrike" baseline="0" dirty="0" smtClean="0">
                <a:latin typeface="TimesNewRoman"/>
              </a:rPr>
              <a:t>ультуры</a:t>
            </a:r>
            <a:r>
              <a:rPr lang="ru-RU" b="0" i="0" u="none" strike="noStrike" dirty="0" smtClean="0">
                <a:latin typeface="TimesNewRoman"/>
              </a:rPr>
              <a:t> есть </a:t>
            </a:r>
            <a:r>
              <a:rPr lang="ru-RU" b="0" i="0" u="none" strike="noStrike" baseline="0" dirty="0" smtClean="0">
                <a:latin typeface="TimesNewRoman"/>
              </a:rPr>
              <a:t>принципиальные различия 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3) Культурные памятники</a:t>
            </a:r>
            <a:r>
              <a:rPr lang="ru-RU" b="0" i="0" u="none" strike="noStrike" dirty="0" smtClean="0">
                <a:latin typeface="TimesNewRoman"/>
              </a:rPr>
              <a:t> являются невосстановимыми</a:t>
            </a:r>
            <a:endParaRPr lang="ru-RU" b="0" i="0" u="none" strike="noStrike" baseline="0" dirty="0" smtClean="0">
              <a:latin typeface="TimesNewRoman"/>
            </a:endParaRPr>
          </a:p>
          <a:p>
            <a:r>
              <a:rPr lang="ru-RU" b="0" i="0" u="none" strike="noStrike" baseline="0" dirty="0" smtClean="0">
                <a:latin typeface="TimesNewRoman"/>
              </a:rPr>
              <a:t>4) Мы несем нравственную ответственность за сохранение культуры.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669780" y="914400"/>
            <a:ext cx="1638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Тезисный план</a:t>
            </a:r>
            <a:endParaRPr lang="ru-RU" dirty="0"/>
          </a:p>
        </p:txBody>
      </p:sp>
      <p:sp>
        <p:nvSpPr>
          <p:cNvPr id="5" name="Умножение 4"/>
          <p:cNvSpPr/>
          <p:nvPr/>
        </p:nvSpPr>
        <p:spPr>
          <a:xfrm>
            <a:off x="7932420" y="3883045"/>
            <a:ext cx="1531620" cy="173736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Нашивка 5"/>
          <p:cNvSpPr/>
          <p:nvPr/>
        </p:nvSpPr>
        <p:spPr>
          <a:xfrm rot="5400000">
            <a:off x="8138160" y="1577340"/>
            <a:ext cx="770038" cy="754380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allAtOnce"/>
      <p:bldP spid="3" grpId="0"/>
      <p:bldP spid="3" grpId="1"/>
      <p:bldP spid="4" grpId="0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7680" y="513279"/>
            <a:ext cx="49758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 связь строений с ландшафтами;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 принципиальные различия между экологией природы </a:t>
            </a:r>
            <a:r>
              <a:rPr lang="ru-RU" dirty="0" smtClean="0">
                <a:latin typeface="TimesNewRoman"/>
              </a:rPr>
              <a:t>и </a:t>
            </a:r>
            <a:r>
              <a:rPr lang="ru-RU" b="0" i="0" u="none" strike="noStrike" baseline="0" dirty="0" smtClean="0">
                <a:latin typeface="TimesNewRoman"/>
              </a:rPr>
              <a:t>экологией</a:t>
            </a:r>
            <a:r>
              <a:rPr lang="ru-RU" dirty="0">
                <a:latin typeface="TimesNewRoman"/>
              </a:rPr>
              <a:t> </a:t>
            </a:r>
            <a:r>
              <a:rPr lang="ru-RU" b="0" i="0" u="none" strike="noStrike" baseline="0" dirty="0" smtClean="0">
                <a:latin typeface="TimesNewRoman"/>
              </a:rPr>
              <a:t>культуры;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 культурные памятники;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нравственная ответственность за сохранение культуры.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7680" y="2951679"/>
            <a:ext cx="84277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u="none" strike="noStrike" baseline="0" dirty="0" smtClean="0">
                <a:latin typeface="TimesNewRoman"/>
              </a:rPr>
              <a:t> связь строений с ландшафтами; принципиальные различия между экологией природы и экологией</a:t>
            </a:r>
            <a:r>
              <a:rPr lang="ru-RU" b="0" i="0" u="none" strike="noStrike" dirty="0" smtClean="0">
                <a:latin typeface="TimesNewRoman"/>
              </a:rPr>
              <a:t> </a:t>
            </a:r>
            <a:r>
              <a:rPr lang="ru-RU" b="0" i="0" u="none" strike="noStrike" baseline="0" dirty="0" smtClean="0">
                <a:latin typeface="TimesNewRoman"/>
              </a:rPr>
              <a:t>культуры; культурные памятники;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нравственная ответственность за сохранение культуры.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774180" y="513279"/>
            <a:ext cx="49758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0" i="0" u="none" strike="noStrike" baseline="0" dirty="0" smtClean="0">
                <a:latin typeface="TimesNewRoman"/>
              </a:rPr>
              <a:t> связь строений с ландшафтами;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0" i="0" u="none" strike="noStrike" baseline="0" dirty="0" smtClean="0">
                <a:latin typeface="TimesNewRoman"/>
              </a:rPr>
              <a:t> принципиальные различия между экологией природы </a:t>
            </a:r>
            <a:r>
              <a:rPr lang="ru-RU" dirty="0" smtClean="0">
                <a:latin typeface="TimesNewRoman"/>
              </a:rPr>
              <a:t>и </a:t>
            </a:r>
            <a:r>
              <a:rPr lang="ru-RU" b="0" i="0" u="none" strike="noStrike" baseline="0" dirty="0" smtClean="0">
                <a:latin typeface="TimesNewRoman"/>
              </a:rPr>
              <a:t>экологией</a:t>
            </a:r>
            <a:r>
              <a:rPr lang="ru-RU" dirty="0">
                <a:latin typeface="TimesNewRoman"/>
              </a:rPr>
              <a:t> </a:t>
            </a:r>
            <a:r>
              <a:rPr lang="ru-RU" b="0" i="0" u="none" strike="noStrike" baseline="0" dirty="0" smtClean="0">
                <a:latin typeface="TimesNewRoman"/>
              </a:rPr>
              <a:t>культуры;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0" i="0" u="none" strike="noStrike" baseline="0" dirty="0" smtClean="0">
                <a:latin typeface="TimesNewRoman"/>
              </a:rPr>
              <a:t> культурные памятники;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b="0" i="0" u="none" strike="noStrike" baseline="0" dirty="0" smtClean="0">
                <a:latin typeface="TimesNewRoman"/>
              </a:rPr>
              <a:t>нравственная ответственность за сохранение культуры.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7680" y="4208562"/>
            <a:ext cx="8823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ru-RU" b="0" i="0" u="none" strike="noStrike" baseline="0" dirty="0" smtClean="0">
                <a:latin typeface="TimesNewRoman"/>
              </a:rPr>
              <a:t>связь строений с ландшафтами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Не здание даже нужно человеку, а здание в определённом месте.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Поэтому и хранить их, памятник и ландшафт, нужно вместе, а не раздельно.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Хранить строение в ландшафте, чтобы то и другое хранить в душе. Человек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существо нравственно оседлое, даже если он был кочевником: ведь и кочевал</a:t>
            </a:r>
          </a:p>
          <a:p>
            <a:r>
              <a:rPr lang="ru-RU" b="0" i="0" u="none" strike="noStrike" baseline="0" dirty="0" smtClean="0">
                <a:latin typeface="TimesNewRoman"/>
              </a:rPr>
              <a:t>он по определённым местам.</a:t>
            </a:r>
          </a:p>
        </p:txBody>
      </p:sp>
      <p:sp>
        <p:nvSpPr>
          <p:cNvPr id="7" name="Умножение 6"/>
          <p:cNvSpPr/>
          <p:nvPr/>
        </p:nvSpPr>
        <p:spPr>
          <a:xfrm>
            <a:off x="9387840" y="4547028"/>
            <a:ext cx="1531620" cy="173736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множение 7"/>
          <p:cNvSpPr/>
          <p:nvPr/>
        </p:nvSpPr>
        <p:spPr>
          <a:xfrm>
            <a:off x="9391650" y="2544664"/>
            <a:ext cx="1527810" cy="173736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Нашивка 8"/>
          <p:cNvSpPr/>
          <p:nvPr/>
        </p:nvSpPr>
        <p:spPr>
          <a:xfrm rot="5400000">
            <a:off x="5455711" y="1177319"/>
            <a:ext cx="770038" cy="754380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29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182245"/>
            <a:ext cx="10515600" cy="1325563"/>
          </a:xfrm>
        </p:spPr>
        <p:txBody>
          <a:bodyPr>
            <a:noAutofit/>
          </a:bodyPr>
          <a:lstStyle/>
          <a:p>
            <a:r>
              <a:rPr lang="ru-RU" sz="2400" dirty="0" smtClean="0"/>
              <a:t>22. </a:t>
            </a:r>
            <a:r>
              <a:rPr lang="ru-RU" sz="2400" dirty="0">
                <a:solidFill>
                  <a:srgbClr val="FF0000"/>
                </a:solidFill>
              </a:rPr>
              <a:t>Как природа может помочь человеку в восстановлении утрат? </a:t>
            </a:r>
            <a:r>
              <a:rPr lang="ru-RU" sz="2400" dirty="0">
                <a:solidFill>
                  <a:srgbClr val="00B050"/>
                </a:solidFill>
              </a:rPr>
              <a:t>При каком</a:t>
            </a:r>
            <a:br>
              <a:rPr lang="ru-RU" sz="2400" dirty="0">
                <a:solidFill>
                  <a:srgbClr val="00B050"/>
                </a:solidFill>
              </a:rPr>
            </a:br>
            <a:r>
              <a:rPr lang="ru-RU" sz="2400" dirty="0">
                <a:solidFill>
                  <a:srgbClr val="00B050"/>
                </a:solidFill>
              </a:rPr>
              <a:t>условии это возможно</a:t>
            </a:r>
            <a:r>
              <a:rPr lang="ru-RU" sz="2400" dirty="0">
                <a:solidFill>
                  <a:srgbClr val="00B0F0"/>
                </a:solidFill>
              </a:rPr>
              <a:t>? Какое различие между экологией природы</a:t>
            </a:r>
            <a:br>
              <a:rPr lang="ru-RU" sz="2400" dirty="0">
                <a:solidFill>
                  <a:srgbClr val="00B0F0"/>
                </a:solidFill>
              </a:rPr>
            </a:br>
            <a:r>
              <a:rPr lang="ru-RU" sz="2400" dirty="0">
                <a:solidFill>
                  <a:srgbClr val="00B0F0"/>
                </a:solidFill>
              </a:rPr>
              <a:t>и экологией культуры установил автор? </a:t>
            </a:r>
            <a:r>
              <a:rPr lang="ru-RU" sz="2400" dirty="0"/>
              <a:t>(Ответы на три вопроса даются</a:t>
            </a:r>
            <a:br>
              <a:rPr lang="ru-RU" sz="2400" dirty="0"/>
            </a:br>
            <a:r>
              <a:rPr lang="ru-RU" sz="2400" dirty="0"/>
              <a:t>только с опорой на текст.)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3400" y="1507808"/>
            <a:ext cx="11658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Есть большое различие между экологией природы и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экологией</a:t>
            </a:r>
            <a:r>
              <a:rPr lang="ru-RU" sz="24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различие не только велико – оно принципиально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существенно.</a:t>
            </a:r>
            <a:r>
              <a:rPr lang="ru-RU" sz="24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0" i="0" u="none" strike="noStrik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известных пределов утраты в природе восстановимы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Можно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очистить</a:t>
            </a:r>
            <a:r>
              <a:rPr lang="ru-RU" sz="24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загрязнённые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реки и моря; можно восстановить леса, поголовье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животных</a:t>
            </a:r>
            <a:r>
              <a:rPr lang="ru-RU" sz="24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400" b="0" i="0" u="none" strike="noStrike" baseline="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Конечно, если не перейдена известная грань, если не уничтожен тот </a:t>
            </a:r>
            <a:r>
              <a:rPr lang="ru-RU" sz="2400" b="0" i="0" u="none" strike="noStrike" baseline="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400" b="0" i="0" u="none" strike="noStrike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иной </a:t>
            </a:r>
            <a:r>
              <a:rPr lang="ru-RU" sz="2400" b="0" i="0" u="none" strike="noStrike" baseline="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 животных целиком, если не погиб тот или иной вид </a:t>
            </a:r>
            <a:r>
              <a:rPr lang="ru-RU" sz="2400" b="0" i="0" u="none" strike="noStrike" baseline="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растений.</a:t>
            </a:r>
            <a:r>
              <a:rPr lang="ru-RU" sz="2400" b="0" i="0" u="none" strike="noStrike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Удалось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 восстановить зубров и на Кавказе, и в Беловежской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пуще…</a:t>
            </a:r>
            <a:r>
              <a:rPr lang="ru-RU" sz="24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сама помогает человеку, ибо она «живая». Она 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</a:t>
            </a:r>
            <a:r>
              <a:rPr lang="ru-RU" sz="2400" b="0" i="0" u="none" strike="no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способностью 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самоочищению, к восстановлению нарушенного 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человеком</a:t>
            </a:r>
            <a:r>
              <a:rPr lang="ru-RU" sz="2400" b="0" i="0" u="none" strike="no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равновесия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Она залечивает раны, нанесённые ей извне: пожарами, 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ru-RU" sz="2400" b="0" i="0" u="none" strike="noStrike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вырубками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или ядовитой пылью, газами, сточными водами…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Совсем 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иначе с памятниками культуры. Их утраты невосстановимы, </a:t>
            </a:r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ибо памятники 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 всегда индивидуальны, всегда связаны с </a:t>
            </a:r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определённой эпохой 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прошлом, с определёнными мастерами.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памятник разрушается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навечно, искажается навечно, ранится навечно. И он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совершенно беззащитен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 не восстановит самого себя…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03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23. </a:t>
            </a:r>
            <a:r>
              <a:rPr lang="ru-RU" sz="2400" dirty="0"/>
              <a:t>Приведите три примера, иллюстрирующих сохранение и восстановление</a:t>
            </a:r>
            <a:br>
              <a:rPr lang="ru-RU" sz="2400" dirty="0"/>
            </a:br>
            <a:r>
              <a:rPr lang="ru-RU" sz="2400" dirty="0"/>
              <a:t>памятников культуры.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45920" y="1441378"/>
            <a:ext cx="7475220" cy="2395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20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такое пример?</a:t>
            </a:r>
            <a:endParaRPr lang="ru-RU" sz="2400" b="1" dirty="0" smtClean="0">
              <a:solidFill>
                <a:srgbClr val="666666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мини-история, в которой описывается</a:t>
            </a:r>
            <a:r>
              <a:rPr lang="ru-RU" sz="24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локализованное во времени и пространстве конкретное действие, событие, факт,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подтверждающий или иллюстрирующий общее положение.</a:t>
            </a:r>
            <a:endParaRPr lang="ru-RU" sz="2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45920" y="4093255"/>
            <a:ext cx="7109460" cy="1996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</a:pP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Формула примера:</a:t>
            </a:r>
            <a:endParaRPr lang="ru-RU" sz="2400" b="1" dirty="0" smtClean="0">
              <a:solidFill>
                <a:srgbClr val="43434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Кто?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(субъект действия) +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делает?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(действие) + На что направлено действие (объект) +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 желанию)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Почему / с каким результатом?</a:t>
            </a:r>
            <a:endParaRPr lang="ru-RU" sz="2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20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8" y="16589"/>
            <a:ext cx="10515600" cy="132556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23. </a:t>
            </a:r>
            <a:r>
              <a:rPr lang="ru-RU" sz="2400" dirty="0"/>
              <a:t>Приведите три примера, иллюстрирующих сохранение и восстановление</a:t>
            </a:r>
            <a:br>
              <a:rPr lang="ru-RU" sz="2400" dirty="0"/>
            </a:br>
            <a:r>
              <a:rPr lang="ru-RU" sz="2400" dirty="0"/>
              <a:t>памятников культуры.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198" y="923360"/>
            <a:ext cx="107596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Пример, в данном случае это развернутое предложение. Степень конкретизации примера должна быть максимальной, поскольку пример — это иллюстрация. 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(субъект)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совершает </a:t>
            </a:r>
            <a:r>
              <a:rPr lang="ru-RU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направленные на </a:t>
            </a:r>
            <a:r>
              <a:rPr lang="ru-RU" sz="28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это приводит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 чему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5760" y="3265408"/>
            <a:ext cx="10287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b="0" i="0" u="none" strike="noStrike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омпания А.</a:t>
            </a:r>
            <a:r>
              <a:rPr lang="ru-RU" sz="2400" b="0" i="0" u="none" strike="noStrike" baseline="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восстановила </a:t>
            </a:r>
            <a:r>
              <a:rPr lang="ru-RU" sz="2400" b="0" i="0" u="none" strike="noStrik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интерьеры бывшей дворянской</a:t>
            </a:r>
            <a:r>
              <a:rPr lang="ru-RU" sz="2400" b="0" i="0" u="none" strike="noStrike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усадьбы 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0" i="0" u="none" strike="noStrike" baseline="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открыла там досуговый центр</a:t>
            </a:r>
            <a:r>
              <a:rPr lang="ru-RU" sz="24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сохранив почти разрушенное историческое здание.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60" y="4287857"/>
            <a:ext cx="1028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Мэрия города 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выделила средства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установки специальной системы кондиционирования в </a:t>
            </a:r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городском архиве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спасти редкие документы, требующие особые условия хранения.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5760" y="5488186"/>
            <a:ext cx="9944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Студенты архитектурной академии 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 работали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практики </a:t>
            </a:r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восстановлении храма 18 века,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сохраняя архитектурный и исторический памятник.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ашивка 7"/>
          <p:cNvSpPr/>
          <p:nvPr/>
        </p:nvSpPr>
        <p:spPr>
          <a:xfrm rot="5400000">
            <a:off x="10747801" y="3488382"/>
            <a:ext cx="770038" cy="754380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Нашивка 9"/>
          <p:cNvSpPr/>
          <p:nvPr/>
        </p:nvSpPr>
        <p:spPr>
          <a:xfrm rot="5400000">
            <a:off x="10827811" y="4473566"/>
            <a:ext cx="770038" cy="754380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Нашивка 10"/>
          <p:cNvSpPr/>
          <p:nvPr/>
        </p:nvSpPr>
        <p:spPr>
          <a:xfrm rot="5400000">
            <a:off x="10835640" y="5488186"/>
            <a:ext cx="762209" cy="762209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359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268</TotalTime>
  <Words>1368</Words>
  <Application>Microsoft Office PowerPoint</Application>
  <PresentationFormat>Широкоэкранный</PresentationFormat>
  <Paragraphs>143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-apple-system</vt:lpstr>
      <vt:lpstr>Arial</vt:lpstr>
      <vt:lpstr>Calibri</vt:lpstr>
      <vt:lpstr>Calibri Light</vt:lpstr>
      <vt:lpstr>Symbol</vt:lpstr>
      <vt:lpstr>Times New Roman</vt:lpstr>
      <vt:lpstr>TimesNewRoman</vt:lpstr>
      <vt:lpstr>TimesNewRoman,Italic</vt:lpstr>
      <vt:lpstr>Wingdings</vt:lpstr>
      <vt:lpstr>Office Theme</vt:lpstr>
      <vt:lpstr>Задания к тексту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22. Как природа может помочь человеку в восстановлении утрат? При каком условии это возможно? Какое различие между экологией природы и экологией культуры установил автор? (Ответы на три вопроса даются только с опорой на текст.)</vt:lpstr>
      <vt:lpstr>23. Приведите три примера, иллюстрирующих сохранение и восстановление памятников культуры.</vt:lpstr>
      <vt:lpstr>23. Приведите три примера, иллюстрирующих сохранение и восстановление памятников культуры.</vt:lpstr>
      <vt:lpstr>Презентация PowerPoint</vt:lpstr>
      <vt:lpstr>24. Какое значение для общества имеет сохранение памятников культуры? Используя текст и обществоведческие знания, приведите два суждения.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Задания к тексту</dc:title>
  <dc:creator>Инна Германовна Тевс</dc:creator>
  <cp:lastModifiedBy>Инна Германовна Тевс</cp:lastModifiedBy>
  <cp:revision>28</cp:revision>
  <dcterms:created xsi:type="dcterms:W3CDTF">2026-01-12T07:00:30Z</dcterms:created>
  <dcterms:modified xsi:type="dcterms:W3CDTF">2026-01-13T08:31:38Z</dcterms:modified>
</cp:coreProperties>
</file>