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79" r:id="rId4"/>
    <p:sldId id="280" r:id="rId5"/>
    <p:sldId id="282" r:id="rId6"/>
    <p:sldId id="284" r:id="rId7"/>
    <p:sldId id="285" r:id="rId8"/>
    <p:sldId id="286" r:id="rId9"/>
    <p:sldId id="281" r:id="rId10"/>
    <p:sldId id="287" r:id="rId11"/>
    <p:sldId id="289" r:id="rId12"/>
    <p:sldId id="288" r:id="rId13"/>
    <p:sldId id="290" r:id="rId14"/>
    <p:sldId id="293" r:id="rId15"/>
    <p:sldId id="294" r:id="rId16"/>
    <p:sldId id="296" r:id="rId17"/>
    <p:sldId id="298" r:id="rId18"/>
    <p:sldId id="300" r:id="rId19"/>
    <p:sldId id="301" r:id="rId20"/>
    <p:sldId id="299" r:id="rId21"/>
    <p:sldId id="295" r:id="rId22"/>
    <p:sldId id="297" r:id="rId23"/>
    <p:sldId id="302" r:id="rId24"/>
    <p:sldId id="303" r:id="rId25"/>
    <p:sldId id="306" r:id="rId26"/>
    <p:sldId id="304" r:id="rId27"/>
    <p:sldId id="305" r:id="rId28"/>
    <p:sldId id="258" r:id="rId29"/>
    <p:sldId id="277" r:id="rId30"/>
    <p:sldId id="261" r:id="rId31"/>
    <p:sldId id="259" r:id="rId32"/>
    <p:sldId id="260" r:id="rId33"/>
    <p:sldId id="278" r:id="rId34"/>
    <p:sldId id="262" r:id="rId35"/>
    <p:sldId id="263" r:id="rId36"/>
    <p:sldId id="264" r:id="rId37"/>
    <p:sldId id="268" r:id="rId38"/>
    <p:sldId id="276" r:id="rId39"/>
    <p:sldId id="266" r:id="rId40"/>
    <p:sldId id="275" r:id="rId41"/>
    <p:sldId id="269" r:id="rId42"/>
    <p:sldId id="267" r:id="rId43"/>
    <p:sldId id="270" r:id="rId44"/>
    <p:sldId id="272" r:id="rId45"/>
    <p:sldId id="271" r:id="rId46"/>
    <p:sldId id="274" r:id="rId47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D28AF9-BEFD-4449-AC31-61D172F2DA13}" type="datetimeFigureOut">
              <a:rPr lang="ru-RU" smtClean="0"/>
              <a:pPr/>
              <a:t>14.01.2026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128" y="980728"/>
            <a:ext cx="7848872" cy="319821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Обществознание ОГЭ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740664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303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7280"/>
            <a:ext cx="7848871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934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8034096" cy="6264696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ответе должно содержаться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элементов: ответ на вопрос,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факта,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пояснения или примера.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оценивается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баллами, если верно приведены все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элементов ответа. Если верно дан ответ на первый вопрос </a:t>
            </a:r>
            <a:r>
              <a:rPr lang="ru-RU" altLang="ru-RU" b="1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других элемента —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балла;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приведён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элемент ответа —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балл.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 неправильный ответ на первый вопрос об изображении, то ученик получает </a:t>
            </a:r>
            <a:r>
              <a:rPr lang="ru-RU" altLang="ru-RU" dirty="0">
                <a:solidFill>
                  <a:srgbClr val="76A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dirty="0">
                <a:solidFill>
                  <a:srgbClr val="4E4E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баллов.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29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458" t="32702" r="27771" b="34498"/>
          <a:stretch>
            <a:fillRect/>
          </a:stretch>
        </p:blipFill>
        <p:spPr>
          <a:xfrm>
            <a:off x="179512" y="620688"/>
            <a:ext cx="8754938" cy="59046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245878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004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084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674818" cy="535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293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4975" marR="5080" indent="-4191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dirty="0">
                <a:latin typeface="Times New Roman" pitchFamily="18" charset="0"/>
                <a:cs typeface="Times New Roman" pitchFamily="18" charset="0"/>
              </a:rPr>
              <a:t>проверяет</a:t>
            </a:r>
            <a:r>
              <a:rPr b="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b="0" spc="-8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финансовой</a:t>
            </a:r>
            <a:r>
              <a:rPr b="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24384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 основе задания практическая ситуация, которую необходимо проанализировать  с позиции сохранности/преумножения личных финансов, рисков определённых действий, соблюдения правил безопасного поведения и т.п.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13885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04800"/>
            <a:ext cx="470611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107097"/>
            <a:ext cx="8176895" cy="4461478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7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Банковские</a:t>
            </a:r>
            <a:r>
              <a:rPr sz="32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карты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(дебетовые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 err="1">
                <a:latin typeface="Times New Roman" pitchFamily="18" charset="0"/>
                <a:cs typeface="Times New Roman" pitchFamily="18" charset="0"/>
              </a:rPr>
              <a:t>кредитные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527685" marR="1388745" indent="-515620">
              <a:lnSpc>
                <a:spcPct val="100000"/>
              </a:lnSpc>
              <a:spcBef>
                <a:spcPts val="765"/>
              </a:spcBef>
              <a:buFont typeface="+mj-lt"/>
              <a:buAutoNum type="arabicPeriod"/>
              <a:tabLst>
                <a:tab pos="619125" algn="l"/>
                <a:tab pos="619760" algn="l"/>
              </a:tabLst>
            </a:pP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Размещение</a:t>
            </a: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вкладов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(депозитов)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3200" spc="-7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оформление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кредитов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527685" marR="5080" indent="-515620">
              <a:lnSpc>
                <a:spcPct val="100000"/>
              </a:lnSpc>
              <a:spcBef>
                <a:spcPts val="77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Инвестирование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денежных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sz="32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получения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 дохода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527685" marR="334010" indent="-515620">
              <a:lnSpc>
                <a:spcPct val="100000"/>
              </a:lnSpc>
              <a:spcBef>
                <a:spcPts val="77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Мошенничество</a:t>
            </a:r>
            <a:r>
              <a:rPr sz="32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(по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телефону,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снятии </a:t>
            </a:r>
            <a:r>
              <a:rPr sz="32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денег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банкоматах)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Font typeface="+mj-lt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семейного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21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154" y="191846"/>
            <a:ext cx="3629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0" dirty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b="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0" spc="-5" dirty="0">
                <a:latin typeface="Times New Roman" pitchFamily="18" charset="0"/>
                <a:cs typeface="Times New Roman" pitchFamily="18" charset="0"/>
              </a:rPr>
              <a:t>задания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306705">
              <a:lnSpc>
                <a:spcPts val="2920"/>
              </a:lnSpc>
              <a:spcBef>
                <a:spcPts val="465"/>
              </a:spcBef>
            </a:pPr>
            <a:r>
              <a:rPr spc="-10" dirty="0"/>
              <a:t>Совершеннолетнему</a:t>
            </a:r>
            <a:r>
              <a:rPr spc="20" dirty="0"/>
              <a:t> </a:t>
            </a:r>
            <a:r>
              <a:rPr spc="-5" dirty="0"/>
              <a:t>Роману</a:t>
            </a:r>
            <a:r>
              <a:rPr dirty="0"/>
              <a:t> </a:t>
            </a:r>
            <a:r>
              <a:rPr spc="-125" dirty="0"/>
              <a:t>Р.</a:t>
            </a:r>
            <a:r>
              <a:rPr spc="-10" dirty="0"/>
              <a:t> </a:t>
            </a:r>
            <a:r>
              <a:rPr spc="-5" dirty="0"/>
              <a:t>пришло</a:t>
            </a:r>
            <a:r>
              <a:rPr dirty="0"/>
              <a:t> </a:t>
            </a:r>
            <a:r>
              <a:rPr spc="-5" dirty="0"/>
              <a:t>SMS- </a:t>
            </a:r>
            <a:r>
              <a:rPr dirty="0"/>
              <a:t> </a:t>
            </a:r>
            <a:r>
              <a:rPr spc="-10" dirty="0"/>
              <a:t>сообщение</a:t>
            </a:r>
            <a:r>
              <a:rPr spc="-25" dirty="0"/>
              <a:t> </a:t>
            </a:r>
            <a:r>
              <a:rPr spc="-10" dirty="0"/>
              <a:t>от</a:t>
            </a:r>
            <a:r>
              <a:rPr dirty="0"/>
              <a:t> </a:t>
            </a:r>
            <a:r>
              <a:rPr spc="-10" dirty="0"/>
              <a:t>неизвестного</a:t>
            </a:r>
            <a:r>
              <a:rPr spc="-5" dirty="0"/>
              <a:t> </a:t>
            </a:r>
            <a:r>
              <a:rPr dirty="0"/>
              <a:t>абонента:</a:t>
            </a:r>
            <a:r>
              <a:rPr spc="10" dirty="0"/>
              <a:t> </a:t>
            </a:r>
            <a:r>
              <a:rPr spc="-20" dirty="0"/>
              <a:t>«Уважаемый </a:t>
            </a:r>
            <a:r>
              <a:rPr spc="-595" dirty="0"/>
              <a:t> </a:t>
            </a:r>
            <a:r>
              <a:rPr spc="-5" dirty="0"/>
              <a:t>клиент!</a:t>
            </a:r>
            <a:r>
              <a:rPr spc="5" dirty="0"/>
              <a:t> </a:t>
            </a:r>
            <a:r>
              <a:rPr dirty="0"/>
              <a:t>Ваша</a:t>
            </a:r>
            <a:r>
              <a:rPr spc="10" dirty="0"/>
              <a:t> </a:t>
            </a:r>
            <a:r>
              <a:rPr spc="-10" dirty="0"/>
              <a:t>карта</a:t>
            </a:r>
            <a:r>
              <a:rPr spc="15" dirty="0"/>
              <a:t> </a:t>
            </a:r>
            <a:r>
              <a:rPr spc="-10" dirty="0"/>
              <a:t>заблокирована,</a:t>
            </a:r>
            <a:r>
              <a:rPr spc="35" dirty="0"/>
              <a:t> </a:t>
            </a:r>
            <a:r>
              <a:rPr spc="-5" dirty="0"/>
              <a:t>была</a:t>
            </a:r>
            <a:r>
              <a:rPr dirty="0"/>
              <a:t> </a:t>
            </a:r>
            <a:r>
              <a:rPr spc="-10" dirty="0"/>
              <a:t>попытка </a:t>
            </a:r>
            <a:r>
              <a:rPr spc="-5" dirty="0"/>
              <a:t> несанкционированного</a:t>
            </a:r>
            <a:r>
              <a:rPr spc="5" dirty="0"/>
              <a:t> </a:t>
            </a:r>
            <a:r>
              <a:rPr spc="-5" dirty="0"/>
              <a:t>снятия </a:t>
            </a:r>
            <a:r>
              <a:rPr spc="-30" dirty="0"/>
              <a:t>денег.</a:t>
            </a:r>
            <a:r>
              <a:rPr spc="30" dirty="0"/>
              <a:t> </a:t>
            </a:r>
            <a:r>
              <a:rPr spc="-5" dirty="0"/>
              <a:t>Для</a:t>
            </a:r>
          </a:p>
          <a:p>
            <a:pPr marL="12700">
              <a:lnSpc>
                <a:spcPts val="2700"/>
              </a:lnSpc>
            </a:pPr>
            <a:r>
              <a:rPr spc="-5" dirty="0"/>
              <a:t>возобновления</a:t>
            </a:r>
            <a:r>
              <a:rPr dirty="0"/>
              <a:t> </a:t>
            </a:r>
            <a:r>
              <a:rPr spc="-10" dirty="0"/>
              <a:t>пользования</a:t>
            </a:r>
            <a:r>
              <a:rPr spc="15" dirty="0"/>
              <a:t> </a:t>
            </a:r>
            <a:r>
              <a:rPr spc="-10" dirty="0"/>
              <a:t>счётом</a:t>
            </a:r>
            <a:r>
              <a:rPr dirty="0"/>
              <a:t> </a:t>
            </a:r>
            <a:r>
              <a:rPr spc="-5" dirty="0"/>
              <a:t>сообщите</a:t>
            </a:r>
            <a:r>
              <a:rPr spc="-25" dirty="0"/>
              <a:t> </a:t>
            </a:r>
            <a:r>
              <a:rPr spc="-5" dirty="0"/>
              <a:t>по</a:t>
            </a:r>
          </a:p>
          <a:p>
            <a:pPr marL="12700" marR="5080">
              <a:lnSpc>
                <a:spcPts val="2920"/>
              </a:lnSpc>
              <a:spcBef>
                <a:spcPts val="200"/>
              </a:spcBef>
            </a:pPr>
            <a:r>
              <a:rPr spc="-10" dirty="0"/>
              <a:t>телефону</a:t>
            </a:r>
            <a:r>
              <a:rPr spc="-5" dirty="0"/>
              <a:t> ***</a:t>
            </a:r>
            <a:r>
              <a:rPr spc="20" dirty="0"/>
              <a:t> </a:t>
            </a:r>
            <a:r>
              <a:rPr spc="-5" dirty="0"/>
              <a:t>данные</a:t>
            </a:r>
            <a:r>
              <a:rPr spc="20" dirty="0"/>
              <a:t> </a:t>
            </a:r>
            <a:r>
              <a:rPr spc="-5" dirty="0"/>
              <a:t>по</a:t>
            </a:r>
            <a:r>
              <a:rPr spc="-20" dirty="0"/>
              <a:t> </a:t>
            </a:r>
            <a:r>
              <a:rPr dirty="0"/>
              <a:t>Вашей</a:t>
            </a:r>
            <a:r>
              <a:rPr spc="-5" dirty="0"/>
              <a:t> </a:t>
            </a:r>
            <a:r>
              <a:rPr spc="-10" dirty="0"/>
              <a:t>карте:</a:t>
            </a:r>
            <a:r>
              <a:rPr dirty="0"/>
              <a:t> № и </a:t>
            </a:r>
            <a:r>
              <a:rPr spc="-20" dirty="0"/>
              <a:t>PIN-код.</a:t>
            </a:r>
            <a:r>
              <a:rPr spc="5" dirty="0"/>
              <a:t> </a:t>
            </a:r>
            <a:r>
              <a:rPr dirty="0"/>
              <a:t>В </a:t>
            </a:r>
            <a:r>
              <a:rPr spc="-595" dirty="0"/>
              <a:t> </a:t>
            </a:r>
            <a:r>
              <a:rPr spc="-10" dirty="0"/>
              <a:t>ближайшее</a:t>
            </a:r>
            <a:r>
              <a:rPr spc="10" dirty="0"/>
              <a:t> </a:t>
            </a:r>
            <a:r>
              <a:rPr spc="-10" dirty="0"/>
              <a:t>время</a:t>
            </a:r>
            <a:r>
              <a:rPr spc="5" dirty="0"/>
              <a:t> </a:t>
            </a:r>
            <a:r>
              <a:rPr dirty="0"/>
              <a:t>вопрос </a:t>
            </a:r>
            <a:r>
              <a:rPr spc="-35" dirty="0"/>
              <a:t>будет</a:t>
            </a:r>
            <a:r>
              <a:rPr spc="-5" dirty="0"/>
              <a:t> решён.</a:t>
            </a:r>
            <a:r>
              <a:rPr spc="5" dirty="0"/>
              <a:t> </a:t>
            </a:r>
            <a:r>
              <a:rPr dirty="0"/>
              <a:t>Банк</a:t>
            </a:r>
            <a:r>
              <a:rPr spc="5" dirty="0"/>
              <a:t> </a:t>
            </a:r>
            <a:r>
              <a:rPr spc="-5" dirty="0"/>
              <a:t>Д.».</a:t>
            </a:r>
          </a:p>
          <a:p>
            <a:pPr marL="355600" marR="490220" indent="-342900">
              <a:lnSpc>
                <a:spcPts val="292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b="0" i="1" dirty="0">
                <a:latin typeface="Calibri"/>
                <a:cs typeface="Calibri"/>
              </a:rPr>
              <a:t>В </a:t>
            </a:r>
            <a:r>
              <a:rPr b="0" i="1" spc="-5" dirty="0">
                <a:latin typeface="Calibri"/>
                <a:cs typeface="Calibri"/>
              </a:rPr>
              <a:t>чём состоит опасность </a:t>
            </a:r>
            <a:r>
              <a:rPr b="0" i="1" dirty="0">
                <a:latin typeface="Calibri"/>
                <a:cs typeface="Calibri"/>
              </a:rPr>
              <a:t>данной ситуации для </a:t>
            </a:r>
            <a:r>
              <a:rPr b="0" i="1" spc="-600" dirty="0">
                <a:latin typeface="Calibri"/>
                <a:cs typeface="Calibri"/>
              </a:rPr>
              <a:t> </a:t>
            </a:r>
            <a:r>
              <a:rPr b="0" i="1" spc="-5" dirty="0">
                <a:latin typeface="Calibri"/>
                <a:cs typeface="Calibri"/>
              </a:rPr>
              <a:t>личных</a:t>
            </a:r>
            <a:r>
              <a:rPr b="0" i="1" spc="-10" dirty="0">
                <a:latin typeface="Calibri"/>
                <a:cs typeface="Calibri"/>
              </a:rPr>
              <a:t> </a:t>
            </a:r>
            <a:r>
              <a:rPr b="0" i="1" spc="-5" dirty="0">
                <a:latin typeface="Calibri"/>
                <a:cs typeface="Calibri"/>
              </a:rPr>
              <a:t>финансов</a:t>
            </a:r>
            <a:r>
              <a:rPr b="0" i="1" spc="-20" dirty="0">
                <a:latin typeface="Calibri"/>
                <a:cs typeface="Calibri"/>
              </a:rPr>
              <a:t> </a:t>
            </a:r>
            <a:r>
              <a:rPr b="0" i="1" spc="-10" dirty="0">
                <a:latin typeface="Calibri"/>
                <a:cs typeface="Calibri"/>
              </a:rPr>
              <a:t>Романа</a:t>
            </a:r>
            <a:r>
              <a:rPr b="0" i="1" spc="15" dirty="0">
                <a:latin typeface="Calibri"/>
                <a:cs typeface="Calibri"/>
              </a:rPr>
              <a:t> </a:t>
            </a:r>
            <a:r>
              <a:rPr b="0" i="1" spc="-50" dirty="0">
                <a:latin typeface="Calibri"/>
                <a:cs typeface="Calibri"/>
              </a:rPr>
              <a:t>Р.?</a:t>
            </a:r>
          </a:p>
          <a:p>
            <a:pPr marL="12700" marR="17780" algn="just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355600" algn="l"/>
              </a:tabLst>
            </a:pPr>
            <a:r>
              <a:rPr b="0" i="1" spc="-20" dirty="0">
                <a:latin typeface="Calibri"/>
                <a:cs typeface="Calibri"/>
              </a:rPr>
              <a:t>Как </a:t>
            </a:r>
            <a:r>
              <a:rPr b="0" i="1" spc="-10" dirty="0">
                <a:latin typeface="Calibri"/>
                <a:cs typeface="Calibri"/>
              </a:rPr>
              <a:t>ему </a:t>
            </a:r>
            <a:r>
              <a:rPr b="0" i="1" dirty="0">
                <a:latin typeface="Calibri"/>
                <a:cs typeface="Calibri"/>
              </a:rPr>
              <a:t>правильно поступить в данной ситуации? </a:t>
            </a:r>
            <a:r>
              <a:rPr b="0" i="1" spc="-600" dirty="0"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</a:rPr>
              <a:t>Ответ </a:t>
            </a:r>
            <a:r>
              <a:rPr spc="-5" dirty="0">
                <a:solidFill>
                  <a:srgbClr val="FF0000"/>
                </a:solidFill>
              </a:rPr>
              <a:t>запишите на </a:t>
            </a:r>
            <a:r>
              <a:rPr spc="-15" dirty="0">
                <a:solidFill>
                  <a:srgbClr val="FF0000"/>
                </a:solidFill>
              </a:rPr>
              <a:t>бланке </a:t>
            </a:r>
            <a:r>
              <a:rPr spc="-10" dirty="0">
                <a:solidFill>
                  <a:srgbClr val="FF0000"/>
                </a:solidFill>
              </a:rPr>
              <a:t>ответов </a:t>
            </a:r>
            <a:r>
              <a:rPr dirty="0">
                <a:solidFill>
                  <a:srgbClr val="FF0000"/>
                </a:solidFill>
              </a:rPr>
              <a:t>№ 2, </a:t>
            </a:r>
            <a:r>
              <a:rPr spc="-10" dirty="0">
                <a:solidFill>
                  <a:srgbClr val="FF0000"/>
                </a:solidFill>
              </a:rPr>
              <a:t>указав </a:t>
            </a:r>
            <a:r>
              <a:rPr spc="-5" dirty="0">
                <a:solidFill>
                  <a:srgbClr val="FF0000"/>
                </a:solidFill>
              </a:rPr>
              <a:t>номер </a:t>
            </a:r>
            <a:r>
              <a:rPr spc="-60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задания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6625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0150" y="461594"/>
            <a:ext cx="753425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sz="4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5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sz="4400" spc="-10" dirty="0">
                <a:latin typeface="Times New Roman" pitchFamily="18" charset="0"/>
                <a:cs typeface="Times New Roman" pitchFamily="18" charset="0"/>
              </a:rPr>
              <a:t>ответе</a:t>
            </a:r>
            <a:r>
              <a:rPr sz="4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5" dirty="0">
                <a:latin typeface="Times New Roman" pitchFamily="18" charset="0"/>
                <a:cs typeface="Times New Roman" pitchFamily="18" charset="0"/>
              </a:rPr>
              <a:t>помнить!!!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608" y="1563065"/>
            <a:ext cx="7566357" cy="51732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59"/>
              </a:spcBef>
            </a:pPr>
            <a:r>
              <a:rPr lang="ru-RU" sz="3000" b="1" spc="-25" dirty="0" smtClean="0">
                <a:latin typeface="Calibri"/>
                <a:cs typeface="Calibri"/>
              </a:rPr>
              <a:t>Ответ </a:t>
            </a:r>
            <a:r>
              <a:rPr lang="ru-RU" sz="3000" b="1" spc="-15" dirty="0" smtClean="0">
                <a:latin typeface="Calibri"/>
                <a:cs typeface="Calibri"/>
              </a:rPr>
              <a:t>должен</a:t>
            </a:r>
            <a:r>
              <a:rPr sz="3000" b="1" spc="-10" dirty="0" smtClean="0">
                <a:latin typeface="Calibri"/>
                <a:cs typeface="Calibri"/>
              </a:rPr>
              <a:t> </a:t>
            </a:r>
            <a:r>
              <a:rPr sz="3000" b="1" spc="-25" dirty="0">
                <a:latin typeface="Calibri"/>
                <a:cs typeface="Calibri"/>
              </a:rPr>
              <a:t>содержать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чёткий </a:t>
            </a:r>
            <a:r>
              <a:rPr sz="3000" b="1" spc="-66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ответ </a:t>
            </a:r>
            <a:r>
              <a:rPr sz="3000" b="1" spc="-5" dirty="0">
                <a:latin typeface="Calibri"/>
                <a:cs typeface="Calibri"/>
              </a:rPr>
              <a:t>на заданные </a:t>
            </a:r>
            <a:r>
              <a:rPr sz="3000" b="1" spc="-10" dirty="0">
                <a:latin typeface="Calibri"/>
                <a:cs typeface="Calibri"/>
              </a:rPr>
              <a:t>вопросы </a:t>
            </a:r>
            <a:r>
              <a:rPr sz="3000" spc="-10" dirty="0">
                <a:latin typeface="Calibri"/>
                <a:cs typeface="Calibri"/>
              </a:rPr>
              <a:t>(</a:t>
            </a:r>
            <a:r>
              <a:rPr sz="3000" i="1" spc="-10" dirty="0">
                <a:latin typeface="Calibri"/>
                <a:cs typeface="Calibri"/>
              </a:rPr>
              <a:t>например, </a:t>
            </a:r>
            <a:r>
              <a:rPr lang="ru-RU" sz="3000" i="1" spc="-10" dirty="0" smtClean="0">
                <a:latin typeface="Calibri"/>
                <a:cs typeface="Calibri"/>
              </a:rPr>
              <a:t>в </a:t>
            </a:r>
            <a:r>
              <a:rPr lang="ru-RU" sz="3000" i="1" spc="-5" dirty="0" smtClean="0">
                <a:latin typeface="Calibri"/>
                <a:cs typeface="Calibri"/>
              </a:rPr>
              <a:t>ответе</a:t>
            </a:r>
            <a:r>
              <a:rPr sz="3000" i="1" spc="-5" dirty="0" smtClean="0">
                <a:latin typeface="Calibri"/>
                <a:cs typeface="Calibri"/>
              </a:rPr>
              <a:t> </a:t>
            </a:r>
            <a:r>
              <a:rPr sz="3000" i="1" dirty="0" smtClean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на</a:t>
            </a:r>
            <a:r>
              <a:rPr sz="3000" i="1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вопрос</a:t>
            </a:r>
            <a:r>
              <a:rPr sz="3000" i="1" dirty="0">
                <a:latin typeface="Calibri"/>
                <a:cs typeface="Calibri"/>
              </a:rPr>
              <a:t> </a:t>
            </a:r>
            <a:r>
              <a:rPr sz="3000" i="1" spc="-5" dirty="0">
                <a:latin typeface="Calibri"/>
                <a:cs typeface="Calibri"/>
              </a:rPr>
              <a:t>«В</a:t>
            </a:r>
            <a:r>
              <a:rPr sz="3000" i="1" dirty="0">
                <a:latin typeface="Calibri"/>
                <a:cs typeface="Calibri"/>
              </a:rPr>
              <a:t> </a:t>
            </a:r>
            <a:r>
              <a:rPr lang="ru-RU" sz="3000" i="1" spc="-5" dirty="0" smtClean="0">
                <a:latin typeface="Calibri"/>
                <a:cs typeface="Calibri"/>
              </a:rPr>
              <a:t>чём</a:t>
            </a:r>
            <a:r>
              <a:rPr sz="3000" i="1" dirty="0" smtClean="0">
                <a:latin typeface="Calibri"/>
                <a:cs typeface="Calibri"/>
              </a:rPr>
              <a:t> </a:t>
            </a:r>
            <a:r>
              <a:rPr lang="ru-RU" sz="3000" i="1" spc="-5" dirty="0" smtClean="0">
                <a:latin typeface="Calibri"/>
                <a:cs typeface="Calibri"/>
              </a:rPr>
              <a:t>состоит</a:t>
            </a:r>
            <a:r>
              <a:rPr sz="3000" i="1" dirty="0" smtClean="0">
                <a:latin typeface="Calibri"/>
                <a:cs typeface="Calibri"/>
              </a:rPr>
              <a:t> </a:t>
            </a:r>
            <a:r>
              <a:rPr lang="ru-RU" sz="3000" i="1" spc="-10" dirty="0" smtClean="0">
                <a:latin typeface="Calibri"/>
                <a:cs typeface="Calibri"/>
              </a:rPr>
              <a:t>опасность</a:t>
            </a:r>
            <a:r>
              <a:rPr sz="3000" i="1" spc="-5" dirty="0" smtClean="0">
                <a:latin typeface="Calibri"/>
                <a:cs typeface="Calibri"/>
              </a:rPr>
              <a:t> </a:t>
            </a:r>
            <a:r>
              <a:rPr lang="ru-RU" sz="3000" i="1" spc="-5" dirty="0" smtClean="0">
                <a:latin typeface="Calibri"/>
                <a:cs typeface="Calibri"/>
              </a:rPr>
              <a:t>данной</a:t>
            </a:r>
            <a:r>
              <a:rPr sz="3000" i="1" spc="-5" dirty="0" smtClean="0">
                <a:latin typeface="Calibri"/>
                <a:cs typeface="Calibri"/>
              </a:rPr>
              <a:t> </a:t>
            </a:r>
            <a:r>
              <a:rPr sz="3000" i="1" spc="-665" dirty="0" smtClean="0">
                <a:latin typeface="Calibri"/>
                <a:cs typeface="Calibri"/>
              </a:rPr>
              <a:t> </a:t>
            </a:r>
            <a:r>
              <a:rPr lang="ru-RU" sz="3000" i="1" spc="-5" dirty="0" smtClean="0">
                <a:latin typeface="Calibri"/>
                <a:cs typeface="Calibri"/>
              </a:rPr>
              <a:t>ситуации</a:t>
            </a:r>
            <a:r>
              <a:rPr sz="3000" i="1" dirty="0" smtClean="0">
                <a:latin typeface="Calibri"/>
                <a:cs typeface="Calibri"/>
              </a:rPr>
              <a:t> </a:t>
            </a:r>
            <a:r>
              <a:rPr lang="ru-RU" sz="3000" i="1" spc="-10" dirty="0" smtClean="0">
                <a:latin typeface="Calibri"/>
                <a:cs typeface="Calibri"/>
              </a:rPr>
              <a:t>для</a:t>
            </a:r>
            <a:r>
              <a:rPr sz="3000" i="1" spc="-5" dirty="0" smtClean="0">
                <a:latin typeface="Calibri"/>
                <a:cs typeface="Calibri"/>
              </a:rPr>
              <a:t> </a:t>
            </a:r>
            <a:r>
              <a:rPr lang="ru-RU" sz="3000" i="1" spc="-5" dirty="0" smtClean="0">
                <a:latin typeface="Calibri"/>
                <a:cs typeface="Calibri"/>
              </a:rPr>
              <a:t>личных финансов</a:t>
            </a:r>
            <a:r>
              <a:rPr sz="3000" i="1" spc="-5" dirty="0" smtClean="0">
                <a:latin typeface="Calibri"/>
                <a:cs typeface="Calibri"/>
              </a:rPr>
              <a:t>»</a:t>
            </a:r>
            <a:r>
              <a:rPr lang="ru-RU" sz="3000" i="1" spc="-5" dirty="0" smtClean="0">
                <a:latin typeface="Calibri"/>
                <a:cs typeface="Calibri"/>
              </a:rPr>
              <a:t> </a:t>
            </a:r>
            <a:r>
              <a:rPr lang="ru-RU" sz="3000" i="1" dirty="0" smtClean="0">
                <a:latin typeface="Calibri"/>
                <a:cs typeface="Calibri"/>
              </a:rPr>
              <a:t>необходимо </a:t>
            </a:r>
            <a:r>
              <a:rPr lang="ru-RU" sz="3000" b="1" i="1" spc="-10" dirty="0" smtClean="0">
                <a:solidFill>
                  <a:srgbClr val="FF0000"/>
                </a:solidFill>
                <a:latin typeface="Calibri"/>
                <a:cs typeface="Calibri"/>
              </a:rPr>
              <a:t>указание</a:t>
            </a:r>
            <a:r>
              <a:rPr sz="3000" b="1" i="1" spc="-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i="1" spc="-5" dirty="0">
                <a:solidFill>
                  <a:srgbClr val="FF0000"/>
                </a:solidFill>
                <a:latin typeface="Calibri"/>
                <a:cs typeface="Calibri"/>
              </a:rPr>
              <a:t>именно</a:t>
            </a:r>
            <a:r>
              <a:rPr sz="3000" b="1" i="1" spc="6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i="1" spc="-5" dirty="0">
                <a:solidFill>
                  <a:srgbClr val="FF0000"/>
                </a:solidFill>
                <a:latin typeface="Calibri"/>
                <a:cs typeface="Calibri"/>
              </a:rPr>
              <a:t>на </a:t>
            </a:r>
            <a:r>
              <a:rPr sz="3000" b="1" i="1" dirty="0">
                <a:solidFill>
                  <a:srgbClr val="FF0000"/>
                </a:solidFill>
                <a:latin typeface="Calibri"/>
                <a:cs typeface="Calibri"/>
              </a:rPr>
              <a:t>опасность</a:t>
            </a:r>
            <a:r>
              <a:rPr sz="3000" i="1" dirty="0">
                <a:latin typeface="Calibri"/>
                <a:cs typeface="Calibri"/>
              </a:rPr>
              <a:t>, а </a:t>
            </a:r>
            <a:r>
              <a:rPr sz="3000" i="1" spc="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не</a:t>
            </a:r>
            <a:r>
              <a:rPr sz="3000" i="1" spc="2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рассуждения</a:t>
            </a:r>
            <a:r>
              <a:rPr sz="3000" i="1" spc="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о</a:t>
            </a:r>
            <a:r>
              <a:rPr sz="3000" i="1" spc="25" dirty="0">
                <a:latin typeface="Calibri"/>
                <a:cs typeface="Calibri"/>
              </a:rPr>
              <a:t> </a:t>
            </a:r>
            <a:r>
              <a:rPr lang="ru-RU" sz="3000" i="1" spc="-5" dirty="0" smtClean="0">
                <a:latin typeface="Calibri"/>
                <a:cs typeface="Calibri"/>
              </a:rPr>
              <a:t>действиях</a:t>
            </a:r>
            <a:r>
              <a:rPr sz="3000" i="1" spc="30" dirty="0" smtClean="0">
                <a:latin typeface="Calibri"/>
                <a:cs typeface="Calibri"/>
              </a:rPr>
              <a:t> </a:t>
            </a:r>
            <a:r>
              <a:rPr lang="ru-RU" sz="3000" i="1" spc="-15" dirty="0" smtClean="0">
                <a:latin typeface="Calibri"/>
                <a:cs typeface="Calibri"/>
              </a:rPr>
              <a:t>мошенников</a:t>
            </a:r>
            <a:r>
              <a:rPr sz="3000" i="1" spc="60" dirty="0" smtClean="0">
                <a:latin typeface="Calibri"/>
                <a:cs typeface="Calibri"/>
              </a:rPr>
              <a:t> </a:t>
            </a:r>
            <a:r>
              <a:rPr sz="3000" i="1" dirty="0" smtClean="0">
                <a:latin typeface="Calibri"/>
                <a:cs typeface="Calibri"/>
              </a:rPr>
              <a:t>и</a:t>
            </a:r>
            <a:r>
              <a:rPr lang="ru-RU" sz="3000" i="1" dirty="0" smtClean="0">
                <a:latin typeface="Calibri"/>
                <a:cs typeface="Calibri"/>
              </a:rPr>
              <a:t> </a:t>
            </a:r>
            <a:r>
              <a:rPr lang="ru-RU" sz="3000" i="1" spc="-5" dirty="0" smtClean="0">
                <a:cs typeface="Calibri"/>
              </a:rPr>
              <a:t>т.п.) </a:t>
            </a:r>
            <a:r>
              <a:rPr lang="ru-RU" sz="3000" i="1" dirty="0" smtClean="0">
                <a:cs typeface="Calibri"/>
              </a:rPr>
              <a:t> </a:t>
            </a:r>
          </a:p>
          <a:p>
            <a:pPr marL="12700" marR="5080" algn="just">
              <a:lnSpc>
                <a:spcPct val="90000"/>
              </a:lnSpc>
              <a:spcBef>
                <a:spcPts val="459"/>
              </a:spcBef>
            </a:pPr>
            <a:endParaRPr lang="ru-RU" sz="3000" i="1" spc="-5" dirty="0" smtClean="0"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459"/>
              </a:spcBef>
            </a:pPr>
            <a:r>
              <a:rPr lang="ru-RU" sz="3000" i="1" spc="-5" dirty="0" smtClean="0">
                <a:cs typeface="Calibri"/>
              </a:rPr>
              <a:t>Отве</a:t>
            </a:r>
            <a:r>
              <a:rPr lang="ru-RU" sz="3000" i="1" dirty="0" smtClean="0">
                <a:cs typeface="Calibri"/>
              </a:rPr>
              <a:t>т	</a:t>
            </a:r>
            <a:r>
              <a:rPr lang="ru-RU" sz="3000" i="1" spc="-10" dirty="0" smtClean="0">
                <a:cs typeface="Calibri"/>
              </a:rPr>
              <a:t>на </a:t>
            </a:r>
            <a:r>
              <a:rPr lang="ru-RU" sz="3000" i="1" dirty="0" smtClean="0">
                <a:cs typeface="Calibri"/>
              </a:rPr>
              <a:t>во</a:t>
            </a:r>
            <a:r>
              <a:rPr lang="ru-RU" sz="3000" i="1" spc="-20" dirty="0" smtClean="0">
                <a:cs typeface="Calibri"/>
              </a:rPr>
              <a:t>п</a:t>
            </a:r>
            <a:r>
              <a:rPr lang="ru-RU" sz="3000" i="1" spc="-5" dirty="0" smtClean="0">
                <a:cs typeface="Calibri"/>
              </a:rPr>
              <a:t>р</a:t>
            </a:r>
            <a:r>
              <a:rPr lang="ru-RU" sz="3000" i="1" spc="-15" dirty="0" smtClean="0">
                <a:cs typeface="Calibri"/>
              </a:rPr>
              <a:t>о</a:t>
            </a:r>
            <a:r>
              <a:rPr lang="ru-RU" sz="3000" i="1" dirty="0" smtClean="0">
                <a:cs typeface="Calibri"/>
              </a:rPr>
              <a:t>с:	</a:t>
            </a:r>
            <a:r>
              <a:rPr lang="ru-RU" sz="3000" i="1" spc="-5" dirty="0" smtClean="0">
                <a:cs typeface="Calibri"/>
              </a:rPr>
              <a:t>«</a:t>
            </a:r>
            <a:r>
              <a:rPr lang="ru-RU" sz="3000" i="1" spc="-75" dirty="0" smtClean="0">
                <a:cs typeface="Calibri"/>
              </a:rPr>
              <a:t>К</a:t>
            </a:r>
            <a:r>
              <a:rPr lang="ru-RU" sz="3000" i="1" spc="-5" dirty="0" smtClean="0">
                <a:cs typeface="Calibri"/>
              </a:rPr>
              <a:t>а</a:t>
            </a:r>
            <a:r>
              <a:rPr lang="ru-RU" sz="3000" i="1" spc="-60" dirty="0" smtClean="0">
                <a:cs typeface="Calibri"/>
              </a:rPr>
              <a:t>к</a:t>
            </a:r>
            <a:r>
              <a:rPr lang="ru-RU" sz="3000" i="1" spc="-5" dirty="0" smtClean="0">
                <a:cs typeface="Calibri"/>
              </a:rPr>
              <a:t>ов</a:t>
            </a:r>
            <a:r>
              <a:rPr lang="ru-RU" sz="3000" i="1" dirty="0" smtClean="0">
                <a:cs typeface="Calibri"/>
              </a:rPr>
              <a:t>ы	д</a:t>
            </a:r>
            <a:r>
              <a:rPr lang="ru-RU" sz="3000" i="1" spc="-50" dirty="0" smtClean="0">
                <a:cs typeface="Calibri"/>
              </a:rPr>
              <a:t>о</a:t>
            </a:r>
            <a:r>
              <a:rPr lang="ru-RU" sz="3000" i="1" spc="-5" dirty="0" smtClean="0">
                <a:cs typeface="Calibri"/>
              </a:rPr>
              <a:t>лжн</a:t>
            </a:r>
            <a:r>
              <a:rPr lang="ru-RU" sz="3000" i="1" dirty="0" smtClean="0">
                <a:cs typeface="Calibri"/>
              </a:rPr>
              <a:t>ы б</a:t>
            </a:r>
            <a:r>
              <a:rPr lang="ru-RU" sz="3000" i="1" spc="-15" dirty="0" smtClean="0">
                <a:cs typeface="Calibri"/>
              </a:rPr>
              <a:t>ы</a:t>
            </a:r>
            <a:r>
              <a:rPr lang="ru-RU" sz="3000" i="1" dirty="0" smtClean="0">
                <a:cs typeface="Calibri"/>
              </a:rPr>
              <a:t>ть  </a:t>
            </a:r>
            <a:r>
              <a:rPr lang="ru-RU" sz="3000" i="1" spc="-5" dirty="0" smtClean="0">
                <a:cs typeface="Calibri"/>
              </a:rPr>
              <a:t>действия…» </a:t>
            </a:r>
            <a:r>
              <a:rPr lang="ru-RU" sz="3000" i="1" dirty="0" smtClean="0">
                <a:cs typeface="Calibri"/>
              </a:rPr>
              <a:t>д</a:t>
            </a:r>
            <a:r>
              <a:rPr lang="ru-RU" sz="3000" i="1" spc="-45" dirty="0" smtClean="0">
                <a:cs typeface="Calibri"/>
              </a:rPr>
              <a:t>о</a:t>
            </a:r>
            <a:r>
              <a:rPr lang="ru-RU" sz="3000" i="1" spc="-5" dirty="0" smtClean="0">
                <a:cs typeface="Calibri"/>
              </a:rPr>
              <a:t>л</a:t>
            </a:r>
            <a:r>
              <a:rPr lang="ru-RU" sz="3000" i="1" spc="-25" dirty="0" smtClean="0">
                <a:cs typeface="Calibri"/>
              </a:rPr>
              <a:t>ж</a:t>
            </a:r>
            <a:r>
              <a:rPr lang="ru-RU" sz="3000" i="1" dirty="0" smtClean="0">
                <a:cs typeface="Calibri"/>
              </a:rPr>
              <a:t>ен </a:t>
            </a:r>
            <a:r>
              <a:rPr lang="ru-RU" sz="3000" i="1" spc="-15" dirty="0" smtClean="0">
                <a:cs typeface="Calibri"/>
              </a:rPr>
              <a:t>с</a:t>
            </a:r>
            <a:r>
              <a:rPr lang="ru-RU" sz="3000" i="1" spc="-5" dirty="0" smtClean="0">
                <a:cs typeface="Calibri"/>
              </a:rPr>
              <a:t>о</a:t>
            </a:r>
            <a:r>
              <a:rPr lang="ru-RU" sz="3000" i="1" spc="-10" dirty="0" smtClean="0">
                <a:cs typeface="Calibri"/>
              </a:rPr>
              <a:t>д</a:t>
            </a:r>
            <a:r>
              <a:rPr lang="ru-RU" sz="3000" i="1" dirty="0" smtClean="0">
                <a:cs typeface="Calibri"/>
              </a:rPr>
              <a:t>ер</a:t>
            </a:r>
            <a:r>
              <a:rPr lang="ru-RU" sz="3000" i="1" spc="-20" dirty="0" smtClean="0">
                <a:cs typeface="Calibri"/>
              </a:rPr>
              <a:t>ж</a:t>
            </a:r>
            <a:r>
              <a:rPr lang="ru-RU" sz="3000" i="1" spc="-5" dirty="0" smtClean="0">
                <a:cs typeface="Calibri"/>
              </a:rPr>
              <a:t>ат</a:t>
            </a:r>
            <a:r>
              <a:rPr lang="ru-RU" sz="3000" i="1" dirty="0" smtClean="0">
                <a:cs typeface="Calibri"/>
              </a:rPr>
              <a:t>ь </a:t>
            </a:r>
            <a:r>
              <a:rPr lang="ru-RU" sz="3000" b="1" i="1" spc="-10" dirty="0" smtClean="0">
                <a:solidFill>
                  <a:srgbClr val="FF0000"/>
                </a:solidFill>
                <a:cs typeface="Calibri"/>
              </a:rPr>
              <a:t>о</a:t>
            </a:r>
            <a:r>
              <a:rPr lang="ru-RU" sz="3000" b="1" i="1" spc="-5" dirty="0" smtClean="0">
                <a:solidFill>
                  <a:srgbClr val="FF0000"/>
                </a:solidFill>
                <a:cs typeface="Calibri"/>
              </a:rPr>
              <a:t>п</a:t>
            </a:r>
            <a:r>
              <a:rPr lang="ru-RU" sz="3000" b="1" i="1" spc="5" dirty="0" smtClean="0">
                <a:solidFill>
                  <a:srgbClr val="FF0000"/>
                </a:solidFill>
                <a:cs typeface="Calibri"/>
              </a:rPr>
              <a:t>и</a:t>
            </a:r>
            <a:r>
              <a:rPr lang="ru-RU" sz="3000" b="1" i="1" dirty="0" smtClean="0">
                <a:solidFill>
                  <a:srgbClr val="FF0000"/>
                </a:solidFill>
                <a:cs typeface="Calibri"/>
              </a:rPr>
              <a:t>сание </a:t>
            </a:r>
            <a:r>
              <a:rPr lang="ru-RU" sz="3000" b="1" i="1" spc="-10" dirty="0" smtClean="0">
                <a:solidFill>
                  <a:srgbClr val="FF0000"/>
                </a:solidFill>
                <a:cs typeface="Calibri"/>
              </a:rPr>
              <a:t>конкретных</a:t>
            </a:r>
            <a:r>
              <a:rPr lang="ru-RU" sz="3000" b="1" i="1" spc="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ru-RU" sz="3000" b="1" i="1" spc="-5" dirty="0" smtClean="0">
                <a:solidFill>
                  <a:srgbClr val="FF0000"/>
                </a:solidFill>
                <a:cs typeface="Calibri"/>
              </a:rPr>
              <a:t>поступков,</a:t>
            </a:r>
            <a:r>
              <a:rPr lang="ru-RU" sz="3000" b="1" i="1" spc="-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ru-RU" sz="3000" b="1" i="1" spc="-5" dirty="0" smtClean="0">
                <a:solidFill>
                  <a:srgbClr val="FF0000"/>
                </a:solidFill>
                <a:cs typeface="Calibri"/>
              </a:rPr>
              <a:t>действий субъекта.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22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976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200" y="209753"/>
            <a:ext cx="8410575" cy="680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" algn="ctr">
              <a:lnSpc>
                <a:spcPts val="5210"/>
              </a:lnSpc>
              <a:spcBef>
                <a:spcPts val="105"/>
              </a:spcBef>
            </a:pPr>
            <a:r>
              <a:rPr lang="ru-RU" sz="4400" b="0" spc="-10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608" y="1371600"/>
            <a:ext cx="7647001" cy="4778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элементы:</a:t>
            </a:r>
            <a:endParaRPr sz="2200" dirty="0">
              <a:latin typeface="Calibri"/>
              <a:cs typeface="Calibri"/>
            </a:endParaRPr>
          </a:p>
          <a:p>
            <a:pPr marL="12700" marR="205104">
              <a:lnSpc>
                <a:spcPts val="2110"/>
              </a:lnSpc>
              <a:spcBef>
                <a:spcPts val="509"/>
              </a:spcBef>
              <a:buAutoNum type="arabicParenR"/>
              <a:tabLst>
                <a:tab pos="302895" algn="l"/>
              </a:tabLst>
            </a:pP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ответ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</a:t>
            </a:r>
            <a:r>
              <a:rPr sz="22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первый</a:t>
            </a:r>
            <a:r>
              <a:rPr sz="220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вопрос</a:t>
            </a:r>
            <a:r>
              <a:rPr sz="22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(опасность)</a:t>
            </a:r>
            <a:r>
              <a:rPr sz="2200" b="1" i="1" spc="-5" dirty="0">
                <a:latin typeface="Calibri"/>
                <a:cs typeface="Calibri"/>
              </a:rPr>
              <a:t>,</a:t>
            </a:r>
            <a:r>
              <a:rPr sz="2200" b="1" i="1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например: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скорее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всего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это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мошенники,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которые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планировали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получить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конфиденциальную </a:t>
            </a:r>
            <a:r>
              <a:rPr sz="2200" b="1" spc="-5" dirty="0">
                <a:latin typeface="Calibri"/>
                <a:cs typeface="Calibri"/>
              </a:rPr>
              <a:t> информацию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снять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со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счёта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все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деньги;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arenR"/>
            </a:pPr>
            <a:endParaRPr sz="2600" dirty="0">
              <a:latin typeface="Calibri"/>
              <a:cs typeface="Calibri"/>
            </a:endParaRPr>
          </a:p>
          <a:p>
            <a:pPr marL="12700" marR="171450">
              <a:lnSpc>
                <a:spcPct val="80000"/>
              </a:lnSpc>
              <a:buAutoNum type="arabicParenR"/>
              <a:tabLst>
                <a:tab pos="302895" algn="l"/>
              </a:tabLst>
            </a:pP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ответ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на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второй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вопрос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например: </a:t>
            </a:r>
            <a:r>
              <a:rPr sz="2200" b="1" spc="-5" dirty="0">
                <a:latin typeface="Calibri"/>
                <a:cs typeface="Calibri"/>
              </a:rPr>
              <a:t>ни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коем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случае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не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сообщать </a:t>
            </a:r>
            <a:r>
              <a:rPr sz="2200" b="1" spc="-484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номер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своего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банковского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счёта/карты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PIN-код;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обратиться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на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110"/>
              </a:lnSpc>
            </a:pPr>
            <a:r>
              <a:rPr sz="2200" b="1" spc="-10" dirty="0">
                <a:latin typeface="Calibri"/>
                <a:cs typeface="Calibri"/>
              </a:rPr>
              <a:t>"горячую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линию"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для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клиентов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и/или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в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службу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безопасности</a:t>
            </a:r>
            <a:r>
              <a:rPr sz="2200" b="1" spc="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банка.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Ответы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на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вопросы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могут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быть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приведены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в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иных,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близких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смыслу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формулировках.</a:t>
            </a:r>
            <a:endParaRPr sz="2200" dirty="0">
              <a:latin typeface="Calibri"/>
              <a:cs typeface="Calibri"/>
            </a:endParaRPr>
          </a:p>
          <a:p>
            <a:pPr marL="12700" marR="761365">
              <a:lnSpc>
                <a:spcPct val="80000"/>
              </a:lnSpc>
              <a:spcBef>
                <a:spcPts val="530"/>
              </a:spcBef>
            </a:pP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70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Ирина, клиентка крупного банка, оплачивает коммунальные услуги, налоги и штрафы при помощи </a:t>
            </a:r>
            <a:r>
              <a:rPr lang="ru-RU" dirty="0" smtClean="0"/>
              <a:t>банковской </a:t>
            </a:r>
            <a:r>
              <a:rPr lang="ru-RU" dirty="0"/>
              <a:t>карты, используя </a:t>
            </a:r>
            <a:r>
              <a:rPr lang="ru-RU" dirty="0" smtClean="0"/>
              <a:t>свой </a:t>
            </a:r>
            <a:r>
              <a:rPr lang="ru-RU" dirty="0"/>
              <a:t>планшет. Как называют такую услугу банка? Какие правила безопасности при пользовании </a:t>
            </a:r>
            <a:r>
              <a:rPr lang="ru-RU" dirty="0" smtClean="0"/>
              <a:t>этой услугой </a:t>
            </a:r>
            <a:r>
              <a:rPr lang="ru-RU" dirty="0"/>
              <a:t>следует соблюдать клиенту? (</a:t>
            </a:r>
            <a:r>
              <a:rPr lang="ru-RU" dirty="0" smtClean="0"/>
              <a:t>Сформулируйте </a:t>
            </a:r>
            <a:r>
              <a:rPr lang="ru-RU" dirty="0"/>
              <a:t>любые три правила.) </a:t>
            </a:r>
          </a:p>
        </p:txBody>
      </p:sp>
    </p:spTree>
    <p:extLst>
      <p:ext uri="{BB962C8B-B14F-4D97-AF65-F5344CB8AC3E}">
        <p14:creationId xmlns:p14="http://schemas.microsoft.com/office/powerpoint/2010/main" xmlns="" val="503400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32656"/>
            <a:ext cx="8034096" cy="62646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Такую услугу банка называют интернет-банкинг. Клиенту следует соблюдать следующие правила безопасности: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Хранить пароль и логин для доступа к услуге в надежном месте, не передавать их третьим лицам.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Использовать антивирусное программное обеспечение на своих устройствах, чтобы защитить свои данные от вредоносных программ.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Не вводить данные своей карты и пароли на подозрительных сайтах, использовать только официальные приложения банка.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Регулярно проверять выписку по карте, чтобы вовремя обнаружить несанкционированные операции.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Установить лимит на сумму операций через мобильный банк и сообщить о нем родственникам и друзьям.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441743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Василиса размышляет о том, </a:t>
            </a:r>
            <a:r>
              <a:rPr lang="ru-RU" dirty="0" smtClean="0"/>
              <a:t>какой </a:t>
            </a:r>
            <a:r>
              <a:rPr lang="ru-RU" dirty="0"/>
              <a:t>вклад в банке </a:t>
            </a:r>
            <a:r>
              <a:rPr lang="ru-RU" dirty="0" smtClean="0"/>
              <a:t>ей </a:t>
            </a:r>
            <a:r>
              <a:rPr lang="ru-RU" dirty="0"/>
              <a:t>открыть</a:t>
            </a:r>
            <a:r>
              <a:rPr lang="ru-RU" dirty="0" smtClean="0"/>
              <a:t>:   </a:t>
            </a:r>
            <a:r>
              <a:rPr lang="ru-RU" dirty="0"/>
              <a:t>до востребования или </a:t>
            </a:r>
            <a:r>
              <a:rPr lang="ru-RU" dirty="0" smtClean="0"/>
              <a:t>срочный </a:t>
            </a:r>
            <a:r>
              <a:rPr lang="ru-RU" dirty="0"/>
              <a:t>. Что такое вклад? Что отличает </a:t>
            </a:r>
            <a:r>
              <a:rPr lang="ru-RU" dirty="0" smtClean="0"/>
              <a:t>срочный </a:t>
            </a:r>
            <a:r>
              <a:rPr lang="ru-RU" dirty="0"/>
              <a:t>вклад от вклада до востребования? </a:t>
            </a:r>
          </a:p>
        </p:txBody>
      </p:sp>
    </p:spTree>
    <p:extLst>
      <p:ext uri="{BB962C8B-B14F-4D97-AF65-F5344CB8AC3E}">
        <p14:creationId xmlns:p14="http://schemas.microsoft.com/office/powerpoint/2010/main" xmlns="" val="207803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ru-RU" dirty="0"/>
              <a:t>1.  Ответ на первый </a:t>
            </a:r>
            <a:r>
              <a:rPr lang="ru-RU" dirty="0" smtClean="0"/>
              <a:t>вопрос:</a:t>
            </a:r>
          </a:p>
          <a:p>
            <a:pPr marL="82296" indent="0">
              <a:buNone/>
            </a:pPr>
            <a:r>
              <a:rPr lang="ru-RU" dirty="0" smtClean="0"/>
              <a:t> </a:t>
            </a:r>
            <a:r>
              <a:rPr lang="ru-RU" dirty="0"/>
              <a:t>денежные средства, которые граждане размещают в банке для получения дохода.</a:t>
            </a:r>
          </a:p>
          <a:p>
            <a:pPr marL="82296" indent="0">
              <a:buNone/>
            </a:pPr>
            <a:r>
              <a:rPr lang="ru-RU" dirty="0"/>
              <a:t>2.  Ответ на второй вопрос, например:</a:t>
            </a:r>
          </a:p>
          <a:p>
            <a:pPr marL="82296" indent="0">
              <a:buNone/>
            </a:pPr>
            <a:r>
              <a:rPr lang="ru-RU" dirty="0"/>
              <a:t>—  срочные вклады менее ликвидны, чем вклады до востребования;</a:t>
            </a:r>
          </a:p>
          <a:p>
            <a:pPr marL="82296" indent="0">
              <a:buNone/>
            </a:pPr>
            <a:r>
              <a:rPr lang="ru-RU" dirty="0"/>
              <a:t>—  срочные вклады приносят более высокий доход, чем вклады до востребования.</a:t>
            </a:r>
          </a:p>
          <a:p>
            <a:pPr marL="82296" indent="0">
              <a:buNone/>
            </a:pPr>
            <a:r>
              <a:rPr lang="ru-RU" dirty="0"/>
              <a:t>Ответ на второй вопрос засчитывается только при правильном указании двух черт отличия.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5077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80648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3074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Семья Китовых состоит из пяти человек: супругов Натальи и </a:t>
            </a:r>
            <a:r>
              <a:rPr lang="ru-RU" dirty="0" smtClean="0"/>
              <a:t>Федора</a:t>
            </a:r>
            <a:r>
              <a:rPr lang="ru-RU" dirty="0"/>
              <a:t>, их дочери и сына, а также матери </a:t>
            </a:r>
            <a:r>
              <a:rPr lang="ru-RU" dirty="0" smtClean="0"/>
              <a:t>Федора</a:t>
            </a:r>
            <a:r>
              <a:rPr lang="ru-RU" dirty="0"/>
              <a:t>. Супруги работают врачами в </a:t>
            </a:r>
            <a:r>
              <a:rPr lang="ru-RU" dirty="0" smtClean="0"/>
              <a:t>городской </a:t>
            </a:r>
            <a:r>
              <a:rPr lang="ru-RU" dirty="0"/>
              <a:t>больнице, дети учатся в школе, их бабушка получает пенсию. Средства </a:t>
            </a:r>
            <a:r>
              <a:rPr lang="ru-RU" dirty="0" smtClean="0"/>
              <a:t>семейного </a:t>
            </a:r>
            <a:r>
              <a:rPr lang="ru-RU" dirty="0"/>
              <a:t>бюджета расходуются в первую очередь на приобретение еды, одежды, лекарств, оплату транспортных и коммунальных услуг. Сбережения </a:t>
            </a:r>
            <a:r>
              <a:rPr lang="ru-RU" dirty="0" err="1"/>
              <a:t>Китовы</a:t>
            </a:r>
            <a:r>
              <a:rPr lang="ru-RU" dirty="0"/>
              <a:t> размещают на депозите в банке. Семья владеет </a:t>
            </a:r>
            <a:r>
              <a:rPr lang="ru-RU" dirty="0" smtClean="0"/>
              <a:t>квартирой </a:t>
            </a:r>
            <a:r>
              <a:rPr lang="ru-RU" dirty="0"/>
              <a:t>, загородным домом, гаражом и двумя автомобилями. </a:t>
            </a:r>
            <a:endParaRPr lang="ru-RU" dirty="0" smtClean="0"/>
          </a:p>
          <a:p>
            <a:r>
              <a:rPr lang="ru-RU" dirty="0" smtClean="0"/>
              <a:t>Какой </a:t>
            </a:r>
            <a:r>
              <a:rPr lang="ru-RU" dirty="0"/>
              <a:t>факт из условия задачи характеризует материальные ресурсы семьи Китовых? Какие экономические функции </a:t>
            </a:r>
            <a:r>
              <a:rPr lang="ru-RU" dirty="0" smtClean="0"/>
              <a:t>домохозяйства </a:t>
            </a:r>
            <a:r>
              <a:rPr lang="ru-RU" dirty="0"/>
              <a:t>описаны в условии задачи? (Укажите любые две функции, кроме формирования и использования бюджета.)</a:t>
            </a:r>
          </a:p>
        </p:txBody>
      </p:sp>
    </p:spTree>
    <p:extLst>
      <p:ext uri="{BB962C8B-B14F-4D97-AF65-F5344CB8AC3E}">
        <p14:creationId xmlns:p14="http://schemas.microsoft.com/office/powerpoint/2010/main" xmlns="" val="1752602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Материальные ресурсы семьи Китовых характеризуются владением квартирой, загородным домом, гаражом, двумя автомобилями и банковским депозитом.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Экономические функции домохозяйства включают в себя сбережение средств посредством размещения их на банковском депозите, а также распределение капитала путем приобретения еды, одежды, лекарств, оплату транспортных и коммунальных услуг.</a:t>
            </a:r>
          </a:p>
        </p:txBody>
      </p:sp>
    </p:spTree>
    <p:extLst>
      <p:ext uri="{BB962C8B-B14F-4D97-AF65-F5344CB8AC3E}">
        <p14:creationId xmlns:p14="http://schemas.microsoft.com/office/powerpoint/2010/main" xmlns="" val="1076592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 задание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58326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Представлено в виде диаграммы</a:t>
            </a:r>
          </a:p>
          <a:p>
            <a:pPr>
              <a:buNone/>
            </a:pPr>
            <a:endParaRPr lang="ru-RU" sz="3600" dirty="0" smtClean="0"/>
          </a:p>
        </p:txBody>
      </p:sp>
      <p:pic>
        <p:nvPicPr>
          <p:cNvPr id="10" name="Рисунок 9" descr="https://soc-oge.sdamgia.ru/get_file?id=77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1926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12 задание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/>
          <a:lstStyle/>
          <a:p>
            <a:r>
              <a:rPr lang="ru-RU" sz="2400" dirty="0" smtClean="0"/>
              <a:t>Представлено в виде таблицы: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834444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932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Спецификация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560840" cy="451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7039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чаще всего придется анализировать?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300" dirty="0" smtClean="0"/>
              <a:t>Сравнение ответов в рамках социологического опроса между мужчинами и женщинами</a:t>
            </a:r>
          </a:p>
          <a:p>
            <a:pPr lvl="0"/>
            <a:r>
              <a:rPr lang="ru-RU" sz="3300" dirty="0" smtClean="0"/>
              <a:t>Сравнение ответов между двумя разными возрастными группами (например, молодёжью и людьми пенсионного возраста)</a:t>
            </a:r>
          </a:p>
          <a:p>
            <a:pPr lvl="0"/>
            <a:r>
              <a:rPr lang="ru-RU" sz="3300" dirty="0" smtClean="0"/>
              <a:t>Сравнение ответов жителей одной страны, но в разное время (например, 2002 и 2025).</a:t>
            </a:r>
          </a:p>
          <a:p>
            <a:pPr lvl="0"/>
            <a:r>
              <a:rPr lang="ru-RU" sz="3300" dirty="0" smtClean="0"/>
              <a:t>Сравнение ответов жителей из разных мест (например, из Твери и Тамбова)</a:t>
            </a:r>
          </a:p>
          <a:p>
            <a:pPr lvl="0"/>
            <a:r>
              <a:rPr lang="ru-RU" sz="3300" dirty="0" smtClean="0"/>
              <a:t>Сравнение ответов людей с разным уровнем образования (например, сравнить ответы людей с высшим и средним </a:t>
            </a:r>
            <a:r>
              <a:rPr lang="ru-RU" dirty="0" smtClean="0"/>
              <a:t>профессиональным образованием)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необходимо ответить на 4 вопроса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Сформулируйте по одному выводу:</a:t>
            </a:r>
          </a:p>
          <a:p>
            <a:pPr>
              <a:buNone/>
            </a:pPr>
            <a:r>
              <a:rPr lang="ru-RU" dirty="0" smtClean="0"/>
              <a:t> 1)  о сходстве и </a:t>
            </a:r>
          </a:p>
          <a:p>
            <a:pPr>
              <a:buNone/>
            </a:pPr>
            <a:r>
              <a:rPr lang="ru-RU" dirty="0" smtClean="0"/>
              <a:t>2) о различии в позициях групп опрошенных. Выскажите предположение о том, чем объясняется: </a:t>
            </a:r>
          </a:p>
          <a:p>
            <a:pPr>
              <a:buNone/>
            </a:pPr>
            <a:r>
              <a:rPr lang="ru-RU" dirty="0" smtClean="0"/>
              <a:t>3) сходство; </a:t>
            </a:r>
          </a:p>
          <a:p>
            <a:pPr>
              <a:buNone/>
            </a:pPr>
            <a:r>
              <a:rPr lang="ru-RU" dirty="0" smtClean="0"/>
              <a:t>4) различие</a:t>
            </a:r>
          </a:p>
          <a:p>
            <a:pPr>
              <a:buNone/>
            </a:pPr>
            <a:r>
              <a:rPr lang="ru-RU" sz="3600" dirty="0" smtClean="0"/>
              <a:t>Оценивается максимальным баллом – </a:t>
            </a:r>
            <a:r>
              <a:rPr lang="ru-RU" sz="3600" b="1" dirty="0" smtClean="0"/>
              <a:t>4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642194"/>
          </a:xfrm>
        </p:spPr>
        <p:txBody>
          <a:bodyPr>
            <a:normAutofit/>
          </a:bodyPr>
          <a:lstStyle/>
          <a:p>
            <a:r>
              <a:rPr lang="ru-RU" dirty="0" smtClean="0"/>
              <a:t>Возможные  варианты записи ответа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50851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1) Сходство</a:t>
            </a:r>
          </a:p>
          <a:p>
            <a:pPr>
              <a:buNone/>
            </a:pPr>
            <a:r>
              <a:rPr lang="ru-RU" i="1" dirty="0" smtClean="0"/>
              <a:t>А) самый популярный ответ в обеих группах…</a:t>
            </a:r>
          </a:p>
          <a:p>
            <a:pPr>
              <a:buNone/>
            </a:pPr>
            <a:r>
              <a:rPr lang="ru-RU" i="1" dirty="0" smtClean="0"/>
              <a:t>Б) </a:t>
            </a:r>
            <a:r>
              <a:rPr lang="ru-RU" b="1" i="1" dirty="0" smtClean="0">
                <a:solidFill>
                  <a:srgbClr val="00B050"/>
                </a:solidFill>
              </a:rPr>
              <a:t>равные доли </a:t>
            </a:r>
            <a:r>
              <a:rPr lang="ru-RU" sz="4300" b="1" i="1" dirty="0" smtClean="0"/>
              <a:t>опрошенных</a:t>
            </a:r>
            <a:r>
              <a:rPr lang="ru-RU" i="1" dirty="0" smtClean="0"/>
              <a:t> ответили, что…</a:t>
            </a:r>
          </a:p>
          <a:p>
            <a:pPr>
              <a:buNone/>
            </a:pPr>
            <a:r>
              <a:rPr lang="ru-RU" i="1" dirty="0" smtClean="0"/>
              <a:t>В) по </a:t>
            </a:r>
            <a:r>
              <a:rPr lang="en-US" b="1" i="1" dirty="0" smtClean="0">
                <a:solidFill>
                  <a:srgbClr val="00B050"/>
                </a:solidFill>
              </a:rPr>
              <a:t>N</a:t>
            </a:r>
            <a:r>
              <a:rPr lang="ru-RU" b="1" i="1" dirty="0" smtClean="0">
                <a:solidFill>
                  <a:srgbClr val="00B050"/>
                </a:solidFill>
              </a:rPr>
              <a:t>%</a:t>
            </a:r>
            <a:r>
              <a:rPr lang="ru-RU" i="1" dirty="0" smtClean="0"/>
              <a:t> в каждой группе ответили …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dirty="0"/>
              <a:t>2)Предположение: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Это </a:t>
            </a:r>
            <a:r>
              <a:rPr lang="ru-RU" i="1" dirty="0"/>
              <a:t>может быть вызвано\объяснено тем, что…</a:t>
            </a:r>
            <a:br>
              <a:rPr lang="ru-RU" i="1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13255"/>
            <a:ext cx="7992888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F0A22E"/>
              </a:buClr>
              <a:buSzPct val="80000"/>
              <a:buFont typeface="Wingdings 2"/>
              <a:buChar char=""/>
            </a:pPr>
            <a:r>
              <a:rPr lang="ru-RU" sz="3200" dirty="0">
                <a:solidFill>
                  <a:prstClr val="black"/>
                </a:solidFill>
              </a:rPr>
              <a:t>3) Различие: </a:t>
            </a:r>
          </a:p>
          <a:p>
            <a:pPr marL="365760" lvl="0" indent="-283464">
              <a:spcBef>
                <a:spcPts val="600"/>
              </a:spcBef>
              <a:buClr>
                <a:srgbClr val="F0A22E"/>
              </a:buClr>
              <a:buSzPct val="80000"/>
              <a:buFont typeface="Wingdings 2"/>
              <a:buChar char=""/>
            </a:pPr>
            <a:r>
              <a:rPr lang="ru-RU" sz="3200" i="1" dirty="0">
                <a:solidFill>
                  <a:prstClr val="black"/>
                </a:solidFill>
              </a:rPr>
              <a:t>А) 1 группа на </a:t>
            </a:r>
            <a:r>
              <a:rPr lang="en-US" sz="3200" b="1" i="1" dirty="0">
                <a:solidFill>
                  <a:srgbClr val="00B050"/>
                </a:solidFill>
              </a:rPr>
              <a:t>N</a:t>
            </a:r>
            <a:r>
              <a:rPr lang="ru-RU" sz="3200" b="1" i="1" dirty="0">
                <a:solidFill>
                  <a:srgbClr val="00B050"/>
                </a:solidFill>
              </a:rPr>
              <a:t>%</a:t>
            </a:r>
            <a:r>
              <a:rPr lang="ru-RU" sz="3200" i="1" dirty="0">
                <a:solidFill>
                  <a:prstClr val="black"/>
                </a:solidFill>
              </a:rPr>
              <a:t> больше /меньше </a:t>
            </a:r>
            <a:r>
              <a:rPr lang="ru-RU" sz="3200" b="1" i="1" dirty="0">
                <a:solidFill>
                  <a:srgbClr val="00B050"/>
                </a:solidFill>
              </a:rPr>
              <a:t>по сравнению со 2 группой </a:t>
            </a:r>
            <a:r>
              <a:rPr lang="ru-RU" sz="3200" i="1" dirty="0">
                <a:solidFill>
                  <a:prstClr val="black"/>
                </a:solidFill>
              </a:rPr>
              <a:t>считает, что…</a:t>
            </a:r>
          </a:p>
          <a:p>
            <a:pPr marL="365760" lvl="0" indent="-283464">
              <a:spcBef>
                <a:spcPts val="600"/>
              </a:spcBef>
              <a:buClr>
                <a:srgbClr val="F0A22E"/>
              </a:buClr>
              <a:buSzPct val="80000"/>
              <a:buFont typeface="Wingdings 2"/>
              <a:buChar char=""/>
            </a:pPr>
            <a:r>
              <a:rPr lang="ru-RU" sz="3200" i="1" dirty="0">
                <a:solidFill>
                  <a:prstClr val="black"/>
                </a:solidFill>
              </a:rPr>
              <a:t>Б) Наиболее популярный ответ в первой </a:t>
            </a:r>
            <a:r>
              <a:rPr lang="ru-RU" sz="3200" i="1" dirty="0" smtClean="0">
                <a:solidFill>
                  <a:prstClr val="black"/>
                </a:solidFill>
              </a:rPr>
              <a:t>группе…, </a:t>
            </a:r>
            <a:r>
              <a:rPr lang="ru-RU" sz="3200" b="1" i="1" dirty="0">
                <a:solidFill>
                  <a:srgbClr val="00B050"/>
                </a:solidFill>
              </a:rPr>
              <a:t>в то время как представители 2 группы выбирают</a:t>
            </a:r>
            <a:r>
              <a:rPr lang="ru-RU" sz="3200" i="1" dirty="0">
                <a:solidFill>
                  <a:prstClr val="black"/>
                </a:solidFill>
              </a:rPr>
              <a:t>…</a:t>
            </a:r>
          </a:p>
          <a:p>
            <a:pPr marL="365760" lvl="0" indent="-283464">
              <a:spcBef>
                <a:spcPts val="600"/>
              </a:spcBef>
              <a:buClr>
                <a:srgbClr val="F0A22E"/>
              </a:buClr>
              <a:buSzPct val="80000"/>
              <a:buFont typeface="Wingdings 2"/>
              <a:buChar char=""/>
            </a:pPr>
            <a:r>
              <a:rPr lang="ru-RU" sz="3200" i="1" dirty="0">
                <a:solidFill>
                  <a:prstClr val="black"/>
                </a:solidFill>
              </a:rPr>
              <a:t>4)Предположение: </a:t>
            </a:r>
            <a:r>
              <a:rPr lang="ru-RU" sz="3200" dirty="0">
                <a:solidFill>
                  <a:prstClr val="black"/>
                </a:solidFill>
              </a:rPr>
              <a:t>Это может быть вызвано\объяснено тем, что…</a:t>
            </a:r>
          </a:p>
        </p:txBody>
      </p:sp>
    </p:spTree>
    <p:extLst>
      <p:ext uri="{BB962C8B-B14F-4D97-AF65-F5344CB8AC3E}">
        <p14:creationId xmlns:p14="http://schemas.microsoft.com/office/powerpoint/2010/main" xmlns="" val="1041311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ходе социологического опроса жителей города Z им предложили определить, какие агенты социализации играют в наше время решающую роль в становлении личности подростка (можно было дать несколько ответов).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7"/>
            <a:ext cx="8820472" cy="525658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Результаты опроса (в % от числа отвечавших) представлены в виде диаграммы.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Сформулируйте по одному выводу: а) о сходстве и б) о различии в позициях групп опрошенных. Выскажите предположение о том, чем объясняется: а) сходство; б) различие.</a:t>
            </a:r>
          </a:p>
          <a:p>
            <a:endParaRPr lang="ru-RU" dirty="0"/>
          </a:p>
        </p:txBody>
      </p:sp>
      <p:pic>
        <p:nvPicPr>
          <p:cNvPr id="17410" name="Picture 2" descr="C:\Users\Валентина\Desktop\279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12068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Валентина\Desktop\2798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733" y="213653"/>
            <a:ext cx="7219659" cy="63836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Валентина\Desktop\2022-11-01_20-10-4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52927" cy="6525344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88840" y="-891480"/>
            <a:ext cx="15240000" cy="857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19908" y="-243408"/>
            <a:ext cx="13583816" cy="764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Сформулируем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</a:t>
            </a:r>
            <a:r>
              <a:rPr lang="ru-RU" sz="3200" dirty="0" smtClean="0"/>
              <a:t>Сходство</a:t>
            </a:r>
          </a:p>
          <a:p>
            <a:pPr>
              <a:buNone/>
            </a:pPr>
            <a:r>
              <a:rPr lang="ru-RU" sz="3600" dirty="0" smtClean="0"/>
              <a:t>    опрошенные из обеих возрастных групп в равных долях считают, что родители играют решающую роль в становлении личности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Сформулируем предположение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Необходимо </a:t>
            </a:r>
            <a:r>
              <a:rPr lang="ru-RU" dirty="0" err="1" smtClean="0"/>
              <a:t>порассуждать</a:t>
            </a:r>
            <a:r>
              <a:rPr lang="ru-RU" dirty="0" smtClean="0"/>
              <a:t> о вероятных </a:t>
            </a:r>
            <a:r>
              <a:rPr lang="ru-RU" u="sng" dirty="0" smtClean="0"/>
              <a:t>социальных</a:t>
            </a:r>
            <a:r>
              <a:rPr lang="ru-RU" dirty="0" smtClean="0"/>
              <a:t>, экономических, политических </a:t>
            </a:r>
            <a:r>
              <a:rPr lang="ru-RU" u="sng" dirty="0" smtClean="0"/>
              <a:t>явлениях</a:t>
            </a:r>
            <a:r>
              <a:rPr lang="ru-RU" dirty="0" smtClean="0"/>
              <a:t> и процессах, стереотипах </a:t>
            </a:r>
          </a:p>
          <a:p>
            <a:r>
              <a:rPr lang="ru-RU" dirty="0" smtClean="0"/>
              <a:t>Или о различиях в </a:t>
            </a:r>
            <a:r>
              <a:rPr lang="ru-RU" u="sng" dirty="0" smtClean="0"/>
              <a:t>жизненном опыте </a:t>
            </a:r>
            <a:r>
              <a:rPr lang="ru-RU" dirty="0" smtClean="0"/>
              <a:t>и ценностях </a:t>
            </a:r>
            <a:r>
              <a:rPr lang="ru-RU" u="sng" dirty="0" smtClean="0"/>
              <a:t>респондентов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Сформулируем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2.</a:t>
            </a:r>
            <a:r>
              <a:rPr lang="ru-RU" dirty="0" smtClean="0"/>
              <a:t> Предположение 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dirty="0" smtClean="0"/>
              <a:t>в обществе сформированы семейные ценности, поэтому родители ответственно относятся к воспитанию детей, а дети уважают родителей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Кодификатор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3891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60107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260648"/>
            <a:ext cx="10009112" cy="56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Сформулируем 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 Различие </a:t>
            </a:r>
          </a:p>
          <a:p>
            <a:pPr>
              <a:buNone/>
            </a:pPr>
            <a:r>
              <a:rPr lang="ru-RU" dirty="0" smtClean="0"/>
              <a:t>    опрошенные 20–40 лет в большей мере(на 30%) , чем люди более старшего возраста, считают, что близкие друзья играют решающую роль в процессе социализации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Сформулируем предположение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 </a:t>
            </a:r>
            <a:r>
              <a:rPr lang="ru-RU" b="1" dirty="0" smtClean="0"/>
              <a:t>.     </a:t>
            </a:r>
            <a:r>
              <a:rPr lang="ru-RU" sz="3200" b="1" dirty="0" smtClean="0"/>
              <a:t>в молодости </a:t>
            </a:r>
            <a:r>
              <a:rPr lang="ru-RU" sz="3200" dirty="0" smtClean="0"/>
              <a:t>общение со сверстниками, друзьями является важнейшей потребностью; </a:t>
            </a:r>
            <a:r>
              <a:rPr lang="ru-RU" sz="3200" b="1" dirty="0" smtClean="0"/>
              <a:t>в старшем возрасте </a:t>
            </a:r>
            <a:r>
              <a:rPr lang="ru-RU" sz="3200" dirty="0" smtClean="0"/>
              <a:t>дружба ценится, однако люди часто бывают </a:t>
            </a:r>
            <a:r>
              <a:rPr lang="ru-RU" sz="3200" dirty="0" err="1" smtClean="0"/>
              <a:t>самодостаточными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 ходе социологического опроса совершеннолетних жителей страны Z им задавали вопрос: «Где вы, как правило, покупаете одежду и обувь?» (можно было выбрать не более двух ответов). Результаты опроса (в % от числа опрошенных) представлены в виде диаграммы</a:t>
            </a:r>
            <a:endParaRPr lang="ru-RU" sz="16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41402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19672" y="4941168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Сформулируйте по одному выводу: а) о сходстве и б) о различии в позициях групп опрошенных. Выскажите предположение о том, чем объясняется: а) сходство; б) различие.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Валентина\YandexDisk\Скриншоты\2022-11-01_21-41-0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41682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76672"/>
            <a:ext cx="7602048" cy="57717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 о сходстве, например: более половины опрошенных из каждой группы предпочитают покупать одежду и обувь в торговых центрах (возможная причина, например: делать покупки в торговых центрах удобно, так как можно купить необходимые товары различных видов в одном месте, что экономит время на совершение покупок);</a:t>
            </a:r>
          </a:p>
          <a:p>
            <a:r>
              <a:rPr lang="ru-RU" dirty="0" smtClean="0"/>
              <a:t>б) о различии, например: жители городов с населением до 100 тысяч человек </a:t>
            </a:r>
            <a:r>
              <a:rPr lang="ru-RU" dirty="0" smtClean="0">
                <a:solidFill>
                  <a:srgbClr val="FF0000"/>
                </a:solidFill>
              </a:rPr>
              <a:t>в меньшей степени (на 15 процентов) </a:t>
            </a:r>
            <a:r>
              <a:rPr lang="ru-RU" dirty="0" smtClean="0"/>
              <a:t>, чем жители городов с населением более 500 тысяч человек делают покупки в специализированных магазинах (возможная причина, например: в небольших городах меньше специализированных магазинов, чем в крупных городах).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ages.myshared.ru/10/955385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256"/>
            <a:ext cx="8394898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111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74319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261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49694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148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41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13359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8525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801</TotalTime>
  <Words>887</Words>
  <Application>Microsoft Office PowerPoint</Application>
  <PresentationFormat>Экран (4:3)</PresentationFormat>
  <Paragraphs>105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Солнцестояние</vt:lpstr>
      <vt:lpstr>  Обществознание ОГЭ </vt:lpstr>
      <vt:lpstr>Слайд 2</vt:lpstr>
      <vt:lpstr>Спецификация</vt:lpstr>
      <vt:lpstr>Кодификатор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Задание 6 проверяет основы  финансовой грамотности</vt:lpstr>
      <vt:lpstr>Типы заданий</vt:lpstr>
      <vt:lpstr>Пример задания</vt:lpstr>
      <vt:lpstr>Важно при ответе помнить!!!</vt:lpstr>
      <vt:lpstr>Решение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12 задание   </vt:lpstr>
      <vt:lpstr>12 задание </vt:lpstr>
      <vt:lpstr>Что чаще всего придется анализировать?</vt:lpstr>
      <vt:lpstr> необходимо ответить на 4 вопроса </vt:lpstr>
      <vt:lpstr>Возможные  варианты записи ответа </vt:lpstr>
      <vt:lpstr>Слайд 33</vt:lpstr>
      <vt:lpstr>В ходе социологического опроса жителей города Z им предложили определить, какие агенты социализации играют в наше время решающую роль в становлении личности подростка (можно было дать несколько ответов).</vt:lpstr>
      <vt:lpstr>Слайд 35</vt:lpstr>
      <vt:lpstr>Слайд 36</vt:lpstr>
      <vt:lpstr>Сформулируем выводы</vt:lpstr>
      <vt:lpstr>Сформулируем предположение</vt:lpstr>
      <vt:lpstr>Сформулируем выводы</vt:lpstr>
      <vt:lpstr>Слайд 40</vt:lpstr>
      <vt:lpstr>Сформулируем выводы</vt:lpstr>
      <vt:lpstr>Сформулируем предположение</vt:lpstr>
      <vt:lpstr>В ходе социологического опроса совершеннолетних жителей страны Z им задавали вопрос: «Где вы, как правило, покупаете одежду и обувь?» (можно было выбрать не более двух ответов). Результаты опроса (в % от числа опрошенных) представлены в виде диаграммы</vt:lpstr>
      <vt:lpstr>Слайд 44</vt:lpstr>
      <vt:lpstr>Слайд 45</vt:lpstr>
      <vt:lpstr>Слайд 46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ученик</cp:lastModifiedBy>
  <cp:revision>38</cp:revision>
  <dcterms:created xsi:type="dcterms:W3CDTF">2017-08-22T16:05:04Z</dcterms:created>
  <dcterms:modified xsi:type="dcterms:W3CDTF">2026-01-14T06:57:49Z</dcterms:modified>
  <cp:category/>
</cp:coreProperties>
</file>