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41" r:id="rId3"/>
    <p:sldId id="337" r:id="rId4"/>
    <p:sldId id="343" r:id="rId5"/>
    <p:sldId id="352" r:id="rId6"/>
    <p:sldId id="342" r:id="rId7"/>
    <p:sldId id="340" r:id="rId8"/>
    <p:sldId id="338" r:id="rId9"/>
    <p:sldId id="351" r:id="rId10"/>
    <p:sldId id="350" r:id="rId11"/>
    <p:sldId id="30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74" d="100"/>
          <a:sy n="74" d="100"/>
        </p:scale>
        <p:origin x="72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7410A-EEBA-4EBD-9BE9-56DB34EF3D7B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69945-347A-4BA5-A8F6-015C91C70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44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66DC2-D86B-4ED5-B966-55A630B85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6339DE-D2E8-4C93-9C63-5D8BB2122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7FA35-5003-419F-831D-9EC6C5AF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3B96A2-F386-4A90-990E-AF036900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E7D715-CD7E-48BC-AFA8-63DBD7FD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8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6E415-1D5C-43FB-83BC-4AAF1642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97C411-BEA8-4A1E-B60B-999197D1B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AD21E2-01EB-47AD-9EB3-A9945C02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7EAE5-8170-44A7-BD47-BFBAE12E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7B27D-2F4D-4B1D-BBC5-44910A33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7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5B4B58-D0CF-4684-9B66-363D86221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C8991C-C5CD-48A1-BAB4-E60BF4C78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19DC17-0FF4-4CC6-BF33-E6782016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8498C-566C-4B02-8B46-81DB7140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92A43C-CF39-446D-8695-4A2FD7E0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40B4A-26A8-42F5-AFE4-EC8AA2A4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2A89F-0551-48B2-8CD1-5774C7FB8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3AABD-CBC9-4283-A3AE-118807CD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747C6E-91C4-410C-9A67-687815BB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A19DD-E6BF-43A0-BA1C-EA531D41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5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C8B5A-144A-49AF-B9E0-FCD708CA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FF5B9C-5E14-47B6-9E97-E18DA010F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70625-E4F5-45E9-BE15-2064AE04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E48AF3-446A-48CE-8AD4-D9C1D6CB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1B5FE-E79F-4A96-B4EF-35AA4F48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0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D6119-0AD2-4BCD-8A33-91F305E0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A682B-858D-47C7-A641-4D40B38FC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64886F-9E43-439E-835E-47106DB8E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D54DA6-DB91-4FC0-AA86-971014F6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0437DE-B141-4BEE-B4DD-06331A35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1EF77-3B54-4927-B5D6-0200002A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43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078DB-1B0D-44E4-99CD-73B222E5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7D6E75-E86D-4E2C-816B-80ACDE802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787F62-1884-40EF-A555-B6FDDF99D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9AEC22-4D3D-4A87-A125-B5C46F55F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C2CE3-0822-4734-97A9-35D755282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A75EED-6569-409C-AC43-59873A25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EB06C0-D8EC-4B0D-A2BA-0C7399FC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FF6C11-42DC-49AC-B237-94AC9CDD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4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A0A8D-29FE-4D8C-9F12-BC77CC02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F27AB6-96A3-4503-B6C3-2E307B5A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7EF832-D4B2-44B6-87BD-E29E4582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B4D231-5D82-4869-857E-5F9C8DEE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0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DD0BDC-F9E7-4F9A-A0C3-C6A7AD7F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D1722F-A8E6-4B64-94A9-76B29FD9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9D1176-29A2-45A9-99A1-3E4E5F85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5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EEA1F-8027-44A7-8FCC-CD0FEF8B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BE6BF-469C-4CD0-AB69-18A319DDF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21D40-B36A-4312-B632-C1DE4508B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DA1416-1783-4752-8EDD-873BDFEEA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6C7B51-8926-4F28-82F3-5329DAC8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01703-FD69-417A-86C7-D00E14CE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7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AA1E4-BCFF-4136-AD6F-E0D488BE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23F0B3-3DE6-425B-9127-EAACCA192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B43348-162E-4A86-B608-21D813940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870BBA-C616-43BD-BC45-C9D8BD8B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1BC76-960A-4FA1-B302-8F8569EF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C9CC04-44C7-4181-95AE-AD3FE1E1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1F1BE-E44A-449D-A799-7EB96E32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EEB84-975F-448C-9C3F-A58F730B3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346F5-1348-40C7-83DF-1CE0CCB75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4433-D2C1-4621-BA1E-BEF6CCE94761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B1AB63-788D-42DA-9217-F40287F3C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725B62-BDF8-4B99-9F88-FEED06716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7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fif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hyperlink" Target="https://disk.yandex.ru/d/jOnFuqHHA7fwYQ" TargetMode="External"/><Relationship Id="rId7" Type="http://schemas.openxmlformats.org/officeDocument/2006/relationships/image" Target="../media/image17.jfif"/><Relationship Id="rId12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hyperlink" Target="https://disk.yandex.ru/d/QzSdPybxS611Jg" TargetMode="Externa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gCtJU5oVYNFYRQ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D08C5F-6D1E-4158-93D0-EA47CA017BAE}"/>
              </a:ext>
            </a:extLst>
          </p:cNvPr>
          <p:cNvSpPr txBox="1">
            <a:spLocks/>
          </p:cNvSpPr>
          <p:nvPr/>
        </p:nvSpPr>
        <p:spPr>
          <a:xfrm>
            <a:off x="6456040" y="440668"/>
            <a:ext cx="5616624" cy="442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i="1" dirty="0"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8D9C07-FD85-41FC-90AD-23644229A551}"/>
              </a:ext>
            </a:extLst>
          </p:cNvPr>
          <p:cNvSpPr txBox="1">
            <a:spLocks/>
          </p:cNvSpPr>
          <p:nvPr/>
        </p:nvSpPr>
        <p:spPr>
          <a:xfrm>
            <a:off x="8256640" y="5589240"/>
            <a:ext cx="3600000" cy="76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i="1" dirty="0">
                <a:latin typeface="Myriad Pro" panose="020B0503030403020204" pitchFamily="34" charset="0"/>
                <a:cs typeface="Arial" panose="020B0604020202020204" pitchFamily="34" charset="0"/>
              </a:rPr>
              <a:t>Суворова И. Н.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7A440C-13E3-42F2-9C98-C73D4158806D}"/>
              </a:ext>
            </a:extLst>
          </p:cNvPr>
          <p:cNvSpPr/>
          <p:nvPr/>
        </p:nvSpPr>
        <p:spPr>
          <a:xfrm>
            <a:off x="6457913" y="872716"/>
            <a:ext cx="4932548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07000"/>
              </a:lnSpc>
              <a:spcAft>
                <a:spcPts val="0"/>
              </a:spcAft>
              <a:tabLst>
                <a:tab pos="666750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Итоги единой городской тематической  </a:t>
            </a:r>
          </a:p>
          <a:p>
            <a:pPr marL="635" indent="-1905" algn="ctr">
              <a:lnSpc>
                <a:spcPct val="107000"/>
              </a:lnSpc>
              <a:spcAft>
                <a:spcPts val="0"/>
              </a:spcAft>
              <a:tabLst>
                <a:tab pos="666750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недели истории</a:t>
            </a:r>
          </a:p>
          <a:p>
            <a:pPr marL="635" indent="-1905" algn="ctr">
              <a:lnSpc>
                <a:spcPct val="107000"/>
              </a:lnSpc>
              <a:spcAft>
                <a:spcPts val="0"/>
              </a:spcAft>
              <a:tabLst>
                <a:tab pos="666750" algn="l"/>
              </a:tabLst>
            </a:pP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1905" algn="ctr">
              <a:lnSpc>
                <a:spcPct val="107000"/>
              </a:lnSpc>
              <a:spcAft>
                <a:spcPts val="0"/>
              </a:spcAft>
              <a:tabLst>
                <a:tab pos="666750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2026 </a:t>
            </a:r>
            <a:endParaRPr lang="ru-RU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8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92" y="-387424"/>
            <a:ext cx="3707904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0"/>
            <a:ext cx="2938297" cy="22037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751" t="25808" r="8042" b="24800"/>
          <a:stretch/>
        </p:blipFill>
        <p:spPr>
          <a:xfrm>
            <a:off x="0" y="2213225"/>
            <a:ext cx="4141632" cy="171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67" y="-63388"/>
            <a:ext cx="3221061" cy="227661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15233" t="25656" r="70978" b="25884"/>
          <a:stretch/>
        </p:blipFill>
        <p:spPr bwMode="auto">
          <a:xfrm>
            <a:off x="4141633" y="2124423"/>
            <a:ext cx="3729390" cy="2888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/>
          <a:srcRect l="15233" t="23375" r="70818" b="26454"/>
          <a:stretch/>
        </p:blipFill>
        <p:spPr bwMode="auto">
          <a:xfrm>
            <a:off x="7871023" y="2124423"/>
            <a:ext cx="4212376" cy="4716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06" y="11560"/>
            <a:ext cx="2817151" cy="2112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308"/>
            <a:ext cx="4141632" cy="3106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88" y="4053864"/>
            <a:ext cx="2258429" cy="29987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8301" y="5013176"/>
            <a:ext cx="2369323" cy="177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1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8467" y="1057299"/>
            <a:ext cx="95950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 Благодарю за внимание!</a:t>
            </a:r>
          </a:p>
          <a:p>
            <a:endParaRPr lang="ru-RU" sz="6000" b="1" dirty="0">
              <a:solidFill>
                <a:srgbClr val="002060"/>
              </a:solidFill>
            </a:endParaRPr>
          </a:p>
          <a:p>
            <a:endParaRPr lang="ru-RU" sz="60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Контактная информация: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Телефон: 229-10-19</a:t>
            </a:r>
          </a:p>
          <a:p>
            <a:r>
              <a:rPr lang="ru-RU" sz="2400" dirty="0">
                <a:solidFill>
                  <a:srgbClr val="002060"/>
                </a:solidFill>
              </a:rPr>
              <a:t> эл. адрес: </a:t>
            </a:r>
            <a:r>
              <a:rPr lang="en-US" sz="2400" dirty="0">
                <a:solidFill>
                  <a:srgbClr val="002060"/>
                </a:solidFill>
              </a:rPr>
              <a:t>ISuvorova@admnsk.ru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26" y="3042458"/>
            <a:ext cx="5192893" cy="33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9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FC6A8D-5B64-4E64-9104-4ECA9E855403}"/>
              </a:ext>
            </a:extLst>
          </p:cNvPr>
          <p:cNvSpPr/>
          <p:nvPr/>
        </p:nvSpPr>
        <p:spPr>
          <a:xfrm>
            <a:off x="4871864" y="656692"/>
            <a:ext cx="64731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ЕДИНАЯ ГОРОДСКАЯ ТЕМАТИЧЕСКАЯ НЕДЕЛЯ ИСТОРИИ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единстве народа – сила России»,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посвященная Году единства народов России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16.02.2026 - 21.02.2026 года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сх 76_02.02.2026_О проведении мероприят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476672"/>
            <a:ext cx="4113327" cy="58165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9B734A-90CB-4AB2-9A28-5A298E776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721677"/>
            <a:ext cx="4572508" cy="25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37A828C-DC78-4230-B3CD-A876BD7E4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98982"/>
              </p:ext>
            </p:extLst>
          </p:nvPr>
        </p:nvGraphicFramePr>
        <p:xfrm>
          <a:off x="371364" y="692696"/>
          <a:ext cx="10765196" cy="5637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0380">
                  <a:extLst>
                    <a:ext uri="{9D8B030D-6E8A-4147-A177-3AD203B41FA5}">
                      <a16:colId xmlns:a16="http://schemas.microsoft.com/office/drawing/2014/main" val="3750239559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2878092451"/>
                    </a:ext>
                  </a:extLst>
                </a:gridCol>
              </a:tblGrid>
              <a:tr h="110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Дата </a:t>
                      </a:r>
                    </a:p>
                  </a:txBody>
                  <a:tcPr marL="18628" marR="186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Название мероприятий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28" marR="18628" marT="0" marB="0"/>
                </a:tc>
                <a:extLst>
                  <a:ext uri="{0D108BD9-81ED-4DB2-BD59-A6C34878D82A}">
                    <a16:rowId xmlns:a16="http://schemas.microsoft.com/office/drawing/2014/main" val="1648434390"/>
                  </a:ext>
                </a:extLst>
              </a:tr>
              <a:tr h="933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16.02.2026,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Единой городской тематической недели истории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Тематическая беседа, посвященная году Единства народов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России «Народов много, судьба – одна!». 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Акция «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Добро на всех языках».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Онлайн-викторина 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«Братских народов союз вековой»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029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17.02.2026,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народной культуры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Вернисаж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«Многоликая Россия».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видеороликов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«Культурный код России».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103324"/>
                  </a:ext>
                </a:extLst>
              </a:tr>
              <a:tr h="567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18.02.2026,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народных традиций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фотозон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«Народный костюм».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Творческая эстафета народных песен и танцевального искусства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«Хоровод дружбы».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5278323"/>
                  </a:ext>
                </a:extLst>
              </a:tr>
              <a:tr h="24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19.02.2026,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народного быта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Фестиваль народной кухни – презентация постеров с рецептами народных блюд.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Игровые перемены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«Игры народов России».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9458926"/>
                  </a:ext>
                </a:extLst>
              </a:tr>
              <a:tr h="110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20.02.2026,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пятница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народной памяти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Парад боевых листков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«Герой моего народа».  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Игровая программа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«В единстве народа – сила России».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313950"/>
                  </a:ext>
                </a:extLst>
              </a:tr>
              <a:tr h="110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21.02.2026,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суббота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по плану образовательной организации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рамках данного мероприятия возможно проведение музейных уроков, экскурсий в музеи образовательных организаций, встреч с ветеранами в дни празднования Дня Защитника Отчества, а также других мероприятий по плану ОО.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7239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5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535641"/>
              </p:ext>
            </p:extLst>
          </p:nvPr>
        </p:nvGraphicFramePr>
        <p:xfrm>
          <a:off x="551384" y="368660"/>
          <a:ext cx="10261140" cy="612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3" imgW="9266756" imgH="6126601" progId="Word.Document.12">
                  <p:embed/>
                </p:oleObj>
              </mc:Choice>
              <mc:Fallback>
                <p:oleObj name="Документ" r:id="rId3" imgW="9266756" imgH="61266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384" y="368660"/>
                        <a:ext cx="10261140" cy="6126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12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95D489-4F38-4880-B769-4CDF82DBDFA1}"/>
              </a:ext>
            </a:extLst>
          </p:cNvPr>
          <p:cNvSpPr txBox="1"/>
          <p:nvPr/>
        </p:nvSpPr>
        <p:spPr>
          <a:xfrm>
            <a:off x="551384" y="682167"/>
            <a:ext cx="107291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</a:rPr>
              <a:t>Активное участие в подготовке методических материалов </a:t>
            </a:r>
          </a:p>
          <a:p>
            <a:pPr algn="ctr"/>
            <a:r>
              <a:rPr lang="ru-RU" sz="2400" b="1" u="sng" dirty="0">
                <a:solidFill>
                  <a:srgbClr val="002060"/>
                </a:solidFill>
              </a:rPr>
              <a:t>к неделе истории приняли:</a:t>
            </a:r>
          </a:p>
          <a:p>
            <a:endParaRPr lang="ru-RU" sz="2400" dirty="0"/>
          </a:p>
          <a:p>
            <a:r>
              <a:rPr lang="ru-RU" sz="2400" b="1" dirty="0"/>
              <a:t>Воронцова Вероника Валерьевна, </a:t>
            </a:r>
            <a:r>
              <a:rPr lang="ru-RU" sz="2400" dirty="0"/>
              <a:t>руководитель ММО;</a:t>
            </a:r>
          </a:p>
          <a:p>
            <a:r>
              <a:rPr lang="ru-RU" sz="2400" b="1" dirty="0"/>
              <a:t>Крылова Татьяна Дмитриевна</a:t>
            </a:r>
            <a:r>
              <a:rPr lang="ru-RU" sz="2400" dirty="0"/>
              <a:t>, руководитель РМО Дзержинского района;</a:t>
            </a:r>
          </a:p>
          <a:p>
            <a:r>
              <a:rPr lang="ru-RU" sz="2400" b="1" dirty="0"/>
              <a:t>Украинская Татьяна Александровна, </a:t>
            </a:r>
            <a:r>
              <a:rPr lang="ru-RU" sz="2400" dirty="0"/>
              <a:t>руководитель РМО Калининского района;</a:t>
            </a:r>
          </a:p>
          <a:p>
            <a:r>
              <a:rPr lang="ru-RU" sz="2400" b="1" dirty="0"/>
              <a:t>Власова Светлана Николаевна</a:t>
            </a:r>
            <a:r>
              <a:rPr lang="ru-RU" sz="2400" dirty="0"/>
              <a:t>, руководитель РМО Кировского района;</a:t>
            </a:r>
          </a:p>
          <a:p>
            <a:r>
              <a:rPr lang="ru-RU" sz="2400" b="1" dirty="0"/>
              <a:t>Голубь Татьяна Борисовна</a:t>
            </a:r>
            <a:r>
              <a:rPr lang="ru-RU" sz="2400" dirty="0"/>
              <a:t>, руководитель РМО Октябрьского района;</a:t>
            </a:r>
          </a:p>
          <a:p>
            <a:r>
              <a:rPr lang="ru-RU" sz="2400" b="1" dirty="0" err="1"/>
              <a:t>Аредакова</a:t>
            </a:r>
            <a:r>
              <a:rPr lang="ru-RU" sz="2400" b="1" dirty="0"/>
              <a:t> Ирина Николаевна</a:t>
            </a:r>
            <a:r>
              <a:rPr lang="ru-RU" sz="2400" dirty="0"/>
              <a:t>, заместитель руководителя РМО Октябрьского района;</a:t>
            </a:r>
          </a:p>
          <a:p>
            <a:r>
              <a:rPr lang="ru-RU" sz="2400" b="1" dirty="0" err="1"/>
              <a:t>Горностаева</a:t>
            </a:r>
            <a:r>
              <a:rPr lang="ru-RU" sz="2400" b="1" dirty="0"/>
              <a:t> Елена Александровна</a:t>
            </a:r>
            <a:r>
              <a:rPr lang="ru-RU" sz="2400" dirty="0"/>
              <a:t>, руководитель РМО Первомайского района;</a:t>
            </a:r>
          </a:p>
          <a:p>
            <a:r>
              <a:rPr lang="ru-RU" sz="2400" b="1" dirty="0"/>
              <a:t>Тевс Инна Германовна, </a:t>
            </a:r>
            <a:r>
              <a:rPr lang="ru-RU" sz="2400" dirty="0"/>
              <a:t>руководитель РМО Железнодорожного района;</a:t>
            </a:r>
          </a:p>
          <a:p>
            <a:r>
              <a:rPr lang="ru-RU" sz="2400" b="1" dirty="0"/>
              <a:t>Файзуханова Валентина Павловна, </a:t>
            </a:r>
            <a:r>
              <a:rPr lang="ru-RU" sz="2400" dirty="0"/>
              <a:t>руководитель РМО </a:t>
            </a:r>
            <a:r>
              <a:rPr lang="ru-RU" sz="2400" dirty="0" err="1"/>
              <a:t>Заельцовского</a:t>
            </a:r>
            <a:r>
              <a:rPr lang="ru-RU" sz="2400" dirty="0"/>
              <a:t> района;</a:t>
            </a:r>
          </a:p>
          <a:p>
            <a:r>
              <a:rPr lang="ru-RU" sz="2400" b="1" dirty="0"/>
              <a:t>Добролюбова Людмила Львовна,</a:t>
            </a:r>
            <a:r>
              <a:rPr lang="ru-RU" sz="2400" dirty="0"/>
              <a:t> руководитель РМО Центрального  района,</a:t>
            </a:r>
          </a:p>
          <a:p>
            <a:endParaRPr lang="ru-RU" sz="2400" b="1" dirty="0"/>
          </a:p>
          <a:p>
            <a:r>
              <a:rPr lang="ru-RU" sz="2400" b="1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7918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597220"/>
            <a:ext cx="4784394" cy="2257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3975762"/>
            <a:ext cx="2268252" cy="28929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393" y="4545690"/>
            <a:ext cx="1743607" cy="23227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826" y="5309379"/>
            <a:ext cx="2041537" cy="15371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50" y="5292042"/>
            <a:ext cx="2823253" cy="15387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950" y="2859281"/>
            <a:ext cx="2855640" cy="1179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1EB121-F399-46F4-98AD-41B0025D1DFA}"/>
              </a:ext>
            </a:extLst>
          </p:cNvPr>
          <p:cNvSpPr txBox="1"/>
          <p:nvPr/>
        </p:nvSpPr>
        <p:spPr>
          <a:xfrm>
            <a:off x="191344" y="73182"/>
            <a:ext cx="100451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мероприятиях единой городской тематической недели истории приняли участие   </a:t>
            </a:r>
          </a:p>
          <a:p>
            <a:endParaRPr lang="ru-RU" sz="2400" dirty="0"/>
          </a:p>
          <a:p>
            <a:r>
              <a:rPr lang="ru-RU" sz="2400" b="1" dirty="0"/>
              <a:t>167 ОО г. Новосибирска</a:t>
            </a:r>
          </a:p>
          <a:p>
            <a:endParaRPr lang="ru-RU" sz="2400" b="1" dirty="0"/>
          </a:p>
          <a:p>
            <a:r>
              <a:rPr lang="ru-RU" sz="2400" b="1" dirty="0"/>
              <a:t>44136 обучающихся.</a:t>
            </a:r>
          </a:p>
          <a:p>
            <a:endParaRPr lang="ru-RU" sz="1200" b="1" dirty="0"/>
          </a:p>
          <a:p>
            <a:endParaRPr lang="ru-RU" sz="1200" b="1" dirty="0"/>
          </a:p>
          <a:p>
            <a:endParaRPr lang="ru-RU" sz="1200" b="1" dirty="0"/>
          </a:p>
          <a:p>
            <a:r>
              <a:rPr lang="ru-RU" sz="2400" dirty="0"/>
              <a:t>Наибольшую активность проявили представители районных  </a:t>
            </a:r>
          </a:p>
          <a:p>
            <a:r>
              <a:rPr lang="ru-RU" sz="2400" dirty="0"/>
              <a:t>методических объединений Калининского,  Ленинского и </a:t>
            </a:r>
          </a:p>
          <a:p>
            <a:r>
              <a:rPr lang="ru-RU" sz="2400" dirty="0"/>
              <a:t>Октябрьского районов.  </a:t>
            </a:r>
          </a:p>
          <a:p>
            <a:endParaRPr lang="ru-RU" sz="1200" dirty="0"/>
          </a:p>
          <a:p>
            <a:r>
              <a:rPr lang="ru-RU" sz="2400" dirty="0"/>
              <a:t>Менее активно неделя прошла в ОО  Центрального круга (Железнодорожный, </a:t>
            </a:r>
            <a:r>
              <a:rPr lang="ru-RU" sz="2400" dirty="0" err="1"/>
              <a:t>Заельцовский</a:t>
            </a:r>
            <a:r>
              <a:rPr lang="ru-RU" sz="2400" dirty="0"/>
              <a:t> и Центральный районы) </a:t>
            </a:r>
          </a:p>
          <a:p>
            <a:r>
              <a:rPr lang="ru-RU" sz="2400" dirty="0"/>
              <a:t>и </a:t>
            </a:r>
            <a:r>
              <a:rPr lang="ru-RU" sz="2400" b="1" dirty="0">
                <a:solidFill>
                  <a:srgbClr val="C00000"/>
                </a:solidFill>
              </a:rPr>
              <a:t>Советского района.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" y="5280963"/>
            <a:ext cx="2051720" cy="1538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7070" y="5336161"/>
            <a:ext cx="2878524" cy="1724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8373" y="5292042"/>
            <a:ext cx="1700931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2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5E2AA9-0EEF-4EB8-8A9E-1F35E1C9BC0F}"/>
              </a:ext>
            </a:extLst>
          </p:cNvPr>
          <p:cNvSpPr/>
          <p:nvPr/>
        </p:nvSpPr>
        <p:spPr>
          <a:xfrm>
            <a:off x="2040468" y="-77485"/>
            <a:ext cx="6336704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Онлайн-викторина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«Братских народов союз вековой»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AE9E2-FA80-4B78-83B1-C520793C8EBB}"/>
              </a:ext>
            </a:extLst>
          </p:cNvPr>
          <p:cNvSpPr txBox="1"/>
          <p:nvPr/>
        </p:nvSpPr>
        <p:spPr>
          <a:xfrm>
            <a:off x="569052" y="1241431"/>
            <a:ext cx="11053896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Приняли участие 7173 школьника:</a:t>
            </a:r>
          </a:p>
          <a:p>
            <a:endParaRPr lang="ru-RU" sz="2400" b="1" dirty="0"/>
          </a:p>
          <a:p>
            <a:r>
              <a:rPr lang="ru-RU" sz="2400" b="1" dirty="0"/>
              <a:t>4826  учеников 6-8 классов</a:t>
            </a:r>
          </a:p>
          <a:p>
            <a:r>
              <a:rPr lang="ru-RU" sz="2400" b="1" dirty="0"/>
              <a:t>2347 учеников 9-11 классов</a:t>
            </a:r>
            <a:r>
              <a:rPr lang="ru-RU" sz="2400" dirty="0"/>
              <a:t>.</a:t>
            </a:r>
            <a:endParaRPr lang="ru-RU" sz="2400" u="sng" dirty="0"/>
          </a:p>
          <a:p>
            <a:endParaRPr lang="ru-RU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 участников викторины набрали максимальное количество баллов:</a:t>
            </a:r>
          </a:p>
          <a:p>
            <a:endParaRPr lang="ru-RU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ученика 6-8 классов;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547 учеников 9-11 классов.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 победителей акции доступны по ссылкам: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6-8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https://disk.yandex.ru/d/jOnFuqHHA7fwYQ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9-11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https://disk.yandex.ru/d/QzSdPybxS611Jg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402" y="3947473"/>
            <a:ext cx="1296144" cy="2298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26" y="238182"/>
            <a:ext cx="1653648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26" y="4267085"/>
            <a:ext cx="1923678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-4362" t="12752" r="2781" b="13221"/>
          <a:stretch/>
        </p:blipFill>
        <p:spPr>
          <a:xfrm>
            <a:off x="10934230" y="1931020"/>
            <a:ext cx="1244697" cy="2016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207" y="1224084"/>
            <a:ext cx="1365781" cy="18189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4" y="3603616"/>
            <a:ext cx="1453778" cy="19383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69" y="1021753"/>
            <a:ext cx="1238400" cy="1651200"/>
          </a:xfrm>
          <a:prstGeom prst="rect">
            <a:avLst/>
          </a:prstGeom>
        </p:spPr>
      </p:pic>
      <p:pic>
        <p:nvPicPr>
          <p:cNvPr id="6146" name="Picture 2" descr="QR-код">
            <a:extLst>
              <a:ext uri="{FF2B5EF4-FFF2-40B4-BE49-F238E27FC236}">
                <a16:creationId xmlns:a16="http://schemas.microsoft.com/office/drawing/2014/main" id="{3AAAE95C-2B4E-8DF9-6000-A21AD2AFB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30" y="5729781"/>
            <a:ext cx="1166683" cy="11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R-код">
            <a:extLst>
              <a:ext uri="{FF2B5EF4-FFF2-40B4-BE49-F238E27FC236}">
                <a16:creationId xmlns:a16="http://schemas.microsoft.com/office/drawing/2014/main" id="{E7BCF0B6-ED41-52E2-8F97-288A28940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5688184"/>
            <a:ext cx="1224136" cy="11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8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1E02D2-9290-475A-BEC4-44B7C4ED2373}"/>
              </a:ext>
            </a:extLst>
          </p:cNvPr>
          <p:cNvSpPr/>
          <p:nvPr/>
        </p:nvSpPr>
        <p:spPr>
          <a:xfrm>
            <a:off x="420" y="111126"/>
            <a:ext cx="11449272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 видеороликов  «Культурный код России»</a:t>
            </a:r>
          </a:p>
          <a:p>
            <a:pPr indent="45021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Приняли участие 54 чел. </a:t>
            </a:r>
          </a:p>
          <a:p>
            <a:pPr indent="450215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Победитель</a:t>
            </a:r>
          </a:p>
          <a:p>
            <a:pPr indent="450215">
              <a:spcAft>
                <a:spcPts val="0"/>
              </a:spcAft>
            </a:pP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Бинзак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Виктор Павлович, МАОУ ИЭЛ им. А.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Гараничева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 работа  «Казанский Кремль»    </a:t>
            </a:r>
          </a:p>
          <a:p>
            <a:pPr indent="450215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Лауреаты </a:t>
            </a:r>
          </a:p>
          <a:p>
            <a:pPr indent="45021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2 место</a:t>
            </a:r>
          </a:p>
          <a:p>
            <a:pPr indent="450215">
              <a:spcAft>
                <a:spcPts val="0"/>
              </a:spcAft>
            </a:pP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Кулькова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Аделия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Терешина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Милена, МБОУ СОШ № 49, работа  «Ой, да девица - краса...»;</a:t>
            </a:r>
          </a:p>
          <a:p>
            <a:pPr indent="450215">
              <a:spcAft>
                <a:spcPts val="0"/>
              </a:spcAft>
            </a:pP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Дудзик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Алиса, Бойко София,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Пацукова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Шесневская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МАОУ СОШ № 85 «Журавушка», работа «Осетинские пироги».</a:t>
            </a:r>
          </a:p>
          <a:p>
            <a:pPr indent="45021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3 место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Редькина Алёна Александровна, МАОУ «Лицей № 26», работа «Сердце Чечни»;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Михайлов Арсений, МАОУ СОШ № 85 «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Журавушка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работа «Карелия. Вышивка»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Легостаева Алиса, Бородина Кира, МАОУ СОШ № 85 «Журавушка», работа «Мечеть «Ляля-Тюльпан».</a:t>
            </a:r>
          </a:p>
          <a:p>
            <a:pPr indent="450215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Специальные дипломы</a:t>
            </a:r>
          </a:p>
          <a:p>
            <a:pPr indent="45021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 самый оригинальный сценарий</a:t>
            </a:r>
          </a:p>
          <a:p>
            <a:pPr indent="450215"/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Перязев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Максим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Исаканов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Максим Остроухова Виктория , Левченко Арина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Рудиш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Валерия Воробьев Игорь, </a:t>
            </a:r>
          </a:p>
          <a:p>
            <a:pPr indent="450215"/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Безуматов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Михаил, МБОУ СОШ № 155, работа «Однажды во сне: Кавказские горы и гора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Кисилях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indent="45021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 техническое исполнение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Харитонова Полина, Гладких Ксения, Бугаёва Милена,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Заболотская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Анастасия, Любченко Арина, 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МБОУ СОШ № 155, работа «Обь-плод любви»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indent="450215">
              <a:spcAft>
                <a:spcPts val="0"/>
              </a:spcAft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https://disk.yandex.ru/d/gCtJU5oVYNFYRQ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indent="450215">
              <a:spcAft>
                <a:spcPts val="0"/>
              </a:spcAft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indent="450215">
              <a:spcAft>
                <a:spcPts val="0"/>
              </a:spcAft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87488" y="6023988"/>
            <a:ext cx="1144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Ссылка для скачивания дипломов победителей и лауреатов</a:t>
            </a:r>
          </a:p>
        </p:txBody>
      </p:sp>
      <p:pic>
        <p:nvPicPr>
          <p:cNvPr id="7172" name="Picture 4" descr="QR-код">
            <a:extLst>
              <a:ext uri="{FF2B5EF4-FFF2-40B4-BE49-F238E27FC236}">
                <a16:creationId xmlns:a16="http://schemas.microsoft.com/office/drawing/2014/main" id="{E8D6473C-298C-DD94-BF64-C367C677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61" y="5306807"/>
            <a:ext cx="1440011" cy="14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8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F5E764-BE3C-4DAB-9045-C031D24D3B0D}"/>
              </a:ext>
            </a:extLst>
          </p:cNvPr>
          <p:cNvSpPr txBox="1"/>
          <p:nvPr/>
        </p:nvSpPr>
        <p:spPr>
          <a:xfrm>
            <a:off x="2243572" y="188640"/>
            <a:ext cx="8316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Активность ОО в мероприятиях недели истории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364" y="1016732"/>
            <a:ext cx="11053228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Тематическая беседа, посвященная году Единства народов России </a:t>
            </a: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«Народов много, судьба – одна!»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164 ОО</a:t>
            </a: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«Добро на всех языках»-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153 ОО</a:t>
            </a: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Онлайн-викторина «Братских народов союз вековой»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162 ОО</a:t>
            </a: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Вернисаж «Многоликая Россия»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161 ОО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видеороликов «Культурный код России»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 ОО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фотозон «Народный костюм»-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 ОО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эстафета народных песен и танцевального искусства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«Хоровод дружбы»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ОО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народной кухни – презентация постеров с рецептами народных блюд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 ОО 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перемены «Игры народов России»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 ОО 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боевых листков «Герой моего народа»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 ОО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программа «В единстве народа – сила России»-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ОО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494" y="3655916"/>
            <a:ext cx="1512168" cy="201622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4912" t="25656" r="71298" b="25314"/>
          <a:stretch/>
        </p:blipFill>
        <p:spPr bwMode="auto">
          <a:xfrm>
            <a:off x="7679982" y="959196"/>
            <a:ext cx="3924629" cy="2649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16" y="4997733"/>
            <a:ext cx="1384886" cy="18465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07" y="5010801"/>
            <a:ext cx="1393789" cy="18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18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801</Words>
  <Application>Microsoft Office PowerPoint</Application>
  <PresentationFormat>Широкоэкранный</PresentationFormat>
  <Paragraphs>132</Paragraphs>
  <Slides>11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Myriad Pro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Irija</cp:lastModifiedBy>
  <cp:revision>202</cp:revision>
  <dcterms:created xsi:type="dcterms:W3CDTF">2022-02-10T09:33:50Z</dcterms:created>
  <dcterms:modified xsi:type="dcterms:W3CDTF">2026-04-14T18:55:36Z</dcterms:modified>
</cp:coreProperties>
</file>