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0" r:id="rId2"/>
    <p:sldId id="273" r:id="rId3"/>
    <p:sldId id="258" r:id="rId4"/>
    <p:sldId id="259" r:id="rId5"/>
    <p:sldId id="261" r:id="rId6"/>
    <p:sldId id="282" r:id="rId7"/>
    <p:sldId id="281" r:id="rId8"/>
    <p:sldId id="272" r:id="rId9"/>
    <p:sldId id="277" r:id="rId10"/>
    <p:sldId id="274" r:id="rId11"/>
    <p:sldId id="275" r:id="rId12"/>
    <p:sldId id="27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15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yclowiki.org/w/index.php?title=%D0%9F%D0%BE%D1%81%D0%BB%D0%B0%D0%BD%D0%B8%D0%B5_%D0%BF%D1%80%D0%B5%D0%B7%D0%B8%D0%B4%D0%B5%D0%BD%D1%82%D0%B0_%D0%A0%D0%BE%D1%81%D1%81%D0%B8%D0%B8_%D0%A4%D0%B5%D0%B4%D0%B5%D1%80%D0%B0%D0%BB%D1%8C%D0%BD%D0%BE%D0%BC%D1%83_%D1%81%D0%BE%D0%B1%D1%80%D0%B0%D0%BD%D0%B8%D1%8E&amp;action=edit&amp;redlink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yclowiki.org/wiki/%D0%9D%D0%B5%D0%B9%D1%80%D0%BE%D1%84%D0%B8%D1%82%D0%BD%D0%B5%D1%81" TargetMode="External"/><Relationship Id="rId5" Type="http://schemas.openxmlformats.org/officeDocument/2006/relationships/hyperlink" Target="https://cyclowiki.org/w/index.php?title=%D0%9D%D0%B0%D1%86%D0%B8%D0%BE%D0%BD%D0%B0%D0%BB%D1%8C%D0%BD%D0%B0%D1%8F_%D1%82%D0%B5%D1%85%D0%BD%D0%BE%D0%BB%D0%BE%D0%B3%D0%B8%D1%87%D0%B5%D1%81%D0%BA%D0%B0%D1%8F_%D0%B8%D0%BD%D0%B8%D1%86%D0%B8%D0%B0%D1%82%D0%B8%D0%B2%D0%B0&amp;action=edit&amp;redlink=1" TargetMode="External"/><Relationship Id="rId4" Type="http://schemas.openxmlformats.org/officeDocument/2006/relationships/hyperlink" Target="https://cyclowiki.org/wiki/%D0%9F%D1%83%D1%82%D0%B8%D0%BD,_%D0%92%D0%BB%D0%B0%D0%B4%D0%B8%D0%BC%D0%B8%D1%80_%D0%92%D0%BB%D0%B0%D0%B4%D0%B8%D0%BC%D0%B8%D1%80%D0%BE%D0%B2%D0%B8%D1%8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75" y="-1883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375" y="57890"/>
            <a:ext cx="87868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города Новосибирска</a:t>
            </a:r>
          </a:p>
          <a:p>
            <a:pPr algn="ctr"/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«Детский сад № 458 «Искорка»</a:t>
            </a:r>
          </a:p>
          <a:p>
            <a:pPr algn="ctr"/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Россия, 630126, г. Новосибирск-126, ул. Выборная, 104     тел.244-07-60</a:t>
            </a:r>
          </a:p>
          <a:p>
            <a:pPr algn="ctr"/>
            <a:endParaRPr lang="ru-RU" sz="1200" b="1" dirty="0">
              <a:solidFill>
                <a:srgbClr val="7030A0"/>
              </a:solidFill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Адаптивная физкультура для дошкольников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элементами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нейрогимнастики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«Умная физкультура»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701B2B-1907-494A-F2CA-55D3D5CCFEA1}"/>
              </a:ext>
            </a:extLst>
          </p:cNvPr>
          <p:cNvSpPr txBox="1"/>
          <p:nvPr/>
        </p:nvSpPr>
        <p:spPr>
          <a:xfrm>
            <a:off x="3417072" y="6429537"/>
            <a:ext cx="2011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Новосибирск,2024</a:t>
            </a:r>
          </a:p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9AEE583-D9A3-2363-663B-25E0BD7DD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57356" y="2143116"/>
            <a:ext cx="5154430" cy="35085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2CF896-1720-02AD-C3F3-F8DEDD5F398F}"/>
              </a:ext>
            </a:extLst>
          </p:cNvPr>
          <p:cNvSpPr txBox="1"/>
          <p:nvPr/>
        </p:nvSpPr>
        <p:spPr>
          <a:xfrm>
            <a:off x="6056578" y="5626918"/>
            <a:ext cx="302961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инструктор по физической культуре 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д/с №458 </a:t>
            </a:r>
          </a:p>
          <a:p>
            <a:r>
              <a:rPr lang="ru-RU" sz="1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Гужавина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Елена Викторовна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9F0F04-6420-0B98-11F9-4A519B56E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88369E-F08C-D1C4-EC4C-573EABD9C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2DE4D4-6E23-0421-92F4-C48DFDC83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1.jpg">
            <a:extLst>
              <a:ext uri="{FF2B5EF4-FFF2-40B4-BE49-F238E27FC236}">
                <a16:creationId xmlns:a16="http://schemas.microsoft.com/office/drawing/2014/main" xmlns="" id="{ED440C3E-5031-C7C9-1016-8AFF252B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EDCD0E-927D-267B-61D6-AFC36394553A}"/>
              </a:ext>
            </a:extLst>
          </p:cNvPr>
          <p:cNvSpPr txBox="1"/>
          <p:nvPr/>
        </p:nvSpPr>
        <p:spPr>
          <a:xfrm>
            <a:off x="214282" y="214290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2050" name="Picture 2" descr="D:\ФОТО 24-25\занятие нейрогимнастика\IMG_20241120_154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00439"/>
            <a:ext cx="4476749" cy="3357562"/>
          </a:xfrm>
          <a:prstGeom prst="rect">
            <a:avLst/>
          </a:prstGeom>
          <a:noFill/>
        </p:spPr>
      </p:pic>
      <p:pic>
        <p:nvPicPr>
          <p:cNvPr id="2051" name="Picture 3" descr="D:\ФОТО 24-25\занятие нейрогимнастика\IMG_20241120_154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3375422"/>
          </a:xfrm>
          <a:prstGeom prst="rect">
            <a:avLst/>
          </a:prstGeom>
          <a:noFill/>
        </p:spPr>
      </p:pic>
      <p:pic>
        <p:nvPicPr>
          <p:cNvPr id="4" name="Picture 4" descr="D:\ФОТО 24-25\занятие нейрогимнастика\IMG_20241120_1549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00562" cy="3375422"/>
          </a:xfrm>
          <a:prstGeom prst="rect">
            <a:avLst/>
          </a:prstGeom>
          <a:noFill/>
        </p:spPr>
      </p:pic>
      <p:pic>
        <p:nvPicPr>
          <p:cNvPr id="2053" name="Picture 5" descr="D:\ФОТО 24-25\занятие нейрогимнастика\IMG_20241120_1552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50" y="3500438"/>
            <a:ext cx="4476750" cy="3357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611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9F0F04-6420-0B98-11F9-4A519B56E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88369E-F08C-D1C4-EC4C-573EABD9C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2DE4D4-6E23-0421-92F4-C48DFDC83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1.jpg">
            <a:extLst>
              <a:ext uri="{FF2B5EF4-FFF2-40B4-BE49-F238E27FC236}">
                <a16:creationId xmlns:a16="http://schemas.microsoft.com/office/drawing/2014/main" xmlns="" id="{ED440C3E-5031-C7C9-1016-8AFF252B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EDCD0E-927D-267B-61D6-AFC36394553A}"/>
              </a:ext>
            </a:extLst>
          </p:cNvPr>
          <p:cNvSpPr txBox="1"/>
          <p:nvPr/>
        </p:nvSpPr>
        <p:spPr>
          <a:xfrm>
            <a:off x="214282" y="214290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7" name="Picture 5" descr="D:\ФОТО 24-25\занятие нейрогимнастика\IMG_20241121_093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82578"/>
            <a:ext cx="4500562" cy="3375422"/>
          </a:xfrm>
          <a:prstGeom prst="rect">
            <a:avLst/>
          </a:prstGeom>
          <a:noFill/>
        </p:spPr>
      </p:pic>
      <p:pic>
        <p:nvPicPr>
          <p:cNvPr id="4098" name="Picture 2" descr="D:\ФОТО 24-25\занятие нейрогимнастика\IMG_20241121_093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4714876" cy="3536157"/>
          </a:xfrm>
          <a:prstGeom prst="rect">
            <a:avLst/>
          </a:prstGeom>
          <a:noFill/>
        </p:spPr>
      </p:pic>
      <p:pic>
        <p:nvPicPr>
          <p:cNvPr id="4099" name="Picture 3" descr="D:\ФОТО 24-25\занятие нейрогимнастика\IMG_20241121_0914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1843"/>
            <a:ext cx="4714876" cy="3536157"/>
          </a:xfrm>
          <a:prstGeom prst="rect">
            <a:avLst/>
          </a:prstGeom>
          <a:noFill/>
        </p:spPr>
      </p:pic>
      <p:pic>
        <p:nvPicPr>
          <p:cNvPr id="4100" name="Picture 4" descr="D:\ФОТО 24-25\занятие нейрогимнастика\IMG_20241120_1559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4329" y="0"/>
            <a:ext cx="4969671" cy="328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611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9F0F04-6420-0B98-11F9-4A519B56E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88369E-F08C-D1C4-EC4C-573EABD9C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2DE4D4-6E23-0421-92F4-C48DFDC83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1.jpg">
            <a:extLst>
              <a:ext uri="{FF2B5EF4-FFF2-40B4-BE49-F238E27FC236}">
                <a16:creationId xmlns:a16="http://schemas.microsoft.com/office/drawing/2014/main" xmlns="" id="{ED440C3E-5031-C7C9-1016-8AFF252B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EDCD0E-927D-267B-61D6-AFC36394553A}"/>
              </a:ext>
            </a:extLst>
          </p:cNvPr>
          <p:cNvSpPr txBox="1"/>
          <p:nvPr/>
        </p:nvSpPr>
        <p:spPr>
          <a:xfrm>
            <a:off x="214282" y="214290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5122" name="Picture 2" descr="D:\ФОТО 24-25\оборудование пед совет\IMG_20241119_131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572002" cy="3429000"/>
          </a:xfrm>
          <a:prstGeom prst="rect">
            <a:avLst/>
          </a:prstGeom>
          <a:noFill/>
        </p:spPr>
      </p:pic>
      <p:pic>
        <p:nvPicPr>
          <p:cNvPr id="5125" name="Picture 5" descr="D:\ФОТО 24-25\оборудование пед совет\IMG_20241119_131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375421"/>
            <a:ext cx="4643438" cy="3482579"/>
          </a:xfrm>
          <a:prstGeom prst="rect">
            <a:avLst/>
          </a:prstGeom>
          <a:noFill/>
        </p:spPr>
      </p:pic>
      <p:pic>
        <p:nvPicPr>
          <p:cNvPr id="5126" name="Picture 6" descr="D:\ФОТО 24-25\оборудование пед совет\IMG_20241119_1309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571999" cy="3429000"/>
          </a:xfrm>
          <a:prstGeom prst="rect">
            <a:avLst/>
          </a:prstGeom>
          <a:noFill/>
        </p:spPr>
      </p:pic>
      <p:pic>
        <p:nvPicPr>
          <p:cNvPr id="5128" name="Picture 8" descr="D:\ФОТО 24-25\оборудование пед совет\IMG_20241119_1318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6749" y="0"/>
            <a:ext cx="4667251" cy="3500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611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428868"/>
            <a:ext cx="483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17693"/>
            <a:ext cx="842968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tooltip="Послание президента России Федеральному собранию (страница не существует)"/>
              </a:rPr>
              <a:t>Послании Федеральному собранию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 декабря 2014 года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tooltip="Путин, Владимир Владимирович"/>
              </a:rPr>
              <a:t>Президент России Владимир Путин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обозначил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tooltip="Национальная технологическая инициатива (страница не существует)"/>
              </a:rPr>
              <a:t>Национальную технологическую инициативу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одним из приоритетов государственной политики. Для развития в рамках инициативы было отобрано 9 ключевых рынков Руководитель Рабочей группы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НейроНэт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НТИ Иващенко А. А. в аннотации к плану по развитию рынка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НейроНэт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Национальной технологической инициативы обозначил: применение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нейротехнологий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области образования позволит резко увеличить объем и скорость усвоения новых знаний, при этом развитие таких технологии, как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нейрофитнеса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модуляция памяти, приведет к возможности многократного усиления когнитивных способностей.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26 мая 2016 года в рамках Программы развития технопарков в сфере высоких технологий</a:t>
            </a:r>
            <a:r>
              <a:rPr lang="ru-RU" sz="2000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[1]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премьер-министру России Дмитрию Медведеву были представлены разработки на базе технопарка МФТИ, среди которых была отдельно отмечена</a:t>
            </a:r>
            <a:r>
              <a:rPr lang="ru-RU" sz="2000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[2]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разработка технологии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Нейровитнеса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5725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Нейрофитнес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– это научно обоснованная гимнастика для тренировки мозга и наращивания нейронных связей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  <a:endParaRPr lang="ru-RU" sz="2800" dirty="0">
              <a:solidFill>
                <a:srgbClr val="7030A0"/>
              </a:solidFill>
            </a:endParaRPr>
          </a:p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Нейрогимнастика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– это комплекс телесно-ориентированных упражнений, позволяющих через тело мягко воздействовать на мозговые структуры. Это универсальная система упражнений для развития мозга, которая относится к </a:t>
            </a:r>
            <a:r>
              <a:rPr lang="ru-RU" sz="2800" dirty="0" err="1">
                <a:solidFill>
                  <a:srgbClr val="7030A0"/>
                </a:solidFill>
              </a:rPr>
              <a:t>кинезиологическим</a:t>
            </a:r>
            <a:r>
              <a:rPr lang="ru-RU" sz="2800" dirty="0">
                <a:solidFill>
                  <a:srgbClr val="7030A0"/>
                </a:solidFill>
              </a:rPr>
              <a:t> упражнениям.</a:t>
            </a:r>
          </a:p>
          <a:p>
            <a:endParaRPr lang="ru-RU" sz="20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xmlns="" id="{F403ECBB-C215-9E7B-3D0C-EC9DFF5C2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819520"/>
            <a:ext cx="5975297" cy="303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857256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Содействие физическому и психическому развитию, разносторонней физической подготовке, коррекции психофизического развития и интеграции дошкольников во время занятий адаптивной физкультуры с элементами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нейрогимнастики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у детей интерес к физической культуре и совместным физическим занятиям со сверстниками;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жизненно необходимые двигательные умения, двигательные качества, физическую и умственную работоспособность, учитывая возрастные и индивидуальные особенности;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Воспитывать нравственные, волевые качества, самоконтроль, управление собственными эмоциями: борьбу с раздражительностью, контроль за проявлениями агрессии, избавление от страхов, тревог и переживаний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Улучшать состояния нервной системы, восприятия и запоминания новой информации;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когнитивные способности (память, мышление, внимание);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Синхронизировать работу обоих полушарий головного мозга и раскрытие скрытых способностей мозга.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64399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Прогнозируемые результаты деятельности</a:t>
            </a:r>
          </a:p>
          <a:p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результате ведения проекта у дошкольников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повысится: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улучшение состояния нервной системы;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улучшение восприятия и запоминания новой информации;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когнитивных способностей (память, мышление, внимание);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раскрытие скрытых способностей мозга;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синхронизация работы обоих полушарий головного мозга;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улучшение настроения;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избавление от страхов, тревог и переживаний;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управление собственными эмоциями: борьба с раздражительностью, контроль за проявлениями агрессии.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143240" y="142852"/>
            <a:ext cx="307183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Умная физкультура</a:t>
            </a:r>
            <a:endParaRPr lang="ru-RU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142984"/>
            <a:ext cx="2714644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1071546"/>
            <a:ext cx="2714644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6" y="1142984"/>
            <a:ext cx="2714644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завершающий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071678"/>
            <a:ext cx="271464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Формирование проблемы, цели и задач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3143248"/>
            <a:ext cx="2714644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Анализ методической литературы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4071942"/>
            <a:ext cx="2714644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Создание условий для реализации проекта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2071678"/>
            <a:ext cx="271464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Занятия физ.культурой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86116" y="2857496"/>
            <a:ext cx="2714644" cy="4326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Подвижные игры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86116" y="3714752"/>
            <a:ext cx="2714644" cy="7858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Спортивные праздники, развлечения</a:t>
            </a:r>
          </a:p>
        </p:txBody>
      </p:sp>
      <p:sp>
        <p:nvSpPr>
          <p:cNvPr id="16" name="Скругленный прямоугольник 13">
            <a:extLst>
              <a:ext uri="{FF2B5EF4-FFF2-40B4-BE49-F238E27FC236}">
                <a16:creationId xmlns="" xmlns:a16="http://schemas.microsoft.com/office/drawing/2014/main" id="{30C0A978-0E2B-4191-AFD4-446682454081}"/>
              </a:ext>
            </a:extLst>
          </p:cNvPr>
          <p:cNvSpPr/>
          <p:nvPr/>
        </p:nvSpPr>
        <p:spPr>
          <a:xfrm>
            <a:off x="6215074" y="2357430"/>
            <a:ext cx="2714644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Мониторинг </a:t>
            </a:r>
          </a:p>
        </p:txBody>
      </p:sp>
      <p:sp>
        <p:nvSpPr>
          <p:cNvPr id="17" name="Скругленный прямоугольник 13">
            <a:extLst>
              <a:ext uri="{FF2B5EF4-FFF2-40B4-BE49-F238E27FC236}">
                <a16:creationId xmlns="" xmlns:a16="http://schemas.microsoft.com/office/drawing/2014/main" id="{30C0A978-0E2B-4191-AFD4-446682454081}"/>
              </a:ext>
            </a:extLst>
          </p:cNvPr>
          <p:cNvSpPr/>
          <p:nvPr/>
        </p:nvSpPr>
        <p:spPr>
          <a:xfrm>
            <a:off x="357158" y="5214950"/>
            <a:ext cx="2714644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Мониторинг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57554" y="5786454"/>
            <a:ext cx="2714644" cy="593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Работа с родителями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57554" y="4929198"/>
            <a:ext cx="2714644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Утренняя гимнастика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86512" y="3429000"/>
            <a:ext cx="2714644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Итоговые спортивные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праздники, развлечения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57950" y="5072074"/>
            <a:ext cx="271464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Фото и видео отчеты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19" y="214290"/>
            <a:ext cx="857256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Методы физического развития 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Наглядные: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наглядно-зрительные приемы (показ физических упражнений, использование наглядных пособий, имитация, зрительные ориентиры);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наглядно-слуховые приемы (музыка, песни);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тактильно-мышечные приемы (непосредственная помощь воспитателя) 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Словесные: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объяснения, пояснения, указания;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подача команд, распоряжений, сигналов;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вопросы к детям;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образный сюжетный рассказ, беседа;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словесная инструкция 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Практические: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повторение упражнений без изменения и с изменениями;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проведение упражнений в игровой форме;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проведение упражнений в соревновательной форме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Формы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физического развития </a:t>
            </a:r>
          </a:p>
          <a:p>
            <a:pPr algn="ctr"/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физкультурные занятия (групповые, подгрупповые индивидуальные), утренняя гимнастика (зарядка), закаливающие процедуры в сочетании с физически­ми упражнениям</a:t>
            </a:r>
            <a:r>
              <a:rPr lang="ru-RU" sz="1600" b="1" baseline="-25000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физкультминутки, подвижные игры, прогулки, самостоятельная двигательная деятельность детей, физкультурные досуги и праздники.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9F0F04-6420-0B98-11F9-4A519B56E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88369E-F08C-D1C4-EC4C-573EABD9C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2DE4D4-6E23-0421-92F4-C48DFDC83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1.jpg">
            <a:extLst>
              <a:ext uri="{FF2B5EF4-FFF2-40B4-BE49-F238E27FC236}">
                <a16:creationId xmlns:a16="http://schemas.microsoft.com/office/drawing/2014/main" xmlns="" id="{ED440C3E-5031-C7C9-1016-8AFF252B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EDCD0E-927D-267B-61D6-AFC36394553A}"/>
              </a:ext>
            </a:extLst>
          </p:cNvPr>
          <p:cNvSpPr txBox="1"/>
          <p:nvPr/>
        </p:nvSpPr>
        <p:spPr>
          <a:xfrm>
            <a:off x="214282" y="214290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4" name="Picture 2" descr="D:\ФОТО 24-25\занятие нейрогимнастика\IMG_20241120_151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9460" cy="3286124"/>
          </a:xfrm>
          <a:prstGeom prst="rect">
            <a:avLst/>
          </a:prstGeom>
          <a:noFill/>
        </p:spPr>
      </p:pic>
      <p:pic>
        <p:nvPicPr>
          <p:cNvPr id="1028" name="Picture 4" descr="D:\ФОТО 24-25\занятие нейрогимнастика\IMG_20241120_155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3" y="3286124"/>
            <a:ext cx="4381497" cy="3571876"/>
          </a:xfrm>
          <a:prstGeom prst="rect">
            <a:avLst/>
          </a:prstGeom>
          <a:noFill/>
        </p:spPr>
      </p:pic>
      <p:pic>
        <p:nvPicPr>
          <p:cNvPr id="11" name="Picture 2" descr="D:\ФОТО 24-25\занятие нейрогимнастика\IMG_20241121_092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5283" y="3214686"/>
            <a:ext cx="4857751" cy="3643314"/>
          </a:xfrm>
          <a:prstGeom prst="rect">
            <a:avLst/>
          </a:prstGeom>
          <a:noFill/>
        </p:spPr>
      </p:pic>
      <p:pic>
        <p:nvPicPr>
          <p:cNvPr id="1030" name="Picture 6" descr="D:\ФОТО 24-25\занятие нейрогимнастика\IMG_20241121_084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503" y="0"/>
            <a:ext cx="4381498" cy="328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611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9F0F04-6420-0B98-11F9-4A519B56E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88369E-F08C-D1C4-EC4C-573EABD9C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2DE4D4-6E23-0421-92F4-C48DFDC83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1.jpg">
            <a:extLst>
              <a:ext uri="{FF2B5EF4-FFF2-40B4-BE49-F238E27FC236}">
                <a16:creationId xmlns:a16="http://schemas.microsoft.com/office/drawing/2014/main" xmlns="" id="{ED440C3E-5031-C7C9-1016-8AFF252B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EDCD0E-927D-267B-61D6-AFC36394553A}"/>
              </a:ext>
            </a:extLst>
          </p:cNvPr>
          <p:cNvSpPr txBox="1"/>
          <p:nvPr/>
        </p:nvSpPr>
        <p:spPr>
          <a:xfrm>
            <a:off x="214282" y="214290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3076" name="Picture 4" descr="D:\ФОТО 24-25\занятие нейрогимнастика\IMG_20241120_160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44" cy="2786058"/>
          </a:xfrm>
          <a:prstGeom prst="rect">
            <a:avLst/>
          </a:prstGeom>
          <a:noFill/>
        </p:spPr>
      </p:pic>
      <p:pic>
        <p:nvPicPr>
          <p:cNvPr id="3077" name="Picture 5" descr="D:\ФОТО 24-25\занятие нейрогимнастика\IMG_20241120_153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3078" name="Picture 6" descr="D:\ФОТО 24-25\занятие нейрогимнастика\IMG_20241120_153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1" cy="3429001"/>
          </a:xfrm>
          <a:prstGeom prst="rect">
            <a:avLst/>
          </a:prstGeom>
          <a:noFill/>
        </p:spPr>
      </p:pic>
      <p:pic>
        <p:nvPicPr>
          <p:cNvPr id="3080" name="Picture 8" descr="D:\ФОТО 24-25\занятие нейрогимнастика\IMG_20241120_1531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375422"/>
            <a:ext cx="4643438" cy="3482579"/>
          </a:xfrm>
          <a:prstGeom prst="rect">
            <a:avLst/>
          </a:prstGeom>
          <a:noFill/>
        </p:spPr>
      </p:pic>
      <p:pic>
        <p:nvPicPr>
          <p:cNvPr id="14" name="Picture 3" descr="D:\ФОТО 24-25\занятие нейрогимнастика\IMG_20241120_1604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3375421"/>
            <a:ext cx="4643439" cy="3482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6113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513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71</cp:revision>
  <dcterms:created xsi:type="dcterms:W3CDTF">2023-09-05T07:11:59Z</dcterms:created>
  <dcterms:modified xsi:type="dcterms:W3CDTF">2023-09-05T07:45:01Z</dcterms:modified>
</cp:coreProperties>
</file>