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9" r:id="rId3"/>
    <p:sldId id="268" r:id="rId4"/>
    <p:sldId id="262" r:id="rId5"/>
    <p:sldId id="260" r:id="rId6"/>
    <p:sldId id="273" r:id="rId7"/>
    <p:sldId id="276" r:id="rId8"/>
    <p:sldId id="275" r:id="rId9"/>
    <p:sldId id="263" r:id="rId10"/>
    <p:sldId id="271" r:id="rId11"/>
    <p:sldId id="264" r:id="rId12"/>
    <p:sldId id="267" r:id="rId13"/>
    <p:sldId id="272" r:id="rId14"/>
    <p:sldId id="27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C1307"/>
    <a:srgbClr val="080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249" autoAdjust="0"/>
  </p:normalViewPr>
  <p:slideViewPr>
    <p:cSldViewPr snapToGrid="0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9020E-7A79-4FBA-AFB5-DD3E9F3B003A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928FF-5549-47CF-8461-EE36AF0798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706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5928FF-5549-47CF-8461-EE36AF07984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007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8922F7-F3D2-49BB-9CB3-A3244B3C5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9F4E2F-A514-4146-A8A1-FB7542E9F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949D82-655B-4799-86F0-DD76C814F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8064-C609-499C-8D35-D57CDDA13AED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59C8E9-18B5-4554-AE5D-9D698075B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94EBE1-D6DD-4231-B8C9-D17CA74E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0D3A-28BD-4822-A48D-AE958587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15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3B699A-0084-455B-8738-FCE8FDADB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9C38414-6D94-478E-BA18-B9F39A02F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3A4F03-BB06-436B-ADBD-4EC3878B1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8064-C609-499C-8D35-D57CDDA13AED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B8986F-B314-4590-9B83-16A2D7A38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4FC172-A9EF-43DF-89F1-3FD19763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0D3A-28BD-4822-A48D-AE958587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003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3C51058-05FA-4671-8AAA-20AE8175C0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2D14F0D-FBE3-4935-AB5E-BD0F0F5277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C4757E-CA28-4796-B3E9-A6F5C7EAD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8064-C609-499C-8D35-D57CDDA13AED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4EE067-D09B-499F-AE91-466A596F1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F57756-8C76-44A3-8838-C89C2A01E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0D3A-28BD-4822-A48D-AE958587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613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99365-55C6-4B7A-9351-2190FE95A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1786F6-EE17-41B5-B9CB-E14D153C6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0BAE06-32D2-4163-84B9-41DC6AC3E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8064-C609-499C-8D35-D57CDDA13AED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48B581-655E-4F4D-B7F3-9D883D72C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306819-8E5F-4CB5-A0F7-ED1CEAF3C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0D3A-28BD-4822-A48D-AE958587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09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8C6B7-6005-44EE-A675-CB3A3C1E3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B74690-07CE-4F67-A0B5-3FF2B3387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C43CAB-D3A7-4751-BC6F-3327B9A27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8064-C609-499C-8D35-D57CDDA13AED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3ED893-5800-4070-89DB-49FF2567C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E9EC3F-F633-4AE7-B7D1-16412D6A7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0D3A-28BD-4822-A48D-AE958587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026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277246-69C9-412F-B5F5-8DF0E2254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D4B596-3C1C-48CD-B9F9-2DC328EA58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08E971-C9C4-4FBD-B7BA-66066411E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FD5018-A316-4056-8AE3-28912C77C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8064-C609-499C-8D35-D57CDDA13AED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2129EF-0E4E-4423-BA7C-954B0F3E5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A3A525-ABFF-4C1A-B900-BD549C9AB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0D3A-28BD-4822-A48D-AE958587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905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10E822-AD56-450A-B59B-068A34F82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C2C184-0E55-4D05-BB0D-97050CE70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69239C-8D11-4954-A6EE-4D3104456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FC19FA6-BCC2-46A0-8D9C-0A0DCFA88A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AD9DB4-C904-4C0A-8BF8-B519684EF9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451AB0-92D3-4087-BE72-C55287F65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8064-C609-499C-8D35-D57CDDA13AED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4F2722-7D6A-45AA-B4D1-44D651875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606BE4F-280D-4DBC-BEFA-C5853CE3D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0D3A-28BD-4822-A48D-AE958587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47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6837DA-05B9-4F67-B311-C3E895F7A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2F352F-3CB1-4429-AF3D-C8398CA3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8064-C609-499C-8D35-D57CDDA13AED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E57F96B-1A4A-4477-9B06-C178AF6FA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53ECDED-53A0-451B-887D-37183B95B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0D3A-28BD-4822-A48D-AE958587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248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D3190D2-0081-40CB-A979-C23CC1E9C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8064-C609-499C-8D35-D57CDDA13AED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123BEB-5E8A-49DC-9574-1C85FF345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4F4309F-D0D9-46EE-9AE1-08088DE13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0D3A-28BD-4822-A48D-AE958587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823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B84982-5947-414E-AA25-DFF45C876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993EBC-C4BF-430A-B9DB-6CBA33669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65644F-2096-482A-9CD2-484A4FDFD0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86B35F-681F-495C-B479-BD6835EE1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8064-C609-499C-8D35-D57CDDA13AED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99B2B0-A22C-44C8-AB14-A97E50ECD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C47987-0AAD-48B5-AEE8-6B56A5E1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0D3A-28BD-4822-A48D-AE958587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5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115DC2-2F87-43CB-817F-608307BBF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EE50420-9F7B-49BA-A00C-E55BB84172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C4F1CB-476F-4F9F-AA25-6683216459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D5A3BF-58BD-4550-8225-4FC358099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A8064-C609-499C-8D35-D57CDDA13AED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2AFB2C-B5A7-4491-927D-7C5211D14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6E823E-B895-4609-ACEE-06D6C278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70D3A-28BD-4822-A48D-AE958587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834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AE6F5-B350-41F0-B94F-3AF44DB2C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B2A1EC-BD7A-49D2-A254-CCF8F1FBD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6788B5-C9D5-4B9C-A2E7-F5C8349F07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A8064-C609-499C-8D35-D57CDDA13AED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970996-74E6-446A-AF3A-B91843729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7EC48A-FAC9-4DD8-B364-60E6108548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70D3A-28BD-4822-A48D-AE95858713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16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03BC2A-6384-408C-8E86-8EA4A25B0B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D2FABF-4520-4DA2-A151-D73A053212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DB8692-EF11-417A-9A72-2B83FCA90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219012-50E0-641A-DF84-05F2AD45F195}"/>
              </a:ext>
            </a:extLst>
          </p:cNvPr>
          <p:cNvSpPr txBox="1"/>
          <p:nvPr/>
        </p:nvSpPr>
        <p:spPr>
          <a:xfrm>
            <a:off x="2845609" y="2278599"/>
            <a:ext cx="65371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Кружковая работа по ОФП</a:t>
            </a:r>
          </a:p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«Ступенька в спорт»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FB42DB-0E60-6623-1988-4FC74EDC5AB6}"/>
              </a:ext>
            </a:extLst>
          </p:cNvPr>
          <p:cNvSpPr txBox="1"/>
          <p:nvPr/>
        </p:nvSpPr>
        <p:spPr>
          <a:xfrm>
            <a:off x="627796" y="4826545"/>
            <a:ext cx="85571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C1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</a:p>
          <a:p>
            <a:r>
              <a:rPr lang="ru-RU" sz="2800" dirty="0">
                <a:solidFill>
                  <a:srgbClr val="0C1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физического воспитания</a:t>
            </a:r>
          </a:p>
          <a:p>
            <a:r>
              <a:rPr lang="ru-RU" sz="2800" dirty="0">
                <a:solidFill>
                  <a:srgbClr val="0C13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Самылова Ирина Александровна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346F19-B8D0-F911-83D9-79460B4C2A8F}"/>
              </a:ext>
            </a:extLst>
          </p:cNvPr>
          <p:cNvSpPr txBox="1"/>
          <p:nvPr/>
        </p:nvSpPr>
        <p:spPr>
          <a:xfrm>
            <a:off x="1201003" y="140816"/>
            <a:ext cx="9826388" cy="1542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ГОРОДА НОВОСИБИРСКА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dirty="0"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Детский сад № 331 «Радуга»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392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03BC2A-6384-408C-8E86-8EA4A25B0B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D2FABF-4520-4DA2-A151-D73A053212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DB8692-EF11-417A-9A72-2B83FCA90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935FE8-41C3-B419-AAF7-7FA27E9CDBD8}"/>
              </a:ext>
            </a:extLst>
          </p:cNvPr>
          <p:cNvSpPr txBox="1"/>
          <p:nvPr/>
        </p:nvSpPr>
        <p:spPr>
          <a:xfrm>
            <a:off x="1524000" y="100091"/>
            <a:ext cx="84024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680" algn="just"/>
            <a:r>
              <a:rPr lang="ru-RU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Формы реализации Программы</a:t>
            </a:r>
            <a:endParaRPr lang="ru-RU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0D0E44-BDAF-4F92-861A-36135229F4BA}"/>
              </a:ext>
            </a:extLst>
          </p:cNvPr>
          <p:cNvSpPr txBox="1"/>
          <p:nvPr/>
        </p:nvSpPr>
        <p:spPr>
          <a:xfrm>
            <a:off x="6192321" y="1686302"/>
            <a:ext cx="57221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680" algn="just"/>
            <a:r>
              <a:rPr lang="ru-RU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Часть (вводная)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680" algn="just"/>
            <a:r>
              <a:rPr lang="ru-RU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2Часть (основная)</a:t>
            </a:r>
            <a:endParaRPr lang="ru-RU" sz="32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680" algn="just"/>
            <a:r>
              <a:rPr lang="ru-RU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3Часть (заключительная)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Изображение выглядит как плавательный бассейн, Центр отдыха, спорт, Фитнес&#10;&#10;Автоматически созданное описание">
            <a:extLst>
              <a:ext uri="{FF2B5EF4-FFF2-40B4-BE49-F238E27FC236}">
                <a16:creationId xmlns:a16="http://schemas.microsoft.com/office/drawing/2014/main" id="{73724927-A8E4-EEBB-C60C-B4EE1B822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8" y="1089215"/>
            <a:ext cx="5496143" cy="54961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79324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03BC2A-6384-408C-8E86-8EA4A25B0B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D2FABF-4520-4DA2-A151-D73A053212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DB8692-EF11-417A-9A72-2B83FCA90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2E02A5-80A3-B275-CB76-699C8A3EC247}"/>
              </a:ext>
            </a:extLst>
          </p:cNvPr>
          <p:cNvSpPr txBox="1"/>
          <p:nvPr/>
        </p:nvSpPr>
        <p:spPr>
          <a:xfrm>
            <a:off x="2210937" y="376516"/>
            <a:ext cx="6979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680" algn="just"/>
            <a:r>
              <a:rPr lang="ru-RU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Методы обучения по Программе: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5F896E-46E1-9632-A013-DE79432CE74A}"/>
              </a:ext>
            </a:extLst>
          </p:cNvPr>
          <p:cNvSpPr txBox="1"/>
          <p:nvPr/>
        </p:nvSpPr>
        <p:spPr>
          <a:xfrm>
            <a:off x="657554" y="961291"/>
            <a:ext cx="103040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1.Словесные методы </a:t>
            </a:r>
          </a:p>
          <a:p>
            <a:pPr algn="just"/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Наглядные методы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Практические методы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1BEBB7-BAAA-5F3F-2820-06348FE2A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329" y="777273"/>
            <a:ext cx="3834716" cy="63160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FB8B75-6106-EE7C-D9A0-C08FE55CF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58" y="2400401"/>
            <a:ext cx="2942489" cy="30697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085757-AA56-034A-209C-43D7A7157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5282" y="1122363"/>
            <a:ext cx="2993395" cy="30697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12F73A-8B46-90E2-CB2A-6A6799550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2547" y="3935274"/>
            <a:ext cx="2993395" cy="28291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7342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03BC2A-6384-408C-8E86-8EA4A25B0B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D2FABF-4520-4DA2-A151-D73A053212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DB8692-EF11-417A-9A72-2B83FCA90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одежда, человек, игра, детская площадка&#10;&#10;Автоматически созданное описание">
            <a:extLst>
              <a:ext uri="{FF2B5EF4-FFF2-40B4-BE49-F238E27FC236}">
                <a16:creationId xmlns:a16="http://schemas.microsoft.com/office/drawing/2014/main" id="{40E9C980-49AA-99ED-5C06-F024E2082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422" y="1014076"/>
            <a:ext cx="4991773" cy="49917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AC7F94-6BB1-9EEC-AD47-EB97E92D1878}"/>
              </a:ext>
            </a:extLst>
          </p:cNvPr>
          <p:cNvSpPr txBox="1"/>
          <p:nvPr/>
        </p:nvSpPr>
        <p:spPr>
          <a:xfrm>
            <a:off x="586853" y="101052"/>
            <a:ext cx="9698049" cy="560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680" algn="ctr">
              <a:lnSpc>
                <a:spcPct val="115000"/>
              </a:lnSpc>
              <a:spcAft>
                <a:spcPts val="800"/>
              </a:spcAft>
            </a:pPr>
            <a:r>
              <a:rPr lang="ru-RU" sz="2800" b="1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Ожидаемые результаты </a:t>
            </a:r>
            <a:endParaRPr lang="ru-RU" sz="28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C1EAD0-E068-1276-BF5A-8E21B678E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98" y="484216"/>
            <a:ext cx="6267220" cy="31449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142CDE-E5FB-4CD9-DCBD-B0AFE1F7F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299409"/>
            <a:ext cx="6493079" cy="365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78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03BC2A-6384-408C-8E86-8EA4A25B0B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D2FABF-4520-4DA2-A151-D73A053212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DB8692-EF11-417A-9A72-2B83FCA90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66023A-CCD9-DE37-52CD-9E664F9CB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68" y="44042"/>
            <a:ext cx="11931942" cy="67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04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FD349-DEB7-FDE4-917D-3630AF1AD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2AAF45-3197-E6E5-B361-BD1521315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F1A027-2E96-4C69-14D8-4EA3CFA78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064ED-4E60-A835-6DA0-4908BD0D1484}"/>
              </a:ext>
            </a:extLst>
          </p:cNvPr>
          <p:cNvSpPr txBox="1"/>
          <p:nvPr/>
        </p:nvSpPr>
        <p:spPr>
          <a:xfrm>
            <a:off x="1719743" y="2553483"/>
            <a:ext cx="87344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6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386303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03BC2A-6384-408C-8E86-8EA4A25B0B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D2FABF-4520-4DA2-A151-D73A053212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DB8692-EF11-417A-9A72-2B83FCA90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снимок экрана, диаграмм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2AA409B1-650A-9202-08CF-24B5E563A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2793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03BC2A-6384-408C-8E86-8EA4A25B0B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D2FABF-4520-4DA2-A151-D73A053212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DB8692-EF11-417A-9A72-2B83FCA90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E62D90-A9BC-C5C5-69AD-1B10F143C81E}"/>
              </a:ext>
            </a:extLst>
          </p:cNvPr>
          <p:cNvSpPr txBox="1"/>
          <p:nvPr/>
        </p:nvSpPr>
        <p:spPr>
          <a:xfrm>
            <a:off x="2423047" y="238016"/>
            <a:ext cx="73459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680" algn="ctr"/>
            <a:r>
              <a:rPr lang="ru-RU" sz="36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Нормативно-правовая база: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8146E1-3475-34EE-EC82-E6B8D87A6185}"/>
              </a:ext>
            </a:extLst>
          </p:cNvPr>
          <p:cNvSpPr txBox="1"/>
          <p:nvPr/>
        </p:nvSpPr>
        <p:spPr>
          <a:xfrm>
            <a:off x="136476" y="884347"/>
            <a:ext cx="1168248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680"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Федерального закона РФ «Об образовании в Российской Федерации» № 273-ФЗ;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680"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постановлением Правительства РФ от 28 октября 2013 г. № 966 "О лицензировании образовательной деятельности";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680"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приказа Минобрнауки России от 29.08.2013 г. № 1008 "Об утверждении Порядка организации и осуществления образовательной деятельности по дополнительным общеобразовательным программам";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680"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приказа Рособрнадзора от 29.05.2014 № 785 «Об утверждении требований к структуре официального сайта образовательной организации в информационно- телекоммуникационной сети "Интернет" и формату представления на нем информации»;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680"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приказа Минобрнауки России от 22.09.2015 № 1040 «Об утверждении общих требований к определению нормативных затрат на оказание государственных (муниципальных) услуг в сфере образования, науки и молодежной политики, применяемых при расчете объема субсидии на финансовое обеспечение выполнения государственного (муниципального) задания на оказание государственных (муниципальных) услуг (выполнения работ) государственным муниципальным учреждениям;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680"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приказа Минобрнауки России от 22.12.2014 № 1601 «О продолжительности рабочего времени (нормах часов педагогической работы за ставку заработной платы) педагогических работников и о порядке определения учебной нагрузки педагогических работников, оговариваемой в трудовом договоре»;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680"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приказа Минобрнауки России от 11.05.2016 № 536 «Об утверждении Особенностей режима рабочего времени и времени отдыха педагогических и иных работников организаций, осуществляющих образовательную деятельность»;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680"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методических рекомендаций по проектированию дополнительных общеразвивающих программ, направленных письмом Минобрнауки России от 18.11.2015 № 09-3242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889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03BC2A-6384-408C-8E86-8EA4A25B0B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D2FABF-4520-4DA2-A151-D73A053212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DB8692-EF11-417A-9A72-2B83FCA90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25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A97932-8512-81FF-2B17-3E5021410CF3}"/>
              </a:ext>
            </a:extLst>
          </p:cNvPr>
          <p:cNvSpPr txBox="1"/>
          <p:nvPr/>
        </p:nvSpPr>
        <p:spPr>
          <a:xfrm>
            <a:off x="269543" y="212735"/>
            <a:ext cx="9979926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i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4800" b="0" i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endParaRPr lang="ru-RU" sz="2800" b="0" i="1" dirty="0">
              <a:solidFill>
                <a:srgbClr val="008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454025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767080" algn="l"/>
                <a:tab pos="80518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Укреплять здоровье воспитанников, приобщать их к здоровому образу жизни, развивать двигательную и гигиеническую культуру детей.</a:t>
            </a:r>
          </a:p>
          <a:p>
            <a:pPr marL="342900" marR="447675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767080" algn="l"/>
                <a:tab pos="80518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Реализовать формы организации совместной взросло-детской (партнерской деятельности) в ходе непосредственной образовательной деятельности, в самостоятельной деятельности, в режимных моментах, в работе с родителями.</a:t>
            </a:r>
          </a:p>
          <a:p>
            <a:pPr marL="342900" marR="452755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04545" algn="l"/>
                <a:tab pos="85344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жизненно необходимых двигательных умений и навыков ребенка в соответствии с его индивидуальными особенностями, развитие физических качеств,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76708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</a:t>
            </a:r>
            <a:r>
              <a:rPr lang="ru-RU" sz="24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условий</a:t>
            </a:r>
            <a:r>
              <a:rPr lang="ru-RU" sz="24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ru-RU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реализации</a:t>
            </a:r>
            <a:r>
              <a:rPr lang="ru-RU" sz="24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потребности</a:t>
            </a:r>
            <a:r>
              <a:rPr lang="ru-RU" sz="24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детей</a:t>
            </a:r>
            <a:r>
              <a:rPr lang="ru-RU" sz="24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4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двигательной</a:t>
            </a:r>
            <a:r>
              <a:rPr lang="ru-RU" sz="24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активности,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76708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Воспитание</a:t>
            </a:r>
            <a:r>
              <a:rPr lang="ru-RU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потребности</a:t>
            </a:r>
            <a:r>
              <a:rPr lang="ru-RU" sz="24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24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здоровом</a:t>
            </a:r>
            <a:r>
              <a:rPr lang="ru-RU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образе</a:t>
            </a:r>
            <a:r>
              <a:rPr lang="ru-RU" sz="24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жизни,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767080" algn="l"/>
              </a:tabLst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</a:t>
            </a:r>
            <a:r>
              <a:rPr lang="ru-RU" sz="24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физического</a:t>
            </a:r>
            <a:r>
              <a:rPr lang="ru-RU" sz="24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4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психического</a:t>
            </a:r>
            <a:r>
              <a:rPr lang="ru-RU" sz="24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благополучия.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146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03BC2A-6384-408C-8E86-8EA4A25B0B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D2FABF-4520-4DA2-A151-D73A053212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DB8692-EF11-417A-9A72-2B83FCA90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FF791D-200C-3E47-AE8F-B06251989894}"/>
              </a:ext>
            </a:extLst>
          </p:cNvPr>
          <p:cNvSpPr txBox="1"/>
          <p:nvPr/>
        </p:nvSpPr>
        <p:spPr>
          <a:xfrm>
            <a:off x="2511188" y="522328"/>
            <a:ext cx="6840939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Программа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включает в себя 4 раздела: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0DCB97-0D63-8A23-9147-E55FED3E9B29}"/>
              </a:ext>
            </a:extLst>
          </p:cNvPr>
          <p:cNvSpPr txBox="1"/>
          <p:nvPr/>
        </p:nvSpPr>
        <p:spPr>
          <a:xfrm>
            <a:off x="50041" y="2003021"/>
            <a:ext cx="29479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680" algn="ctr">
              <a:spcAft>
                <a:spcPts val="800"/>
              </a:spcAft>
            </a:pPr>
            <a:r>
              <a:rPr lang="ru-RU" sz="2000" kern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Лёгкая атлетика: (бег, ходьба, прыжки, метание</a:t>
            </a:r>
            <a:r>
              <a:rPr lang="ru-RU" sz="1800" kern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kern="100" dirty="0">
              <a:solidFill>
                <a:schemeClr val="accent6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B00E4D-F4E1-0128-CE12-74CA2DE0F60A}"/>
              </a:ext>
            </a:extLst>
          </p:cNvPr>
          <p:cNvSpPr txBox="1"/>
          <p:nvPr/>
        </p:nvSpPr>
        <p:spPr>
          <a:xfrm>
            <a:off x="3239637" y="2001838"/>
            <a:ext cx="3811137" cy="1134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680" algn="just">
              <a:lnSpc>
                <a:spcPct val="115000"/>
              </a:lnSpc>
              <a:spcAft>
                <a:spcPts val="800"/>
              </a:spcAft>
            </a:pPr>
            <a:r>
              <a:rPr lang="ru-RU" sz="2000" kern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«Школа мяча» (прокатывание мяча разными способами, броски и ловля мяча, метание)</a:t>
            </a:r>
            <a:endParaRPr lang="ru-RU" sz="2000" kern="100" dirty="0">
              <a:solidFill>
                <a:schemeClr val="accent6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1F6EA-78F3-491B-A4C6-A660E84D33EE}"/>
              </a:ext>
            </a:extLst>
          </p:cNvPr>
          <p:cNvSpPr txBox="1"/>
          <p:nvPr/>
        </p:nvSpPr>
        <p:spPr>
          <a:xfrm>
            <a:off x="8302387" y="1980218"/>
            <a:ext cx="34835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kern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Спортивные игры: баскетбол; футбол; «Пионер-бол» 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8ECE59-3CFB-3274-494C-F572BC0F18BF}"/>
              </a:ext>
            </a:extLst>
          </p:cNvPr>
          <p:cNvSpPr txBox="1"/>
          <p:nvPr/>
        </p:nvSpPr>
        <p:spPr>
          <a:xfrm>
            <a:off x="2921758" y="3934361"/>
            <a:ext cx="58207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kern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Гимнастика (строевая подготовка, упражнения на гимнастической лестнице и скамье, ползание разными способами, </a:t>
            </a:r>
            <a:r>
              <a:rPr lang="ru-RU" sz="2000" kern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подлезание</a:t>
            </a:r>
            <a:r>
              <a:rPr lang="ru-RU" sz="2000" kern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под шнур и дугу, </a:t>
            </a:r>
            <a:r>
              <a:rPr lang="ru-RU" sz="2000" kern="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перелезание</a:t>
            </a:r>
            <a:r>
              <a:rPr lang="ru-RU" sz="2000" kern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барьеров, </a:t>
            </a:r>
            <a:r>
              <a:rPr lang="ru-RU" sz="2000" kern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упражнения</a:t>
            </a:r>
            <a:r>
              <a:rPr lang="ru-RU" sz="2000" kern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 предметами).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D9BE57BD-6344-F025-FCF7-540104FA640F}"/>
              </a:ext>
            </a:extLst>
          </p:cNvPr>
          <p:cNvCxnSpPr/>
          <p:nvPr/>
        </p:nvCxnSpPr>
        <p:spPr>
          <a:xfrm flipH="1">
            <a:off x="2207525" y="1228476"/>
            <a:ext cx="664191" cy="668432"/>
          </a:xfrm>
          <a:prstGeom prst="straightConnector1">
            <a:avLst/>
          </a:prstGeom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F2379278-89EE-B7A3-B0BA-0C783C1F656B}"/>
              </a:ext>
            </a:extLst>
          </p:cNvPr>
          <p:cNvCxnSpPr>
            <a:cxnSpLocks/>
          </p:cNvCxnSpPr>
          <p:nvPr/>
        </p:nvCxnSpPr>
        <p:spPr>
          <a:xfrm>
            <a:off x="4517409" y="1202056"/>
            <a:ext cx="0" cy="865867"/>
          </a:xfrm>
          <a:prstGeom prst="straightConnector1">
            <a:avLst/>
          </a:prstGeom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CBFA2642-B7FB-6426-7089-E993422E405F}"/>
              </a:ext>
            </a:extLst>
          </p:cNvPr>
          <p:cNvCxnSpPr/>
          <p:nvPr/>
        </p:nvCxnSpPr>
        <p:spPr>
          <a:xfrm>
            <a:off x="7601803" y="1122363"/>
            <a:ext cx="0" cy="2944670"/>
          </a:xfrm>
          <a:prstGeom prst="straightConnector1">
            <a:avLst/>
          </a:prstGeom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48D46034-920B-F288-E33C-4BADD7188E37}"/>
              </a:ext>
            </a:extLst>
          </p:cNvPr>
          <p:cNvCxnSpPr>
            <a:cxnSpLocks/>
          </p:cNvCxnSpPr>
          <p:nvPr/>
        </p:nvCxnSpPr>
        <p:spPr>
          <a:xfrm>
            <a:off x="8701588" y="1222551"/>
            <a:ext cx="650539" cy="757667"/>
          </a:xfrm>
          <a:prstGeom prst="straightConnector1">
            <a:avLst/>
          </a:prstGeom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672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F4FFFF-4295-76A6-3900-06734C7F3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53B34B-2F5A-2AC2-DEC6-64E99E761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D3C29B-D408-745E-6560-34094D9C5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25" y="0"/>
            <a:ext cx="12192000" cy="6858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AC0AB96-9E0A-6700-0093-6217E0C5B0B2}"/>
              </a:ext>
            </a:extLst>
          </p:cNvPr>
          <p:cNvSpPr txBox="1"/>
          <p:nvPr/>
        </p:nvSpPr>
        <p:spPr>
          <a:xfrm>
            <a:off x="243281" y="2307424"/>
            <a:ext cx="60484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Сфера познавательных универсальных действий</a:t>
            </a:r>
          </a:p>
          <a:p>
            <a:pPr indent="360680" algn="just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  <p:pic>
        <p:nvPicPr>
          <p:cNvPr id="37" name="Рисунок 36" descr="Изображение выглядит как одежда, ребенок, начинающий ходить, игр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04748C80-BCCB-4919-02D9-E949AF396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3" b="11642"/>
          <a:stretch/>
        </p:blipFill>
        <p:spPr>
          <a:xfrm>
            <a:off x="6664091" y="595209"/>
            <a:ext cx="4949363" cy="56675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45021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03BC2A-6384-408C-8E86-8EA4A25B0B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D2FABF-4520-4DA2-A151-D73A053212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DB8692-EF11-417A-9A72-2B83FCA90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D779FE-A591-4C08-A460-47F0A3BBF823}"/>
              </a:ext>
            </a:extLst>
          </p:cNvPr>
          <p:cNvSpPr txBox="1"/>
          <p:nvPr/>
        </p:nvSpPr>
        <p:spPr>
          <a:xfrm>
            <a:off x="504967" y="421991"/>
            <a:ext cx="502032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680" algn="ctr"/>
            <a:endParaRPr lang="ru-RU" sz="2400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680" algn="ctr"/>
            <a:endParaRPr lang="ru-RU" sz="24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680" algn="ctr"/>
            <a:endParaRPr lang="ru-RU" sz="2400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680" algn="ctr"/>
            <a:endParaRPr lang="ru-RU" sz="24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680" algn="ctr"/>
            <a:endParaRPr lang="ru-RU" sz="2400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680" algn="ctr"/>
            <a:endParaRPr lang="ru-RU" sz="24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680" algn="ctr"/>
            <a:endParaRPr lang="ru-RU" sz="2400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680" algn="ctr"/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фера личностных универсальных учебных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действий</a:t>
            </a:r>
            <a:endParaRPr lang="ru-RU" sz="2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 descr="Изображение выглядит как Человеческое лицо, мальчик, в помещении, игра&#10;&#10;Автоматически созданное описание">
            <a:extLst>
              <a:ext uri="{FF2B5EF4-FFF2-40B4-BE49-F238E27FC236}">
                <a16:creationId xmlns:a16="http://schemas.microsoft.com/office/drawing/2014/main" id="{AE3E9B58-EC80-519D-E194-82E8C7369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5" b="20376"/>
          <a:stretch/>
        </p:blipFill>
        <p:spPr>
          <a:xfrm>
            <a:off x="6096000" y="213495"/>
            <a:ext cx="5525288" cy="60589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19864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03BC2A-6384-408C-8E86-8EA4A25B0B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D2FABF-4520-4DA2-A151-D73A053212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DB8692-EF11-417A-9A72-2B83FCA90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9857D7-11D1-EE2B-B038-CBA29C4EA460}"/>
              </a:ext>
            </a:extLst>
          </p:cNvPr>
          <p:cNvSpPr txBox="1"/>
          <p:nvPr/>
        </p:nvSpPr>
        <p:spPr>
          <a:xfrm>
            <a:off x="501556" y="403406"/>
            <a:ext cx="6189258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680" algn="ctr"/>
            <a:endParaRPr lang="ru-RU" sz="2400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680" algn="ctr"/>
            <a:endParaRPr lang="ru-RU" sz="24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680" algn="ctr"/>
            <a:endParaRPr lang="ru-RU" sz="2400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680" algn="ctr"/>
            <a:endParaRPr lang="ru-RU" sz="24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680" algn="ctr"/>
            <a:endParaRPr lang="ru-RU" sz="2400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680" algn="ctr"/>
            <a:endParaRPr lang="ru-RU" sz="24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680" algn="ctr"/>
            <a:endParaRPr lang="ru-RU" sz="2400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680" algn="ctr"/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Сфера регулятивных универсальных учебных действий</a:t>
            </a:r>
            <a:endParaRPr lang="ru-RU" sz="2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680" algn="just"/>
            <a:r>
              <a:rPr lang="ru-RU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ru-R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Изображение выглядит как обувь, в помещении, одежда, игра&#10;&#10;Автоматически созданное описание">
            <a:extLst>
              <a:ext uri="{FF2B5EF4-FFF2-40B4-BE49-F238E27FC236}">
                <a16:creationId xmlns:a16="http://schemas.microsoft.com/office/drawing/2014/main" id="{3D1EC363-56C4-AEC0-ADEA-D7B21BEDE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055" y="949586"/>
            <a:ext cx="3948874" cy="51207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32902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03BC2A-6384-408C-8E86-8EA4A25B0B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D2FABF-4520-4DA2-A151-D73A053212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DB8692-EF11-417A-9A72-2B83FCA90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29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F147E6-4213-7FCC-8355-485FD1987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70" y="1845579"/>
            <a:ext cx="5524356" cy="4752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7B80E1-7F39-04DF-A4B3-BE09D1B7A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896" y="538798"/>
            <a:ext cx="6009721" cy="53879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220121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2E353D"/>
      </a:dk1>
      <a:lt1>
        <a:sysClr val="window" lastClr="F9F9FB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2E353D"/>
      </a:dk1>
      <a:lt1>
        <a:sysClr val="window" lastClr="F9F9FB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497</Words>
  <Application>Microsoft Office PowerPoint</Application>
  <PresentationFormat>Широкоэкранный</PresentationFormat>
  <Paragraphs>59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Monotype Corsiva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331</dc:creator>
  <cp:lastModifiedBy>irina</cp:lastModifiedBy>
  <cp:revision>20</cp:revision>
  <dcterms:created xsi:type="dcterms:W3CDTF">2024-08-26T04:42:27Z</dcterms:created>
  <dcterms:modified xsi:type="dcterms:W3CDTF">2024-10-15T06:02:54Z</dcterms:modified>
</cp:coreProperties>
</file>