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59" r:id="rId3"/>
    <p:sldId id="270" r:id="rId4"/>
    <p:sldId id="260" r:id="rId5"/>
    <p:sldId id="272" r:id="rId6"/>
    <p:sldId id="263" r:id="rId7"/>
    <p:sldId id="269" r:id="rId8"/>
    <p:sldId id="262" r:id="rId9"/>
    <p:sldId id="261" r:id="rId10"/>
    <p:sldId id="276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08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1800" dirty="0"/>
              <a:t>Соотношение общего количества детских садов и </a:t>
            </a:r>
            <a:endParaRPr lang="ru-RU" sz="1800" dirty="0" smtClean="0"/>
          </a:p>
          <a:p>
            <a:pPr>
              <a:defRPr/>
            </a:pPr>
            <a:r>
              <a:rPr lang="ru-RU" sz="1800" dirty="0" smtClean="0"/>
              <a:t>принявших </a:t>
            </a:r>
            <a:r>
              <a:rPr lang="ru-RU" sz="1800" dirty="0"/>
              <a:t>участие в Декаде ФК</a:t>
            </a:r>
          </a:p>
        </c:rich>
      </c:tx>
      <c:layout/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детских садов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>
                    <a:solidFill>
                      <a:schemeClr val="tx2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Лист1!$A$2:$A$9</c:f>
              <c:strCache>
                <c:ptCount val="8"/>
                <c:pt idx="0">
                  <c:v>Дзерж</c:v>
                </c:pt>
                <c:pt idx="1">
                  <c:v>Калин</c:v>
                </c:pt>
                <c:pt idx="2">
                  <c:v>Кир</c:v>
                </c:pt>
                <c:pt idx="3">
                  <c:v>Лен</c:v>
                </c:pt>
                <c:pt idx="4">
                  <c:v>Октяб</c:v>
                </c:pt>
                <c:pt idx="5">
                  <c:v>Первом</c:v>
                </c:pt>
                <c:pt idx="6">
                  <c:v>Сов</c:v>
                </c:pt>
                <c:pt idx="7">
                  <c:v>ЦО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23</c:v>
                </c:pt>
                <c:pt idx="1">
                  <c:v>35</c:v>
                </c:pt>
                <c:pt idx="2">
                  <c:v>42</c:v>
                </c:pt>
                <c:pt idx="3">
                  <c:v>40</c:v>
                </c:pt>
                <c:pt idx="4">
                  <c:v>27</c:v>
                </c:pt>
                <c:pt idx="5">
                  <c:v>16</c:v>
                </c:pt>
                <c:pt idx="6">
                  <c:v>15</c:v>
                </c:pt>
                <c:pt idx="7">
                  <c:v>51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Садов, принявших участие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>
                    <a:solidFill>
                      <a:srgbClr val="C00000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Лист1!$A$2:$A$9</c:f>
              <c:strCache>
                <c:ptCount val="8"/>
                <c:pt idx="0">
                  <c:v>Дзерж</c:v>
                </c:pt>
                <c:pt idx="1">
                  <c:v>Калин</c:v>
                </c:pt>
                <c:pt idx="2">
                  <c:v>Кир</c:v>
                </c:pt>
                <c:pt idx="3">
                  <c:v>Лен</c:v>
                </c:pt>
                <c:pt idx="4">
                  <c:v>Октяб</c:v>
                </c:pt>
                <c:pt idx="5">
                  <c:v>Первом</c:v>
                </c:pt>
                <c:pt idx="6">
                  <c:v>Сов</c:v>
                </c:pt>
                <c:pt idx="7">
                  <c:v>ЦО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11</c:v>
                </c:pt>
                <c:pt idx="1">
                  <c:v>8</c:v>
                </c:pt>
                <c:pt idx="2">
                  <c:v>37</c:v>
                </c:pt>
                <c:pt idx="3">
                  <c:v>21</c:v>
                </c:pt>
                <c:pt idx="4">
                  <c:v>19</c:v>
                </c:pt>
                <c:pt idx="5">
                  <c:v>5</c:v>
                </c:pt>
                <c:pt idx="6">
                  <c:v>3</c:v>
                </c:pt>
                <c:pt idx="7">
                  <c:v>19</c:v>
                </c:pt>
              </c:numCache>
            </c:numRef>
          </c:val>
        </c:ser>
        <c:dLbls>
          <c:showVal val="1"/>
        </c:dLbls>
        <c:shape val="box"/>
        <c:axId val="107815680"/>
        <c:axId val="107817216"/>
        <c:axId val="0"/>
      </c:bar3DChart>
      <c:catAx>
        <c:axId val="107815680"/>
        <c:scaling>
          <c:orientation val="minMax"/>
        </c:scaling>
        <c:axPos val="l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107817216"/>
        <c:crosses val="autoZero"/>
        <c:auto val="1"/>
        <c:lblAlgn val="ctr"/>
        <c:lblOffset val="100"/>
      </c:catAx>
      <c:valAx>
        <c:axId val="107817216"/>
        <c:scaling>
          <c:orientation val="minMax"/>
        </c:scaling>
        <c:axPos val="b"/>
        <c:majorGridlines/>
        <c:numFmt formatCode="General" sourceLinked="1"/>
        <c:tickLblPos val="nextTo"/>
        <c:crossAx val="10781568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400"/>
          </a:pPr>
          <a:endParaRPr lang="ru-RU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Количество заявок и авторов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Лист1!$C$1</c:f>
              <c:strCache>
                <c:ptCount val="1"/>
                <c:pt idx="0">
                  <c:v>Количество заявок</c:v>
                </c:pt>
              </c:strCache>
            </c:strRef>
          </c:tx>
          <c:dLbls>
            <c:txPr>
              <a:bodyPr/>
              <a:lstStyle/>
              <a:p>
                <a:pPr>
                  <a:defRPr sz="1600" b="1">
                    <a:solidFill>
                      <a:schemeClr val="tx2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dLblPos val="outEnd"/>
            <c:showVal val="1"/>
          </c:dLbls>
          <c:cat>
            <c:multiLvlStrRef>
              <c:f>Лист1!$A$2:$B$9</c:f>
              <c:multiLvlStrCache>
                <c:ptCount val="8"/>
                <c:lvl>
                  <c:pt idx="0">
                    <c:v>ФОМ</c:v>
                  </c:pt>
                  <c:pt idx="1">
                    <c:v>УГ</c:v>
                  </c:pt>
                  <c:pt idx="2">
                    <c:v>ФЗ</c:v>
                  </c:pt>
                  <c:pt idx="3">
                    <c:v>ФММ с детьми</c:v>
                  </c:pt>
                  <c:pt idx="4">
                    <c:v>ФММ с родителями</c:v>
                  </c:pt>
                  <c:pt idx="5">
                    <c:v>ФММ с педагогами</c:v>
                  </c:pt>
                  <c:pt idx="6">
                    <c:v>Флешмоб</c:v>
                  </c:pt>
                  <c:pt idx="7">
                    <c:v>ФМин</c:v>
                  </c:pt>
                </c:lvl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</c:lvl>
              </c:multiLvlStrCache>
            </c:multiLvl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19</c:v>
                </c:pt>
                <c:pt idx="1">
                  <c:v>46</c:v>
                </c:pt>
                <c:pt idx="2">
                  <c:v>22</c:v>
                </c:pt>
                <c:pt idx="3">
                  <c:v>16</c:v>
                </c:pt>
                <c:pt idx="4">
                  <c:v>14</c:v>
                </c:pt>
                <c:pt idx="5">
                  <c:v>19</c:v>
                </c:pt>
                <c:pt idx="6">
                  <c:v>28</c:v>
                </c:pt>
                <c:pt idx="7">
                  <c:v>12</c:v>
                </c:pt>
              </c:numCache>
            </c:numRef>
          </c:val>
        </c:ser>
        <c:ser>
          <c:idx val="1"/>
          <c:order val="1"/>
          <c:tx>
            <c:strRef>
              <c:f>Лист1!$D$1</c:f>
              <c:strCache>
                <c:ptCount val="1"/>
                <c:pt idx="0">
                  <c:v>Количество авторов</c:v>
                </c:pt>
              </c:strCache>
            </c:strRef>
          </c:tx>
          <c:dLbls>
            <c:txPr>
              <a:bodyPr/>
              <a:lstStyle/>
              <a:p>
                <a:pPr>
                  <a:defRPr sz="1600" b="1">
                    <a:solidFill>
                      <a:srgbClr val="C00000"/>
                    </a:solidFill>
                  </a:defRPr>
                </a:pPr>
                <a:endParaRPr lang="ru-RU"/>
              </a:p>
            </c:txPr>
            <c:dLblPos val="outEnd"/>
            <c:showVal val="1"/>
          </c:dLbls>
          <c:cat>
            <c:multiLvlStrRef>
              <c:f>Лист1!$A$2:$B$9</c:f>
              <c:multiLvlStrCache>
                <c:ptCount val="8"/>
                <c:lvl>
                  <c:pt idx="0">
                    <c:v>ФОМ</c:v>
                  </c:pt>
                  <c:pt idx="1">
                    <c:v>УГ</c:v>
                  </c:pt>
                  <c:pt idx="2">
                    <c:v>ФЗ</c:v>
                  </c:pt>
                  <c:pt idx="3">
                    <c:v>ФММ с детьми</c:v>
                  </c:pt>
                  <c:pt idx="4">
                    <c:v>ФММ с родителями</c:v>
                  </c:pt>
                  <c:pt idx="5">
                    <c:v>ФММ с педагогами</c:v>
                  </c:pt>
                  <c:pt idx="6">
                    <c:v>Флешмоб</c:v>
                  </c:pt>
                  <c:pt idx="7">
                    <c:v>ФМин</c:v>
                  </c:pt>
                </c:lvl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</c:lvl>
              </c:multiLvlStrCache>
            </c:multiLvlStrRef>
          </c:cat>
          <c:val>
            <c:numRef>
              <c:f>Лист1!$D$2:$D$9</c:f>
              <c:numCache>
                <c:formatCode>General</c:formatCode>
                <c:ptCount val="8"/>
                <c:pt idx="0">
                  <c:v>33</c:v>
                </c:pt>
                <c:pt idx="1">
                  <c:v>70</c:v>
                </c:pt>
                <c:pt idx="2">
                  <c:v>33</c:v>
                </c:pt>
                <c:pt idx="3">
                  <c:v>29</c:v>
                </c:pt>
                <c:pt idx="4">
                  <c:v>19</c:v>
                </c:pt>
                <c:pt idx="5">
                  <c:v>28</c:v>
                </c:pt>
                <c:pt idx="6">
                  <c:v>47</c:v>
                </c:pt>
                <c:pt idx="7">
                  <c:v>18</c:v>
                </c:pt>
              </c:numCache>
            </c:numRef>
          </c:val>
        </c:ser>
        <c:dLbls>
          <c:showVal val="1"/>
        </c:dLbls>
        <c:axId val="108859776"/>
        <c:axId val="108861312"/>
      </c:barChart>
      <c:catAx>
        <c:axId val="108859776"/>
        <c:scaling>
          <c:orientation val="minMax"/>
        </c:scaling>
        <c:axPos val="b"/>
        <c:majorTickMark val="none"/>
        <c:tickLblPos val="nextTo"/>
        <c:crossAx val="108861312"/>
        <c:crosses val="autoZero"/>
        <c:auto val="1"/>
        <c:lblAlgn val="ctr"/>
        <c:lblOffset val="100"/>
      </c:catAx>
      <c:valAx>
        <c:axId val="108861312"/>
        <c:scaling>
          <c:orientation val="minMax"/>
        </c:scaling>
        <c:axPos val="l"/>
        <c:majorGridlines/>
        <c:title>
          <c:layout/>
        </c:title>
        <c:numFmt formatCode="General" sourceLinked="1"/>
        <c:majorTickMark val="none"/>
        <c:tickLblPos val="nextTo"/>
        <c:crossAx val="108859776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BBF308-6A3B-4625-B7DA-9D77BE542882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A0279B-4309-4B59-93E5-B18ADEA8838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6C9DD-5C2C-43F0-A4C4-0DF5469796BB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2E8B-7FAA-4DFC-B05F-FAC933EFE7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6C9DD-5C2C-43F0-A4C4-0DF5469796BB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2E8B-7FAA-4DFC-B05F-FAC933EFE7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6C9DD-5C2C-43F0-A4C4-0DF5469796BB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2E8B-7FAA-4DFC-B05F-FAC933EFE7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6C9DD-5C2C-43F0-A4C4-0DF5469796BB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2E8B-7FAA-4DFC-B05F-FAC933EFE7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6C9DD-5C2C-43F0-A4C4-0DF5469796BB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2E8B-7FAA-4DFC-B05F-FAC933EFE7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6C9DD-5C2C-43F0-A4C4-0DF5469796BB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2E8B-7FAA-4DFC-B05F-FAC933EFE7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6C9DD-5C2C-43F0-A4C4-0DF5469796BB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2E8B-7FAA-4DFC-B05F-FAC933EFE7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6C9DD-5C2C-43F0-A4C4-0DF5469796BB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2E8B-7FAA-4DFC-B05F-FAC933EFE7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6C9DD-5C2C-43F0-A4C4-0DF5469796BB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2E8B-7FAA-4DFC-B05F-FAC933EFE7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6C9DD-5C2C-43F0-A4C4-0DF5469796BB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2E8B-7FAA-4DFC-B05F-FAC933EFE7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6C9DD-5C2C-43F0-A4C4-0DF5469796BB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2E8B-7FAA-4DFC-B05F-FAC933EFE7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6C9DD-5C2C-43F0-A4C4-0DF5469796BB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A2E8B-7FAA-4DFC-B05F-FAC933EFE7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043608" y="764704"/>
            <a:ext cx="705678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Итоги реализации </a:t>
            </a:r>
            <a:b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Декады физической культуры в ДОО </a:t>
            </a:r>
            <a:b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ко Всемирному Дню Здоровья  </a:t>
            </a:r>
            <a:b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в рамках реализации образовательной области «Физическое развитие» ФОП ДО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779912" y="4869160"/>
            <a:ext cx="48245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Усманова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Галина Владимировна, </a:t>
            </a:r>
            <a:br>
              <a:rPr lang="ru-RU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инструктор по физической культуре </a:t>
            </a: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МБДОУ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д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/с №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362,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руководитель ММО ИФК ДОО г. Новосибирска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043608" y="764704"/>
            <a:ext cx="7056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0" y="332657"/>
          <a:ext cx="8640960" cy="62905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0"/>
              </a:tblGrid>
              <a:tr h="399683">
                <a:tc>
                  <a:txBody>
                    <a:bodyPr/>
                    <a:lstStyle/>
                    <a:p>
                      <a:r>
                        <a:rPr lang="ru-RU" dirty="0" smtClean="0"/>
                        <a:t>Получены отзывы:</a:t>
                      </a:r>
                      <a:endParaRPr lang="ru-RU" dirty="0"/>
                    </a:p>
                  </a:txBody>
                  <a:tcPr/>
                </a:tc>
              </a:tr>
              <a:tr h="930493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Декаду необходимо  проводить ежегодно. Но ролики должны быть не только из фотографий, должен быть видеоматериал (для оценивания правильности и качества  выполнения упражнений и организации мероприятия) </a:t>
                      </a:r>
                      <a:endParaRPr lang="ru-RU" sz="2000" dirty="0"/>
                    </a:p>
                  </a:txBody>
                  <a:tcPr/>
                </a:tc>
              </a:tr>
              <a:tr h="930493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Задумка интересная и НУЖНАЯ. Однако, целесообразно разъяснять в положении каждое направление (чётко прописанные характерные черты), чтобы исключить не соответствие работ по номинациям. Продолжать СТОИТ!</a:t>
                      </a:r>
                      <a:endParaRPr lang="ru-RU" sz="2000" dirty="0"/>
                    </a:p>
                  </a:txBody>
                  <a:tcPr/>
                </a:tc>
              </a:tr>
              <a:tr h="2904267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Данное мероприятие, приуроченное ко Всемирному дню здоровья ярко продемонстрировало профессионализм и творческий подход инструкторов по физической культуре. Для нас это стало отличной возможностью познакомиться с новыми приёмами, методами и средствами работы по физическому воспитанию детей. Стоит продолжать каждый год проводить Декаду физической культуры в ДОО. Это не только способствует укреплению здоровья детей, но и позволяет педагогам обмениваться опытом, внедрять инновационные методики и поддерживать высокий интерес к занятиям физкультурой у воспитанников. Регулярное проведение таких мероприятий создаёт в коллективе инструкторов атмосферу сотрудничества и активности.</a:t>
                      </a:r>
                      <a:endParaRPr lang="ru-RU" sz="2000" dirty="0"/>
                    </a:p>
                  </a:txBody>
                  <a:tcPr/>
                </a:tc>
              </a:tr>
              <a:tr h="73971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043608" y="764704"/>
            <a:ext cx="7056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79512" y="332656"/>
          <a:ext cx="8712968" cy="57742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2968"/>
              </a:tblGrid>
              <a:tr h="531673">
                <a:tc>
                  <a:txBody>
                    <a:bodyPr/>
                    <a:lstStyle/>
                    <a:p>
                      <a:r>
                        <a:rPr lang="ru-RU" dirty="0" smtClean="0"/>
                        <a:t>Отзывы:</a:t>
                      </a:r>
                      <a:endParaRPr lang="ru-RU" dirty="0"/>
                    </a:p>
                  </a:txBody>
                  <a:tcPr/>
                </a:tc>
              </a:tr>
              <a:tr h="598132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Отличная идея для начинания. Можно увидеть, как работают коллеги, проанализировать, поучиться и т.д. Проекту быть!!!</a:t>
                      </a:r>
                      <a:endParaRPr lang="ru-RU" sz="2000" dirty="0"/>
                    </a:p>
                  </a:txBody>
                  <a:tcPr/>
                </a:tc>
              </a:tr>
              <a:tr h="1097118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Идея замечательная, на мой взгляд, не совсем верно большинством участников номинации </a:t>
                      </a:r>
                      <a:r>
                        <a:rPr lang="ru-RU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Флэшмоб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был понят формат. Многие ролики представляют собой музыкальную зарядку, проведенную педагогами или детьми, причем некоторые явно из другой тематики.</a:t>
                      </a:r>
                      <a:endParaRPr lang="ru-RU" sz="2000" dirty="0"/>
                    </a:p>
                  </a:txBody>
                  <a:tcPr/>
                </a:tc>
              </a:tr>
              <a:tr h="1445485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Продолжать точно стоит.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Проблема в неправильном понимании выбранной номинаций.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Такие конкурсы превращают  физкультуру в детском саду  в яркое событие.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Хороший конкурс – это прежде всего праздник профессионального мастерства.</a:t>
                      </a:r>
                      <a:endParaRPr lang="ru-RU" sz="2000" dirty="0"/>
                    </a:p>
                  </a:txBody>
                  <a:tcPr/>
                </a:tc>
              </a:tr>
              <a:tr h="1445485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Хорошее начинание!</a:t>
                      </a: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Предложение: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внести отдельный критерий «Соответствие заявленной теме»;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организовать предварительный этап на уровне районов, чтобы руководители  РМО и члены жюри района предварительно просматривали представленные на конкурс материалы.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043608" y="764704"/>
            <a:ext cx="7056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83568" y="255712"/>
            <a:ext cx="7488832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Цель: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стимулирование творчества педагогов по проектированию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содержания, форм и методов организации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физкультурно-оздоровительных мероприятий с дошкольниками,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распространения лучших образцов инновационной практики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 муниципальной системе образования города Новосибирска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611560" y="2492896"/>
            <a:ext cx="792088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Задачи: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выявить передовой педагогический опыт по проектированию содержания, форм и методов организации физкультурно-оздоровительных мероприятий с дошкольниками;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создать банк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видеороли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ков о проведении мероприятий ко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Всемирному Дню Здоровья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в общеобразовательных организациях города Новосибирска;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поддержать и способствовать распространению эффективного опыта реализации образовательной области «Физическое развитие» ФОП ДО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повысить уровень методической культуры инструктора по физической культуре;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оказать методическую и информационную поддержку инструкторам по физической культуре в поиске эффективных методов и приемов организации физкультурно-оздоровительных мероприятий с дошкольниками.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043608" y="764704"/>
            <a:ext cx="7056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323528" y="559373"/>
            <a:ext cx="8820472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Декада проводилась по направлениям: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Физкультурно-оздоровительные мероприятия ко Всемирному дню здоровья;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Утренняя гимнастика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ко Всемирному дню здоровья;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Физкультурное занятие ко Всемирному дню здоровья;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Физкультурно-массовое мероприятие с детьми ко Всемирному дню здоровья;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Физкультурно-массовое мероприятие совместно с родителями (законными представителями) ко Всемирному дню здоровья;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Физкультурно-массовое мероприятие с педагогами ко Всемирному дню здоровья;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Флешмоб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ко Всемирному дню здоровья;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360000" marR="0" lvl="0" indent="-360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Физкультминутка ко Всемирному дню здоровья;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043608" y="764704"/>
            <a:ext cx="7056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395536" y="332656"/>
          <a:ext cx="8280919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043608" y="764704"/>
            <a:ext cx="7056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323528" y="332656"/>
          <a:ext cx="8496943" cy="6120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043608" y="764704"/>
            <a:ext cx="7056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0" y="548680"/>
          <a:ext cx="8568952" cy="573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689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Самые интересные и необычные работы (или использованные в них методы, формы, подходы, средства…)</a:t>
                      </a:r>
                      <a:endParaRPr lang="ru-RU" sz="24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800" dirty="0" smtClean="0">
                          <a:latin typeface="+mn-lt"/>
                        </a:rPr>
                        <a:t>Использование живого музыкального сопровождения</a:t>
                      </a:r>
                    </a:p>
                    <a:p>
                      <a:pPr algn="l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Опыт взаимодействия детсадов 84 и 112, представивших свой опыт в одной заявке.</a:t>
                      </a:r>
                      <a:endParaRPr lang="ru-RU" sz="24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Прогимназия 1 эстафеты!</a:t>
                      </a:r>
                    </a:p>
                    <a:p>
                      <a:pPr algn="l"/>
                      <a:r>
                        <a:rPr lang="ru-RU" sz="2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Сош</a:t>
                      </a:r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51 «Космический футбол» - необычно! Связь космоса с футболом, интересно выполнение ОРУ детьми поочерёдно;</a:t>
                      </a:r>
                    </a:p>
                    <a:p>
                      <a:pPr algn="l"/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488 </a:t>
                      </a:r>
                      <a:r>
                        <a:rPr lang="ru-RU" sz="2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родители+воспитатели</a:t>
                      </a:r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!!!</a:t>
                      </a:r>
                    </a:p>
                    <a:p>
                      <a:pPr algn="l"/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448 педагоги на воде!!!</a:t>
                      </a:r>
                    </a:p>
                    <a:p>
                      <a:pPr algn="l"/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425 задорно с обручами</a:t>
                      </a:r>
                      <a:endParaRPr lang="ru-RU" sz="28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800" dirty="0" smtClean="0">
                          <a:latin typeface="+mn-lt"/>
                        </a:rPr>
                        <a:t>ДОУ №  </a:t>
                      </a:r>
                      <a:r>
                        <a:rPr lang="ru-RU" sz="3200" dirty="0" smtClean="0">
                          <a:latin typeface="+mn-lt"/>
                        </a:rPr>
                        <a:t>484,</a:t>
                      </a:r>
                      <a:r>
                        <a:rPr lang="ru-RU" sz="3200" baseline="0" dirty="0" smtClean="0">
                          <a:latin typeface="+mn-lt"/>
                        </a:rPr>
                        <a:t> </a:t>
                      </a:r>
                      <a:r>
                        <a:rPr lang="ru-RU" sz="3200" dirty="0" smtClean="0">
                          <a:latin typeface="+mn-lt"/>
                        </a:rPr>
                        <a:t>472, 369, 32, 362, 458, 424, 229, 46, 9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043608" y="764704"/>
            <a:ext cx="7056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23528" y="2564904"/>
          <a:ext cx="8496944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6944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latin typeface="+mn-lt"/>
                        </a:rPr>
                        <a:t>Гимназия № 7 - </a:t>
                      </a:r>
                      <a:r>
                        <a:rPr lang="ru-RU" sz="1800" dirty="0" smtClean="0">
                          <a:latin typeface="+mn-lt"/>
                          <a:ea typeface="Calibri"/>
                        </a:rPr>
                        <a:t>системная работа, синхронность, самая лучшая утренняя гимнастика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306 степы, системная работа, соблюдение техники безопасности, умеренный темп, </a:t>
                      </a:r>
                      <a:r>
                        <a:rPr lang="ru-RU" sz="2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креативность</a:t>
                      </a:r>
                      <a:endParaRPr lang="ru-RU" sz="28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176 совместное выполнение упражнений детьми разных возрастов (дети старшего возраста помогают  малышам)</a:t>
                      </a:r>
                      <a:endParaRPr lang="ru-RU" sz="28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484 скандинавская ходьба</a:t>
                      </a:r>
                    </a:p>
                    <a:p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455 резинка на руки, тесты ГТО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23528" y="332656"/>
          <a:ext cx="8496944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69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Самые интересные и необычные работы (или использованные в них методы, формы, подходы, средства…)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ДОУ № 82 (использование разнообразного оборудования)</a:t>
                      </a:r>
                    </a:p>
                    <a:p>
                      <a:pPr algn="l"/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ДОУ  № 28 (использование степ платформы)</a:t>
                      </a:r>
                    </a:p>
                    <a:p>
                      <a:pPr algn="l"/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ДОУ № 21 (использование разнообразных мячей)</a:t>
                      </a:r>
                    </a:p>
                    <a:p>
                      <a:pPr algn="l"/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ДОУ № 9 (интересный сюжет)</a:t>
                      </a:r>
                      <a:endParaRPr lang="ru-RU" sz="280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043608" y="764704"/>
            <a:ext cx="7056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260649"/>
          <a:ext cx="8424936" cy="60113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936"/>
              </a:tblGrid>
              <a:tr h="480415"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1037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Наиболее методически грамотно оформленные текстовые части заявки</a:t>
                      </a:r>
                      <a:endParaRPr lang="ru-RU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sz="3200" dirty="0"/>
                    </a:p>
                  </a:txBody>
                  <a:tcPr/>
                </a:tc>
              </a:tr>
              <a:tr h="12195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/>
                        <a:t>ДОУ №№</a:t>
                      </a:r>
                      <a:r>
                        <a:rPr lang="ru-RU" sz="3200" baseline="0" dirty="0" smtClean="0"/>
                        <a:t> 82, 28, 21, 9, прогимназия 1, СОШ 51, 390, 154, 502, 429, 395, 32, 484</a:t>
                      </a:r>
                      <a:endParaRPr lang="ru-RU" sz="3200" dirty="0" smtClean="0"/>
                    </a:p>
                    <a:p>
                      <a:endParaRPr lang="ru-RU" sz="2000" b="1" dirty="0"/>
                    </a:p>
                  </a:txBody>
                  <a:tcPr/>
                </a:tc>
              </a:tr>
              <a:tr h="4496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Лучшие ролики (красивые и методически наполненные)</a:t>
                      </a:r>
                      <a:endParaRPr lang="ru-RU" sz="2400" b="1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7760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/>
                        <a:t>ДОУ №№ 28, 262, СОШ 51, 424, 472, 32, 306, 458, 274, 165, 372, 395, 369,</a:t>
                      </a:r>
                      <a:r>
                        <a:rPr lang="ru-RU" sz="3200" baseline="0" dirty="0" smtClean="0"/>
                        <a:t> 484</a:t>
                      </a:r>
                      <a:endParaRPr lang="ru-RU" sz="3200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776054"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043608" y="764704"/>
            <a:ext cx="7056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5536" y="1397000"/>
          <a:ext cx="8424936" cy="201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936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2.4. На рассмотрение принимаются работы, выполненные как индивидуально, так и коллективом авторов в 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ПЕРВОЙ ДЕКАДЕ АПРЕЛЯ 2026 ГОДА</a:t>
                      </a:r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752</Words>
  <Application>Microsoft Office PowerPoint</Application>
  <PresentationFormat>Экран (4:3)</PresentationFormat>
  <Paragraphs>85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9</cp:revision>
  <dcterms:created xsi:type="dcterms:W3CDTF">2026-04-27T09:25:28Z</dcterms:created>
  <dcterms:modified xsi:type="dcterms:W3CDTF">2026-04-28T13:50:25Z</dcterms:modified>
</cp:coreProperties>
</file>