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71" r:id="rId5"/>
    <p:sldId id="258" r:id="rId6"/>
    <p:sldId id="270" r:id="rId7"/>
    <p:sldId id="272" r:id="rId8"/>
    <p:sldId id="260" r:id="rId9"/>
    <p:sldId id="261" r:id="rId10"/>
    <p:sldId id="262" r:id="rId11"/>
    <p:sldId id="264" r:id="rId12"/>
    <p:sldId id="267" r:id="rId13"/>
    <p:sldId id="259" r:id="rId14"/>
    <p:sldId id="273" r:id="rId15"/>
    <p:sldId id="274" r:id="rId17"/>
    <p:sldId id="268" r:id="rId18"/>
    <p:sldId id="275" r:id="rId19"/>
    <p:sldId id="276" r:id="rId20"/>
    <p:sldId id="277" r:id="rId21"/>
    <p:sldId id="263" r:id="rId22"/>
    <p:sldId id="278" r:id="rId23"/>
    <p:sldId id="26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85354-92EF-4E09-9A4E-86B42404421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A664-7FCB-4F9F-B69E-04779C45D8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5EB5-F661-4CB4-A6E0-026EAE3295F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5EB5-F661-4CB4-A6E0-026EAE3295F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5EB5-F661-4CB4-A6E0-026EAE3295F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5EB5-F661-4CB4-A6E0-026EAE3295F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2381537"/>
            <a:ext cx="864096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  <p:sp>
        <p:nvSpPr>
          <p:cNvPr id="12" name="Номер слайда 5"/>
          <p:cNvSpPr txBox="1"/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295467" y="1556792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hyperlink" Target="https://presentation-creation.ru/" TargetMode="Externa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67" y="1556792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01C118C-3EF7-4614-AC74-CB9DC4DAAD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A035EDE-5D9D-499F-9BF6-6CE824B9761E}" type="slidenum">
              <a:rPr lang="ru-RU" smtClean="0"/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hyperlink" Target="https://youtube.com/watch?v=SXkQ0utLGG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hyperlink" Target="https://youtube.com/watch?v=bnFg5nv3X4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hyperlink" Target="https://youtube.com/watch?v=CrgxoFKY6tI" TargetMode="Externa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hyperlink" Target="https://youtube.com/watch?v=S1uDvN0LA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Активные методы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Воронов Д.В. </a:t>
            </a:r>
            <a:endParaRPr lang="ru-RU" sz="2800" dirty="0"/>
          </a:p>
          <a:p>
            <a:r>
              <a:rPr lang="ru-RU" sz="2800" dirty="0"/>
              <a:t>Дзержинский район</a:t>
            </a:r>
            <a:endParaRPr lang="ru-RU" sz="2800" dirty="0"/>
          </a:p>
          <a:p>
            <a:r>
              <a:rPr lang="ru-RU" sz="2800" dirty="0"/>
              <a:t>МБОУ СОШ № 59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5349"/>
            <a:ext cx="9793088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АКТИВНЫХ МЕТОДОВ ОБУЧЕНИЯ</a:t>
            </a:r>
            <a:endParaRPr lang="ru-RU" dirty="0"/>
          </a:p>
        </p:txBody>
      </p:sp>
      <p:pic>
        <p:nvPicPr>
          <p:cNvPr id="4098" name="Picture 51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" t="2888" r="613" b="2527"/>
          <a:stretch>
            <a:fillRect/>
          </a:stretch>
        </p:blipFill>
        <p:spPr bwMode="auto">
          <a:xfrm>
            <a:off x="1676400" y="1333500"/>
            <a:ext cx="90106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11601450" cy="94246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dirty="0"/>
              <a:t>УРОВНИ ПРИМЕНЕНИЯ АКТИВНЫХ МЕТОДОВ ОБУЧЕНИЯ (АМО)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93777" y="1371599"/>
          <a:ext cx="11137392" cy="51508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83079"/>
                <a:gridCol w="1737360"/>
                <a:gridCol w="7616953"/>
              </a:tblGrid>
              <a:tr h="553282">
                <a:tc>
                  <a:txBody>
                    <a:bodyPr/>
                    <a:lstStyle/>
                    <a:p>
                      <a:pPr marL="14605" marR="152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Уровень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при</a:t>
                      </a:r>
                      <a:r>
                        <a:rPr lang="ru-RU" sz="1800" dirty="0" err="1">
                          <a:effectLst/>
                        </a:rPr>
                        <a:t>менения</a:t>
                      </a:r>
                      <a:r>
                        <a:rPr lang="ru-RU" sz="1800" dirty="0">
                          <a:effectLst/>
                        </a:rPr>
                        <a:t> АМО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Наименование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решения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Характеристика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уровня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>
                    <a:solidFill>
                      <a:schemeClr val="bg1"/>
                    </a:solidFill>
                  </a:tcPr>
                </a:tc>
              </a:tr>
              <a:tr h="1303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Простой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Стереотипные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решения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81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Преподаватель отдает предпочтение строго определенному набору АМО независимо от целей, задач обучения, содержания изучаемой темы, особенностей обучающихся. </a:t>
                      </a:r>
                      <a:r>
                        <a:rPr lang="en-US" sz="1800" dirty="0" err="1">
                          <a:effectLst/>
                        </a:rPr>
                        <a:t>Согласно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представленной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классификации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чаще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всего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преподаватель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использует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неимитационные</a:t>
                      </a:r>
                      <a:r>
                        <a:rPr lang="en-US" sz="1800" dirty="0">
                          <a:effectLst/>
                        </a:rPr>
                        <a:t> АМО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>
                    <a:solidFill>
                      <a:schemeClr val="bg1"/>
                    </a:solidFill>
                  </a:tcPr>
                </a:tc>
              </a:tr>
              <a:tr h="1691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Средний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Стихийные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решения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7465" algn="just">
                        <a:lnSpc>
                          <a:spcPct val="100000"/>
                        </a:lnSpc>
                        <a:spcAft>
                          <a:spcPts val="230"/>
                        </a:spcAft>
                      </a:pPr>
                      <a:r>
                        <a:rPr lang="ru-RU" sz="1800" dirty="0">
                          <a:effectLst/>
                        </a:rPr>
                        <a:t>Преподаватель активно пытается использовать различные методы с учетом существующих условий, времени, отведенного на изучение той или иной темы, но делает это стихийно на основании проб и ошибок, при этом выбор нового варианта не имеет научного, а зачастую и практического обоснования. Согласно представленной классификации, преподаватель использует отдельные виды имитационных и </a:t>
                      </a:r>
                      <a:r>
                        <a:rPr lang="ru-RU" sz="1800" dirty="0" err="1">
                          <a:effectLst/>
                        </a:rPr>
                        <a:t>неимитационных</a:t>
                      </a:r>
                      <a:r>
                        <a:rPr lang="ru-RU" sz="1800" dirty="0">
                          <a:effectLst/>
                        </a:rPr>
                        <a:t> АМО.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>
                    <a:solidFill>
                      <a:schemeClr val="bg1"/>
                    </a:solidFill>
                  </a:tcPr>
                </a:tc>
              </a:tr>
              <a:tr h="1303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Сложный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Рациональные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решения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Выбор используемых АМО преподавателем научном обосновании и полном соответствии выделенным критериям. Согласно представленной классификации преподаватель использует имитационные и </a:t>
                      </a:r>
                      <a:r>
                        <a:rPr lang="ru-RU" sz="1800" dirty="0" err="1">
                          <a:effectLst/>
                        </a:rPr>
                        <a:t>неимитационные</a:t>
                      </a:r>
                      <a:r>
                        <a:rPr lang="ru-RU" sz="1800" dirty="0">
                          <a:effectLst/>
                        </a:rPr>
                        <a:t> АМО в сочетании на системной основе.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0" marR="28145" marT="29869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СПОСОБЫ ВЗАИМОДЕЙСТВИЯ ПРЕПОДАВАТЕЛЯ И ОБУЧАЮЩИХСЯ</a:t>
            </a:r>
            <a:endParaRPr lang="ru-RU" dirty="0"/>
          </a:p>
        </p:txBody>
      </p:sp>
      <p:sp>
        <p:nvSpPr>
          <p:cNvPr id="4" name="AutoShape 2" descr="https://shareslide.ru/img/tmb/7/691239/6afb985cb79f4fce7d8c1e896cf3bcb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3"/>
          <a:stretch>
            <a:fillRect/>
          </a:stretch>
        </p:blipFill>
        <p:spPr bwMode="auto">
          <a:xfrm>
            <a:off x="1314450" y="1562100"/>
            <a:ext cx="96012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7804" y="201911"/>
          <a:ext cx="11413092" cy="6600756"/>
        </p:xfrm>
        <a:graphic>
          <a:graphicData uri="http://schemas.openxmlformats.org/drawingml/2006/table">
            <a:tbl>
              <a:tblPr firstRow="1" firstCol="1" bandRow="1">
                <a:solidFill>
                  <a:srgbClr val="FFFFFF">
                    <a:alpha val="0"/>
                  </a:srgbClr>
                </a:solidFill>
                <a:tableStyleId>{0E3FDE45-AF77-4B5C-9715-49D594BDF05E}</a:tableStyleId>
              </a:tblPr>
              <a:tblGrid>
                <a:gridCol w="4797649"/>
                <a:gridCol w="6615443"/>
              </a:tblGrid>
              <a:tr h="452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Традиционное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11965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Активные методы обучения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11965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Цель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6314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Передача умений, знаний, попутное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воспитание, передача социального опыта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Содействие самореализации и самоутверждения личности. Создание условий при которых ученик сам приобретает знания.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 Преобладающий характер и стиль взаимодействия учителя — ученика или учителя и учеников.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823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Лекционный стиль преподавания материала, одиночная работа ученика по усвоению материала.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Групповая работа учеников, коллективное решение поставленной учителем задачи.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Роль учителя в процессе образовательной деятельности.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425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Носитель информации, хранитель норм и традиций.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Организатор деятельности и сотрудничества, консультант.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 Роль ученика в процессе обучения.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425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Пассивная – активность очень низкая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Активность высокая - постоянное сотрудничество и коммуникация.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5. Особенности и типы уроков.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532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Ученики работают индивидуально. На групповую и коллективную работу смотрят как на уход от ответственности.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Поощряется групповая работа. Создание проектов, дискуссии, дебаты, диалог, самооценка, рефлексия.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33136" y="292679"/>
          <a:ext cx="11333747" cy="55772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317959"/>
                <a:gridCol w="6015788"/>
              </a:tblGrid>
              <a:tr h="17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Традиционное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11965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Активные методы обучения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11965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6. Технологии обучения.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11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Репродуктивный метод, который не может развивать, в полной мере, мышление учеников, их творческий потенциал.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Объяснительно-иллюстративный метод состоит в том, что учитель сообщает готовую информацию разными средствами, а учащиеся воспринимают, осознают и фиксируют в памяти эту информацию. Сообщение информации учитель осуществляет с помощью устного слова, печатного слова, наглядных средств, практического показа способов деятельности.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Пробуждение у обучающихся интереса;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эффективное усвоение учебного материала;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самостоятельный поиск учащимися путей и вариантов решения поставленной учебной задачи (выбор одного из предложенных вариантов или нахождение собственного варианта и обоснование решения);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у обучающихся мнения и отношения;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жизненных и профессиональных навыков;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выход на уровень осознанной компетентности ученика.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7. Методы обучения.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60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Иллюстративно-объяснительные, информационные.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Проблемные, проблемного изложения, частично-поисковый, исследовательский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04648" y="605500"/>
          <a:ext cx="11539702" cy="555819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056926"/>
                <a:gridCol w="8482776"/>
              </a:tblGrid>
              <a:tr h="171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Традиционное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11965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Активные методы обучения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11965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8. Формы обучения.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797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1.Классно-урочная форма обучения.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2.Лекции.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3. Практические занятия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4. Лабораторные занятия.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5. Контрольные работы.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Для эффективной подачи знаний на уроках по инновационному методу учитель использует: 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  -работу в малых группах, разбивая учеников на пары, тройки и т. д.; 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  - методику карусели;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  - эвристические беседы;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  - лекции, изложение которых является проблемным; 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  - методику мозговых штурмов; 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  - деловые игры; 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  - конференции;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  - семинары в форме дебатов или дискуссий; </a:t>
                      </a:r>
                      <a:endParaRPr lang="ru-RU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>
                          <a:effectLst/>
                        </a:rPr>
                        <a:t>- средства мультимедиа.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9. Средства обучения.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7039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Ведущее средство — живое слово.</a:t>
                      </a:r>
                      <a:endParaRPr lang="ru-RU" sz="2000" b="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Меловая доска, мел, учебники, книги.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0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Интерактивные модели обучения, по сравнению с традиционными, меняют взаимодействие ученика с учителем. Педагог уступает свою активность детям, создавая условия для проявления их инициативы. Школьники являются полноправными участниками таких уроков.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65" marR="11965" marT="0" marB="119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МЕТОДЫ НАЧАЛА УРОКА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197102"/>
            <a:ext cx="10515600" cy="496081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На данном этапе помогут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такие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методы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как: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«Мой цветок»;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«Галерея портретов»;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«Поздоровайся локтями»;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«Летающие имена»;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«Улыбнемся друг другу»;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«Здороваемся глазами».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 fontAlgn="base">
              <a:buNone/>
            </a:pP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>
            <a:fillRect/>
          </a:stretch>
        </p:blipFill>
        <p:spPr bwMode="auto">
          <a:xfrm>
            <a:off x="4733925" y="1181100"/>
            <a:ext cx="72961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  <a:solidFill>
            <a:srgbClr val="F1F3F9"/>
          </a:solidFill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МЕТОДЫ ВЫЯСНЕНИЯ ЦЕЛЕЙ, ОЖИДАНИЙ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227582"/>
            <a:ext cx="10515600" cy="5344668"/>
          </a:xfrm>
          <a:solidFill>
            <a:srgbClr val="F1F3F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Решению этих целей способствуют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такие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методы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«Солнышко и туча»;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«Дерево ожиданий»;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«Список покупок»;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«Песочные часы»;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«Вместе мы построим дом»;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«Разноцветные листы»;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«Фруктовый сад».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0260" y="1788414"/>
            <a:ext cx="6035040" cy="4636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128396"/>
          </a:xfrm>
          <a:solidFill>
            <a:srgbClr val="F1F3F9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МЕТОДЫ ПРЕЗЕНТАЦИИ УЧЕБНОГО МАТЕРИАЛА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493521"/>
            <a:ext cx="10515600" cy="4683442"/>
          </a:xfrm>
          <a:solidFill>
            <a:srgbClr val="F1F3F9"/>
          </a:solidFill>
        </p:spPr>
        <p:txBody>
          <a:bodyPr>
            <a:normAutofit fontScale="7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Методы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«Инфо-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угадайка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» или «Белые пятна»;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«Мозговой штурм»;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«Кластер»;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«Проблемная лекция»;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«Лекция – провокация»;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«Бинарная лекция»;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«Деловая игра»;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Инсерт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«Верные-неверные утверждения».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 fontAlgn="base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1"/>
              </a:rPr>
              <a:t>https://youtube.com/watch?v=SXkQ0utLGGA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/>
          <a:stretch>
            <a:fillRect/>
          </a:stretch>
        </p:blipFill>
        <p:spPr>
          <a:xfrm>
            <a:off x="6743700" y="1142999"/>
            <a:ext cx="5448300" cy="45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solidFill>
            <a:srgbClr val="F1F3F9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МЕТОДЫ ОРГАНИЗАЦИИ САМОСТОЯТЕЛЬНОЙ РАБОТЫ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472184"/>
            <a:ext cx="10515600" cy="5176266"/>
          </a:xfrm>
          <a:solidFill>
            <a:srgbClr val="F1F3F9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Методы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«Инфо-карусель»;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«Автобусная остановка»;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«Творческая мастерская»;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«Ищем клад»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fontAlgn="base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«Верные-неверные утверждения».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fontAlgn="base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1"/>
              </a:rPr>
              <a:t>https://youtube.com/watch?v=bnFg5nv3X4s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76" y="1472184"/>
            <a:ext cx="6412073" cy="4471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707" y="1191032"/>
            <a:ext cx="9793088" cy="4680520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Современные тенденции развития образования определяют кардинальное изменение подходов к организации образовательного процесса в школе. Введение системы многоуровневого образования, создание единого образовательного пространства, переход на обновленный ФГОС, реализация системно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деятельностного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подхода, обусловливают необходимость совершенно нового подхода к организации обучения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10" y="569639"/>
            <a:ext cx="9094390" cy="1165435"/>
          </a:xfrm>
          <a:solidFill>
            <a:srgbClr val="F1F3F9"/>
          </a:solidFill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МЕТОДЫ ОРГАНИЗАЦИИ ОБОБЩЕНИЯ ПО ТЕМЕ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709" y="1901794"/>
            <a:ext cx="10369152" cy="4608512"/>
          </a:xfrm>
          <a:solidFill>
            <a:srgbClr val="F1F3F9"/>
          </a:solidFill>
        </p:spPr>
        <p:txBody>
          <a:bodyPr>
            <a:normAutofit lnSpcReduction="2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Метод «Написание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синквейна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«Шесть шляп»;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«Кластеры».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hlinkClick r:id="rId1"/>
              </a:rPr>
              <a:t>https://youtube.com/watch?v=CrgxoFKY6tI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811275"/>
            <a:ext cx="5657850" cy="391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4175"/>
            <a:ext cx="10515600" cy="99853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МЕТОДЫ ПОДВЕДЕНИЯ ИТОГОВ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1406524"/>
            <a:ext cx="10820400" cy="5089525"/>
          </a:xfrm>
          <a:solidFill>
            <a:srgbClr val="F1F3F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Завершить урок, внеклассное мероприятие можно, применив такие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методы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«Корзина идей»;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«Мухомор»;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«Рефлексивная мишень»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«Итоговый круг»;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1"/>
              </a:rPr>
              <a:t>https://youtube.com/watch?v=S1uDvN0LAa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42650"/>
            <a:ext cx="4933950" cy="330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Что же понимается под активным обучением?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tx1"/>
                </a:solidFill>
              </a:rPr>
              <a:t>Активное обучение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способ организации учебного процесса, при котором получение учащимся знаний доминирует над их передачей преподавателем, а используемые методы, формы и средства стимулируют данный процесс, учитывают индивидуальные особенности учащегося и обеспечивают требуемый уровень мотивации. (</a:t>
            </a:r>
            <a:r>
              <a:rPr lang="ru-RU" dirty="0"/>
              <a:t>П. Д.  Рабинович, Н.В. Сальникова, А.С. Тарасов 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77291"/>
          </a:xfrm>
        </p:spPr>
        <p:txBody>
          <a:bodyPr>
            <a:normAutofit fontScale="90000"/>
          </a:bodyPr>
          <a:lstStyle/>
          <a:p>
            <a:r>
              <a:rPr lang="ru-RU" dirty="0"/>
              <a:t>ПОНЯТИЙНЫЙ АППАРАТ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042416"/>
            <a:ext cx="11620500" cy="545363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Активное обучение</a:t>
            </a:r>
            <a:r>
              <a:rPr lang="ru-RU" sz="1900" b="1" i="1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представляет собой такую организацию и ведение образовательного процесса, которые направлены на всемерную активизацию учебно-познавательной деятельности обучающихся посредством широкого, желательно комплексного, использования как дидактических, так и организационно-управленческих средств, широкое использование ими различных средств и методов активизации (</a:t>
            </a:r>
            <a:r>
              <a:rPr lang="ru-RU" sz="1900" i="1" dirty="0" err="1">
                <a:solidFill>
                  <a:schemeClr val="bg2">
                    <a:lumMod val="10000"/>
                  </a:schemeClr>
                </a:solidFill>
              </a:rPr>
              <a:t>В.Н.Кругликов</a:t>
            </a:r>
            <a:r>
              <a:rPr lang="ru-RU" sz="1900" i="1" dirty="0">
                <a:solidFill>
                  <a:schemeClr val="bg2">
                    <a:lumMod val="10000"/>
                  </a:schemeClr>
                </a:solidFill>
              </a:rPr>
              <a:t>, СПб, 1998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). </a:t>
            </a:r>
            <a:endParaRPr lang="ru-RU" sz="19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Активные методы обучения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 – 1) совокупность приемов и подходов, отражающих форму взаимодействия обучающихся и преподавателя в процессе обучения (</a:t>
            </a:r>
            <a:r>
              <a:rPr lang="ru-RU" sz="1900" i="1" dirty="0">
                <a:solidFill>
                  <a:schemeClr val="bg2">
                    <a:lumMod val="10000"/>
                  </a:schemeClr>
                </a:solidFill>
              </a:rPr>
              <a:t>В.А. </a:t>
            </a:r>
            <a:r>
              <a:rPr lang="ru-RU" sz="1900" i="1" dirty="0" err="1">
                <a:solidFill>
                  <a:schemeClr val="bg2">
                    <a:lumMod val="10000"/>
                  </a:schemeClr>
                </a:solidFill>
              </a:rPr>
              <a:t>Сластенин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); 2) способы и приемы педагогического воздействия, которые побуждают обучаемых к мыслительной активности, к проявлению творческого, исследовательского подхода и поиску новых идей для решения разнообразных задач учебной и научно-исследовательской деятельности. </a:t>
            </a:r>
            <a:endParaRPr lang="ru-RU" sz="19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Активные формы проведения занятий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 – это такие формы организации образовательного процесса, которые способствуют разнообразному (индивидуальному, групповому, коллективному) изучению 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усвоению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учебных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вопросов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проблем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),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активному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взаимодействию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обучаемых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преподавателя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живому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обмену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мнениями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между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ними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нацеленному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на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выработку правильного понимания содержания изучаемой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темы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способов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ее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практического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10000"/>
                  </a:schemeClr>
                </a:solidFill>
              </a:rPr>
              <a:t>использования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19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9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Активное обучение, как правило, состоит из следующих действий: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dirty="0">
                <a:solidFill>
                  <a:schemeClr val="tx1"/>
                </a:solidFill>
              </a:rPr>
              <a:t>эмпирическое обучение; 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dirty="0">
                <a:solidFill>
                  <a:schemeClr val="tx1"/>
                </a:solidFill>
              </a:rPr>
              <a:t>творческое решение сложных проблем; 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dirty="0">
                <a:solidFill>
                  <a:schemeClr val="tx1"/>
                </a:solidFill>
              </a:rPr>
              <a:t>приобретение релевантного знания; 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dirty="0">
                <a:solidFill>
                  <a:schemeClr val="tx1"/>
                </a:solidFill>
              </a:rPr>
              <a:t>групповая поддержка в совместном обучении. 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 точки зрения ряда авторов, активное обучение обладает рядом преимуществ: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dirty="0">
                <a:solidFill>
                  <a:schemeClr val="tx1"/>
                </a:solidFill>
              </a:rPr>
              <a:t>Предлагается творческий способ действий и обучения, происходящих одновременно.  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dirty="0">
                <a:solidFill>
                  <a:schemeClr val="tx1"/>
                </a:solidFill>
              </a:rPr>
              <a:t>Обучение дает конкретные практические результаты.  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dirty="0">
                <a:solidFill>
                  <a:schemeClr val="tx1"/>
                </a:solidFill>
              </a:rPr>
              <a:t>Развивается творческая активность обучающихся.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ОТЛИЧИТЕЛЬНЫЕ ОСОБЕННОСТИ АКТИВНЫХ ФОРМ ПРОВЕДЕНИЯ ЗАНЯТИЙ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699" y="1556792"/>
            <a:ext cx="10420351" cy="442490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целенаправленная активизация мышления, когда обучающийся вынужден быть активным независимо от его желания;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достаточно длительное время активности обучаемых (в течении всего занятия); 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самостоятельная творческая выработка решений, повышенная степень мотивации эмоциональности обучаемых;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взаимодействие 	обучаемых 	строится 	преподавателем посредством прямых и обратных связей.  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ПРИМЕНЕНИЯ АКТИВНЫХ МЕТОДОВ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56792"/>
            <a:ext cx="10553699" cy="492020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3429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соответствие целям и задачам обучения; 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342900" algn="just" fontAlgn="base">
              <a:lnSpc>
                <a:spcPct val="120000"/>
              </a:lnSpc>
              <a:spcBef>
                <a:spcPts val="0"/>
              </a:spcBef>
            </a:pP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соответствие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содержанию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данной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темы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;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3429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соответствие учебным возможностям обучаемых: возрастным, психологическим, уровню подготовленности (образованности, воспитанности и развития);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3429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соответствие 	имеющимся 	условиям 	и 	отведенному 	времени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обучения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;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3429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соответствие возможностям вспомогательных средств обучения;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3429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соответствие возможностям самих преподавателей – возможности определяются их предшествующим опытом, уровнем настойчивости, педагогическими способностями, а также личностными качествами преподавателя.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МЕТОДОВ АКТИВНОГО ОБУЧЕНИЯ (Н.В. БОРИСОВА)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95300" y="1703832"/>
          <a:ext cx="11296650" cy="44881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85768"/>
                <a:gridCol w="3850301"/>
                <a:gridCol w="3560581"/>
              </a:tblGrid>
              <a:tr h="288299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Неимитационные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методы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0" marT="3302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27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Имитационные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методы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0" marT="33020" marB="0"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299">
                <a:tc vMerge="1">
                  <a:tcPr/>
                </a:tc>
                <a:tc>
                  <a:txBody>
                    <a:bodyPr/>
                    <a:lstStyle/>
                    <a:p>
                      <a:pPr marR="3683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Игровые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методы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0" marT="330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Неигровые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методы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0" marT="33020" marB="0">
                    <a:solidFill>
                      <a:schemeClr val="bg1"/>
                    </a:solidFill>
                  </a:tcPr>
                </a:tc>
              </a:tr>
              <a:tr h="3436856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ru-RU" sz="1800" b="0" dirty="0">
                          <a:effectLst/>
                        </a:rPr>
                        <a:t>–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Активные</a:t>
                      </a:r>
                      <a:r>
                        <a:rPr lang="en-US" sz="1800" b="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1800" b="0" dirty="0">
                          <a:effectLst/>
                        </a:rPr>
                        <a:t>(проблемные) лекции и  семинары; </a:t>
                      </a:r>
                      <a:endParaRPr lang="ru-RU" sz="1800" b="0" dirty="0">
                        <a:effectLst/>
                      </a:endParaRPr>
                    </a:p>
                    <a:p>
                      <a:pPr marL="36830" marR="666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– Тематическая дискуссия:  </a:t>
                      </a:r>
                      <a:endParaRPr lang="ru-RU" sz="1800" b="0" dirty="0">
                        <a:effectLst/>
                      </a:endParaRPr>
                    </a:p>
                    <a:p>
                      <a:pPr marL="322580" marR="666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effectLst/>
                        </a:rPr>
                        <a:t>круглый стол  </a:t>
                      </a:r>
                      <a:endParaRPr lang="ru-RU" sz="1800" b="0" dirty="0">
                        <a:effectLst/>
                      </a:endParaRPr>
                    </a:p>
                    <a:p>
                      <a:pPr marL="322580" marR="666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effectLst/>
                        </a:rPr>
                        <a:t>пресс- конференции  </a:t>
                      </a:r>
                      <a:endParaRPr lang="ru-RU" sz="1800" b="0" dirty="0">
                        <a:effectLst/>
                      </a:endParaRPr>
                    </a:p>
                    <a:p>
                      <a:pPr marL="322580" marR="666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effectLst/>
                        </a:rPr>
                        <a:t>научно-практическая конференция </a:t>
                      </a:r>
                      <a:endParaRPr lang="ru-RU" sz="1800" b="0" dirty="0">
                        <a:effectLst/>
                      </a:endParaRPr>
                    </a:p>
                    <a:p>
                      <a:pPr marR="52641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– Мозговая атака (штурм, эстафета) </a:t>
                      </a:r>
                      <a:endParaRPr lang="ru-RU" sz="1800" b="0" dirty="0">
                        <a:effectLst/>
                      </a:endParaRPr>
                    </a:p>
                    <a:p>
                      <a:pPr marR="52641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– </a:t>
                      </a:r>
                      <a:r>
                        <a:rPr lang="en-US" sz="1800" b="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Презентация</a:t>
                      </a:r>
                      <a:r>
                        <a:rPr lang="en-US" sz="1800" b="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800" b="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2641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– </a:t>
                      </a:r>
                      <a:r>
                        <a:rPr lang="ru-RU" sz="1800" b="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Олимпиада </a:t>
                      </a:r>
                      <a:endParaRPr lang="ru-RU" sz="1800" b="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2641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– Стажировка (без выполнения должностной роли)</a:t>
                      </a:r>
                      <a:endParaRPr lang="ru-RU" sz="1800" b="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2641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– Лабораторные опыты и др. </a:t>
                      </a:r>
                      <a:endParaRPr lang="ru-RU" sz="1800" b="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0" marT="330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363855" lvl="0" indent="0" algn="just" fontAlgn="base">
                        <a:lnSpc>
                          <a:spcPct val="100000"/>
                        </a:lnSpc>
                        <a:spcAft>
                          <a:spcPts val="10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–"/>
                      </a:pP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Игровое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проектирование</a:t>
                      </a: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363855" lvl="0" indent="0" algn="just" fontAlgn="base">
                        <a:lnSpc>
                          <a:spcPct val="100000"/>
                        </a:lnSpc>
                        <a:spcAft>
                          <a:spcPts val="65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–"/>
                      </a:pP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Стажировка (с выполнением должностной роли);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363855" lvl="0" indent="0" algn="just" fontAlgn="base">
                        <a:lnSpc>
                          <a:spcPct val="100000"/>
                        </a:lnSpc>
                        <a:spcAft>
                          <a:spcPts val="65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–"/>
                      </a:pP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Разыгрывание ролей; 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363855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–"/>
                      </a:pP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Деловая игра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363855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–"/>
                      </a:pP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Игровые занятия на машинных моделях :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742950" lvl="1" indent="0" algn="just" fontAlgn="base">
                        <a:lnSpc>
                          <a:spcPct val="100000"/>
                        </a:lnSpc>
                        <a:spcAft>
                          <a:spcPts val="80"/>
                        </a:spcAft>
                        <a:buClr>
                          <a:srgbClr val="000000"/>
                        </a:buClr>
                        <a:buSzPts val="1200"/>
                        <a:buBlip>
                          <a:blip r:embed="rId1"/>
                        </a:buBlip>
                      </a:pP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скусственные</a:t>
                      </a: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о</a:t>
                      </a:r>
                      <a:r>
                        <a:rPr lang="en-US" sz="1800" dirty="0" err="1">
                          <a:effectLst/>
                        </a:rPr>
                        <a:t>бразовательные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среды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,</a:t>
                      </a:r>
                      <a:endParaRPr lang="ru-RU" sz="1800" dirty="0">
                        <a:effectLst/>
                      </a:endParaRPr>
                    </a:p>
                    <a:p>
                      <a:pPr marL="742950" lvl="1" indent="0" algn="just" fontAlgn="base">
                        <a:lnSpc>
                          <a:spcPct val="100000"/>
                        </a:lnSpc>
                        <a:spcAft>
                          <a:spcPts val="75"/>
                        </a:spcAft>
                        <a:buClr>
                          <a:srgbClr val="000000"/>
                        </a:buClr>
                        <a:buSzPts val="1200"/>
                        <a:buBlip>
                          <a:blip r:embed="rId1"/>
                        </a:buBlip>
                      </a:pP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омпьютерные</a:t>
                      </a: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деловые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игры</a:t>
                      </a:r>
                      <a:r>
                        <a:rPr lang="en-US" sz="1800" dirty="0">
                          <a:effectLst/>
                        </a:rPr>
                        <a:t> и </a:t>
                      </a:r>
                      <a:r>
                        <a:rPr lang="en-US" sz="1800" dirty="0" err="1">
                          <a:effectLst/>
                        </a:rPr>
                        <a:t>др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0" marT="330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90805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ru-RU" sz="1800" b="0" dirty="0">
                          <a:effectLst/>
                        </a:rPr>
                        <a:t>– </a:t>
                      </a: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Ситуационные методы  кейс - технологии   анализ конкретных 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ситуаций   решение ситуативных и </a:t>
                      </a:r>
                      <a:endParaRPr lang="ru-RU" sz="1800" dirty="0">
                        <a:effectLst/>
                      </a:endParaRPr>
                    </a:p>
                    <a:p>
                      <a:pPr marR="26098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производственных задач;</a:t>
                      </a:r>
                      <a:endParaRPr lang="ru-RU" sz="1800" dirty="0">
                        <a:effectLst/>
                      </a:endParaRPr>
                    </a:p>
                    <a:p>
                      <a:pPr marR="26098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– Действия по инструкции (алгоритму); </a:t>
                      </a:r>
                      <a:endParaRPr lang="ru-RU" sz="1800" dirty="0">
                        <a:effectLst/>
                      </a:endParaRPr>
                    </a:p>
                    <a:p>
                      <a:pPr marL="0" marR="90805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ru-RU" sz="1800" b="0" dirty="0">
                          <a:effectLst/>
                        </a:rPr>
                        <a:t>–</a:t>
                      </a:r>
                      <a:r>
                        <a:rPr lang="ru-RU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Групповой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тренинг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и </a:t>
                      </a:r>
                      <a:r>
                        <a:rPr lang="en-US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др</a:t>
                      </a:r>
                      <a:r>
                        <a:rPr lang="en-US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0" marT="3302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478213" y="9472613"/>
            <a:ext cx="146050" cy="373062"/>
            <a:chOff x="0" y="0"/>
            <a:chExt cx="146304" cy="373380"/>
          </a:xfrm>
        </p:grpSpPr>
        <p:pic>
          <p:nvPicPr>
            <p:cNvPr id="8" name="Picture 180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6304" cy="187452"/>
            </a:xfrm>
            <a:prstGeom prst="rect">
              <a:avLst/>
            </a:prstGeom>
          </p:spPr>
        </p:pic>
        <p:pic>
          <p:nvPicPr>
            <p:cNvPr id="9" name="Picture 180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85928"/>
              <a:ext cx="146304" cy="187452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7832725" y="8486775"/>
            <a:ext cx="146050" cy="374650"/>
            <a:chOff x="0" y="0"/>
            <a:chExt cx="146304" cy="374904"/>
          </a:xfrm>
        </p:grpSpPr>
        <p:pic>
          <p:nvPicPr>
            <p:cNvPr id="11" name="Picture 190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6304" cy="187452"/>
            </a:xfrm>
            <a:prstGeom prst="rect">
              <a:avLst/>
            </a:prstGeom>
          </p:spPr>
        </p:pic>
        <p:pic>
          <p:nvPicPr>
            <p:cNvPr id="12" name="Picture 1918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87452"/>
              <a:ext cx="146304" cy="1874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znocvetnie-treugolniki-po-uglam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raznocvetnie-treugolniki-po-uglam</Template>
  <TotalTime>0</TotalTime>
  <Words>10032</Words>
  <Application>WPS Presentation</Application>
  <PresentationFormat>Широкоэкранный</PresentationFormat>
  <Paragraphs>309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raznocvetnie-treugolniki-po-uglam</vt:lpstr>
      <vt:lpstr>Активные методы обучения</vt:lpstr>
      <vt:lpstr>ВВЕДЕНИЕ</vt:lpstr>
      <vt:lpstr>Что же понимается под активным обучением? </vt:lpstr>
      <vt:lpstr>ПОНЯТИЙНЫЙ АППАРАТ</vt:lpstr>
      <vt:lpstr>Активное обучение, как правило, состоит из следующих действий:  </vt:lpstr>
      <vt:lpstr>С точки зрения ряда авторов, активное обучение обладает рядом преимуществ: </vt:lpstr>
      <vt:lpstr>ОТЛИЧИТЕЛЬНЫЕ ОСОБЕННОСТИ АКТИВНЫХ ФОРМ ПРОВЕДЕНИЯ ЗАНЯТИЙ</vt:lpstr>
      <vt:lpstr>КРИТЕРИИ ПРИМЕНЕНИЯ АКТИВНЫХ МЕТОДОВ ОБУЧЕНИЯ</vt:lpstr>
      <vt:lpstr>КЛАССИФИКАЦИЯ МЕТОДОВ АКТИВНОГО ОБУЧЕНИЯ (Н.В. БОРИСОВА)</vt:lpstr>
      <vt:lpstr>ИСПОЛЬЗОВАНИЕ АКТИВНЫХ МЕТОДОВ ОБУЧЕНИЯ</vt:lpstr>
      <vt:lpstr>УРОВНИ ПРИМЕНЕНИЯ АКТИВНЫХ МЕТОДОВ ОБУЧЕНИЯ (АМО)</vt:lpstr>
      <vt:lpstr>СПОСОБЫ ВЗАИМОДЕЙСТВИЯ ПРЕПОДАВАТЕЛЯ И ОБУЧАЮЩИХСЯ</vt:lpstr>
      <vt:lpstr>PowerPoint 演示文稿</vt:lpstr>
      <vt:lpstr>PowerPoint 演示文稿</vt:lpstr>
      <vt:lpstr>PowerPoint 演示文稿</vt:lpstr>
      <vt:lpstr>МЕТОДЫ НАЧАЛА УРОКА</vt:lpstr>
      <vt:lpstr>МЕТОДЫ ВЫЯСНЕНИЯ ЦЕЛЕЙ, ОЖИДАНИЙ</vt:lpstr>
      <vt:lpstr>МЕТОДЫ ПРЕЗЕНТАЦИИ УЧЕБНОГО МАТЕРИАЛА</vt:lpstr>
      <vt:lpstr>МЕТОДЫ ОРГАНИЗАЦИИ САМОСТОЯТЕЛЬНОЙ РАБОТЫ</vt:lpstr>
      <vt:lpstr>МЕТОДЫ ОРГАНИЗАЦИИ ОБОБЩЕНИЯ ПО ТЕМЕ </vt:lpstr>
      <vt:lpstr>МЕТОДЫ ПОДВЕДЕНИЯ ИТОГОВ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Курс: Индивидуальный образовательный маршрут педагога</dc:title>
  <dc:creator>1</dc:creator>
  <cp:lastModifiedBy>Дмитрий</cp:lastModifiedBy>
  <cp:revision>34</cp:revision>
  <dcterms:created xsi:type="dcterms:W3CDTF">2024-02-23T06:12:00Z</dcterms:created>
  <dcterms:modified xsi:type="dcterms:W3CDTF">2024-05-15T06:00:58Z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BAAAEFB76A764102A59BF6E6BE5054EA_12</vt:lpwstr>
  </property>
  <property fmtid="{D5CDD505-2E9C-101B-9397-08002B2CF9AE}" pid="3" name="KSOProductBuildVer">
    <vt:lpwstr>1049-12.2.0.16909</vt:lpwstr>
  </property>
</Properties>
</file>