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5" r:id="rId10"/>
    <p:sldId id="264" r:id="rId11"/>
    <p:sldId id="267" r:id="rId12"/>
    <p:sldId id="268" r:id="rId13"/>
    <p:sldId id="282" r:id="rId14"/>
    <p:sldId id="283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8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4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3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1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3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56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5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76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5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0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5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5290F-76D2-4E01-876B-E5990EB04DB4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83B2D-2573-4B80-93C9-9F239A18E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89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.me/RebusGeneratorBo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1308" y="1122363"/>
            <a:ext cx="10205356" cy="2387600"/>
          </a:xfrm>
        </p:spPr>
        <p:txBody>
          <a:bodyPr>
            <a:normAutofit fontScale="90000"/>
          </a:bodyPr>
          <a:lstStyle/>
          <a:p>
            <a:r>
              <a:rPr lang="ru-RU" b="0" i="0" dirty="0" smtClean="0">
                <a:effectLst/>
                <a:latin typeface="-apple-system"/>
              </a:rPr>
              <a:t> 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Типы уроков по </a:t>
            </a:r>
            <a:br>
              <a:rPr lang="ru-RU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Б. П. Есипову: цели, структура, примеры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56021" y="3984171"/>
            <a:ext cx="4204608" cy="186962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Павлова Е.П., учитель химии и биологии, МАОУ СОШ № 221, куратор ММО учителей химии и биологии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118" y="3700557"/>
            <a:ext cx="4736164" cy="31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5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это важно для учителя?</a:t>
            </a:r>
            <a:r>
              <a:rPr lang="ru-RU" b="1" dirty="0" smtClean="0">
                <a:effectLst/>
                <a:latin typeface="-apple-system"/>
              </a:rPr>
              <a:t/>
            </a:r>
            <a:br>
              <a:rPr lang="ru-RU" b="1" dirty="0" smtClean="0"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050" y="1314450"/>
            <a:ext cx="7358743" cy="4800599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выбор типа урока помогает:</a:t>
            </a:r>
          </a:p>
          <a:p>
            <a:pPr marL="742950" lvl="1" indent="-285750"/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 организовать 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экспериментальную деятельность</a:t>
            </a:r>
            <a:endParaRPr lang="ru-RU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 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усвоение сложных понятий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 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ОГЭ/ЕГЭ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через системные обобщающие уроки</a:t>
            </a:r>
          </a:p>
          <a:p>
            <a:pPr marL="742950" lvl="1" indent="-285750"/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 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через игровые и исследовательские формы</a:t>
            </a:r>
          </a:p>
          <a:p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43" y="1039358"/>
            <a:ext cx="3503912" cy="519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13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48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9958"/>
            <a:ext cx="10515600" cy="4887005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бойтесь 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комбинировать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как средство мотивации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на уроках изучения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материала.</a:t>
            </a:r>
            <a:endParaRPr lang="ru-RU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Планируйте обобщающие уроки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перед каждой контрольной.</a:t>
            </a: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Включайте рефлексию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пусть ученики оценивают, что поняли, а что вызвало затруднение.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693" y="4037239"/>
            <a:ext cx="2882144" cy="27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3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546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Определите тип урока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4643"/>
            <a:ext cx="10515600" cy="4952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урока: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начинает с демонстрации реакции натрия с водой. Учащиеся наблюдают, записывают уравнение, изучают понятие «щелочные металлы». Затем решают аналогичные примеры и выполняют мини-тест.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Какой тип урока описан?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соответствуют структуре этого типа?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методы и приёмы использованы?</a:t>
            </a:r>
          </a:p>
          <a:p>
            <a:pPr marL="0" indent="0">
              <a:buNone/>
            </a:pP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📌 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задания: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Отработать распознавание урока изучения нового материала.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166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2611"/>
          </a:xfrm>
        </p:spPr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Определите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тип урока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094014"/>
            <a:ext cx="10746921" cy="50829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урока: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 демонстрирует гербарий и видео прорастания семян.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наблюдают, формулируют вопрос: 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 семена 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прорастают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 везде?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Затем учитель объясняет условия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прорастания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учащиеся записывают выводы и заполняют таблицу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 влияющие на прорастание».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 тип урока описан?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 элементы мотивации и актуализации использованы?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 ли структура цели урока?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 задания: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Научиться распознавать урок изучения нового материала в биологии.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712" y="0"/>
            <a:ext cx="2429288" cy="16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8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4639"/>
          </a:xfrm>
        </p:spPr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Найдите ошибку в планировании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336" y="1265464"/>
            <a:ext cx="10790464" cy="5314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«Круговорот воды в природе»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урока: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Урок обобщения и систематизации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 нового — «Влияние человека на круговорот»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по пройденной теме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составить схему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ли тип урока его содержанию?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«выпадают» из логики обобщающего урока?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переформулировать план?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задания: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Выявить несоответствие цели и структуры урока.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80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Ситуация для обсуждения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1793"/>
            <a:ext cx="10515600" cy="48951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учитель каждый урок строит по одному шаблону: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Д/З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 нового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обсуждения:</a:t>
            </a:r>
            <a:endParaRPr lang="ru-RU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Какой тип урока преобладает?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чему может привести такая практика?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типы уроков он, вероятно, упускает?</a:t>
            </a:r>
          </a:p>
          <a:p>
            <a:pPr>
              <a:buFont typeface="+mj-lt"/>
              <a:buAutoNum type="arabicPeriod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Дайте ему три совета.</a:t>
            </a:r>
          </a:p>
          <a:p>
            <a:pPr marL="0" indent="0">
              <a:buNone/>
            </a:pP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📌 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задания: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Рефлексия педагогической практики.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999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2329"/>
            <a:ext cx="10515600" cy="89332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приемы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5658"/>
            <a:ext cx="10515600" cy="50013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t.me/RebusGeneratorBot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5658"/>
            <a:ext cx="6155871" cy="3480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81" y="2759528"/>
            <a:ext cx="5298909" cy="31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06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Шифр по координатам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584480"/>
              </p:ext>
            </p:extLst>
          </p:nvPr>
        </p:nvGraphicFramePr>
        <p:xfrm>
          <a:off x="1061356" y="1690688"/>
          <a:ext cx="6213025" cy="3053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423">
                  <a:extLst>
                    <a:ext uri="{9D8B030D-6E8A-4147-A177-3AD203B41FA5}">
                      <a16:colId xmlns:a16="http://schemas.microsoft.com/office/drawing/2014/main" val="284133374"/>
                    </a:ext>
                  </a:extLst>
                </a:gridCol>
                <a:gridCol w="1330778">
                  <a:extLst>
                    <a:ext uri="{9D8B030D-6E8A-4147-A177-3AD203B41FA5}">
                      <a16:colId xmlns:a16="http://schemas.microsoft.com/office/drawing/2014/main" val="3999479739"/>
                    </a:ext>
                  </a:extLst>
                </a:gridCol>
                <a:gridCol w="1641022">
                  <a:extLst>
                    <a:ext uri="{9D8B030D-6E8A-4147-A177-3AD203B41FA5}">
                      <a16:colId xmlns:a16="http://schemas.microsoft.com/office/drawing/2014/main" val="728773895"/>
                    </a:ext>
                  </a:extLst>
                </a:gridCol>
                <a:gridCol w="1828802">
                  <a:extLst>
                    <a:ext uri="{9D8B030D-6E8A-4147-A177-3AD203B41FA5}">
                      <a16:colId xmlns:a16="http://schemas.microsoft.com/office/drawing/2014/main" val="1994886403"/>
                    </a:ext>
                  </a:extLst>
                </a:gridCol>
              </a:tblGrid>
              <a:tr h="763361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149229"/>
                  </a:ext>
                </a:extLst>
              </a:tr>
              <a:tr h="76336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028374"/>
                  </a:ext>
                </a:extLst>
              </a:tr>
              <a:tr h="76336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242442"/>
                  </a:ext>
                </a:extLst>
              </a:tr>
              <a:tr h="76336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70647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36914" y="5200650"/>
            <a:ext cx="35433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А3Б2В1А1Б3В2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5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 упражнения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907435"/>
              </p:ext>
            </p:extLst>
          </p:nvPr>
        </p:nvGraphicFramePr>
        <p:xfrm>
          <a:off x="938892" y="2481944"/>
          <a:ext cx="9233808" cy="3224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968">
                  <a:extLst>
                    <a:ext uri="{9D8B030D-6E8A-4147-A177-3AD203B41FA5}">
                      <a16:colId xmlns:a16="http://schemas.microsoft.com/office/drawing/2014/main" val="1084131437"/>
                    </a:ext>
                  </a:extLst>
                </a:gridCol>
                <a:gridCol w="1538968">
                  <a:extLst>
                    <a:ext uri="{9D8B030D-6E8A-4147-A177-3AD203B41FA5}">
                      <a16:colId xmlns:a16="http://schemas.microsoft.com/office/drawing/2014/main" val="2504440976"/>
                    </a:ext>
                  </a:extLst>
                </a:gridCol>
                <a:gridCol w="1538968">
                  <a:extLst>
                    <a:ext uri="{9D8B030D-6E8A-4147-A177-3AD203B41FA5}">
                      <a16:colId xmlns:a16="http://schemas.microsoft.com/office/drawing/2014/main" val="1989079393"/>
                    </a:ext>
                  </a:extLst>
                </a:gridCol>
                <a:gridCol w="1506311">
                  <a:extLst>
                    <a:ext uri="{9D8B030D-6E8A-4147-A177-3AD203B41FA5}">
                      <a16:colId xmlns:a16="http://schemas.microsoft.com/office/drawing/2014/main" val="2120345655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3389599942"/>
                    </a:ext>
                  </a:extLst>
                </a:gridCol>
                <a:gridCol w="1538968">
                  <a:extLst>
                    <a:ext uri="{9D8B030D-6E8A-4147-A177-3AD203B41FA5}">
                      <a16:colId xmlns:a16="http://schemas.microsoft.com/office/drawing/2014/main" val="3950811054"/>
                    </a:ext>
                  </a:extLst>
                </a:gridCol>
              </a:tblGrid>
              <a:tr h="107496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312327"/>
                  </a:ext>
                </a:extLst>
              </a:tr>
              <a:tr h="107496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836664"/>
                  </a:ext>
                </a:extLst>
              </a:tr>
              <a:tr h="107496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46119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38892" y="1624693"/>
            <a:ext cx="935627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Вычеркните буквы, которые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повторяются. Из оставшихся букв составьте слово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52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11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факт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3244"/>
            <a:ext cx="10515600" cy="47237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вы знали, что баобаб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распускает свои цветки только вечером?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 почему?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вещества, которые выделяют растение баобаб для привлечения животных?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861" y="3331028"/>
            <a:ext cx="4391193" cy="3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3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96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Борис Петрович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Есипов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(1894–1967)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77736"/>
            <a:ext cx="6121853" cy="469922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советский педагог, один из основоположников современной дидактики. Он разработал научно обоснованную классификацию уроков, которая до сих пор остаётся актуальной в школьной практике.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792" y="1273629"/>
            <a:ext cx="2997653" cy="4229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619" y="3827349"/>
            <a:ext cx="2243818" cy="28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48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хлеб, если его долго жевать приобретает сладковатый вкус?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564" y="2759528"/>
            <a:ext cx="6595519" cy="36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6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06187"/>
            <a:ext cx="10515600" cy="605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17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4543"/>
            <a:ext cx="10515600" cy="1592036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Скетчноутинг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создания визуальных конспектов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объединяют текст и изображения для упрощения восприятия информации.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82" y="1910440"/>
            <a:ext cx="6760030" cy="4438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994" y="1915432"/>
            <a:ext cx="3193243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4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-карточки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678" y="1567545"/>
            <a:ext cx="6886637" cy="4713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793" y="2518001"/>
            <a:ext cx="24765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95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крышечки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07" y="1557376"/>
            <a:ext cx="5835405" cy="4564005"/>
          </a:xfrm>
        </p:spPr>
      </p:pic>
    </p:spTree>
    <p:extLst>
      <p:ext uri="{BB962C8B-B14F-4D97-AF65-F5344CB8AC3E}">
        <p14:creationId xmlns:p14="http://schemas.microsoft.com/office/powerpoint/2010/main" val="468084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3964"/>
            <a:ext cx="10259768" cy="5572825"/>
          </a:xfrm>
        </p:spPr>
      </p:pic>
    </p:spTree>
    <p:extLst>
      <p:ext uri="{BB962C8B-B14F-4D97-AF65-F5344CB8AC3E}">
        <p14:creationId xmlns:p14="http://schemas.microsoft.com/office/powerpoint/2010/main" val="29611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186" y="318408"/>
            <a:ext cx="9590314" cy="702128"/>
          </a:xfrm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186" y="1257299"/>
            <a:ext cx="7176407" cy="52625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души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поздравляю вас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наступающим Новым годом! Пусть этот год принесет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достижения, профессиональный рост и благополучие во всех начинаниях. Желаю крепкого здоровья, неиссякаемой энергии и вдохновения для реализации самых смелых идей.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 вашем окружении всегда будут надежные друзья и коллеги, готовые поддержать в любой ситуации. Пусть каждый день будет наполнен радостью, улыбками и позитивом.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Счастья, удачи и всего самого наилучшего в Новом году!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443" y="1191986"/>
            <a:ext cx="4357026" cy="52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5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типов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зависимости </a:t>
            </a:r>
            <a:b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дидактической цели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29" y="1825624"/>
            <a:ext cx="10344150" cy="4697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изучения нового материала	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(Ознакомление учащихся с новыми знаниями)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Урок закрепления и совершенствования знаний (Применение знаний на практике, формирование умений и навыков)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Урок обобщения и систематизации знаний (Объединение изученного в целостную систему)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Урок контроля и коррекции знаний, умений и навыков (Проверка уровня усвоения и устранение пробелов)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Комбинированный (смешанный) урок	(Решение нескольких дидактических задач на одном уроке)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49" y="212271"/>
            <a:ext cx="2664278" cy="266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изучения нового материала</a:t>
            </a:r>
            <a:r>
              <a:rPr lang="ru-RU" b="1" dirty="0" smtClean="0">
                <a:effectLst/>
                <a:latin typeface="-apple-system"/>
              </a:rPr>
              <a:t/>
            </a:r>
            <a:br>
              <a:rPr lang="ru-RU" b="1" dirty="0" smtClean="0"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29" y="1265464"/>
            <a:ext cx="10765971" cy="53557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  <a:endParaRPr lang="ru-RU" sz="34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(повторение связанных тем)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(проблемный вопрос, демонстрация опыта)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Изложение нового материала (с демонстрацией, ИКТ, схемами)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закрепление (вопросы, упражнения)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pPr marL="0" indent="0">
              <a:buNone/>
            </a:pPr>
            <a:r>
              <a:rPr lang="ru-RU" sz="34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3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урока:</a:t>
            </a:r>
            <a:endParaRPr lang="ru-RU" sz="34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Урок-лекция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Урок-беседа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с демонстрационным экспериментом</a:t>
            </a:r>
          </a:p>
          <a:p>
            <a:r>
              <a:rPr lang="ru-RU" sz="3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Урок-исследование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187" y="3350078"/>
            <a:ext cx="2684998" cy="211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850" y="4031811"/>
            <a:ext cx="2990350" cy="21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закрепления и совершенствования знаний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2420"/>
            <a:ext cx="10515600" cy="51516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Отработать умения решать задачи, проводить расчёты, объяснять явления, 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свойства, выполнять </a:t>
            </a: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эксперименты.</a:t>
            </a:r>
          </a:p>
          <a:p>
            <a:pPr marL="0" indent="0">
              <a:buNone/>
            </a:pP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  <a:endParaRPr lang="ru-RU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теории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типовых и творческих задач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marL="0" indent="0">
              <a:buNone/>
            </a:pP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урока:</a:t>
            </a:r>
            <a:endParaRPr lang="ru-RU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по решению задач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Урок-игра (КВН, «Слабое звено»)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398" y="3829658"/>
            <a:ext cx="4279378" cy="27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83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обобщения и систематизации знаний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4" y="938892"/>
            <a:ext cx="10831286" cy="569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изученное, выделить связи между темами, подготовить к контрольной или зачёту.</a:t>
            </a:r>
          </a:p>
          <a:p>
            <a:pPr marL="0" indent="0">
              <a:buNone/>
            </a:pP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  <a:endParaRPr lang="ru-RU" sz="20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(вводная беседа, кроссворд)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ключевых понятий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(таблицы, схемы, кластеры)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</a:t>
            </a:r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sz="20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(подготовка к контрольной)</a:t>
            </a:r>
          </a:p>
          <a:p>
            <a:pPr marL="0" indent="0">
              <a:buNone/>
            </a:pP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урока:</a:t>
            </a:r>
            <a:endParaRPr lang="ru-RU" sz="20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Урок-путешествие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Урок-конференция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Урок-игра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328" y="4197083"/>
            <a:ext cx="2639787" cy="24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6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контроля и коррекции знаний</a:t>
            </a:r>
            <a:r>
              <a:rPr lang="ru-RU" b="1" dirty="0" smtClean="0">
                <a:effectLst/>
                <a:latin typeface="-apple-system"/>
              </a:rPr>
              <a:t/>
            </a:r>
            <a:br>
              <a:rPr lang="ru-RU" b="1" dirty="0" smtClean="0"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529" y="922564"/>
            <a:ext cx="10880271" cy="5254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уровень усвоения темы, выявить пробелы, провести коррекцию.</a:t>
            </a:r>
          </a:p>
          <a:p>
            <a:pPr marL="0" indent="0">
              <a:buNone/>
            </a:pP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  <a:endParaRPr lang="ru-RU" sz="20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Контрольная/тестовая работа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Самопроверка или взаимопроверка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ошибок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над ошибками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marL="0" indent="0">
              <a:buNone/>
            </a:pPr>
            <a:r>
              <a:rPr lang="ru-RU" sz="20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урока:</a:t>
            </a:r>
            <a:endParaRPr lang="ru-RU" sz="20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Зачёт (письменный или устный)</a:t>
            </a:r>
          </a:p>
          <a:p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  <a:r>
              <a:rPr lang="ru-RU" sz="2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зачёт</a:t>
            </a:r>
            <a:endParaRPr lang="ru-RU" sz="20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622" y="2285913"/>
            <a:ext cx="3268521" cy="34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5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Комбинированный урок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3580"/>
            <a:ext cx="10515600" cy="566601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5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нескольких учебных задач: повторение, изучение нового, закрепление.</a:t>
            </a:r>
          </a:p>
          <a:p>
            <a:pPr marL="0" indent="0">
              <a:buNone/>
            </a:pPr>
            <a:r>
              <a:rPr lang="ru-RU" sz="35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3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(наиболее частая):</a:t>
            </a:r>
            <a:endParaRPr lang="ru-RU" sz="35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Д/З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нового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Мини-контроль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pPr marL="0" indent="0">
              <a:buNone/>
            </a:pPr>
            <a:r>
              <a:rPr lang="ru-RU" sz="35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🔹 </a:t>
            </a:r>
            <a:r>
              <a:rPr lang="ru-RU" sz="3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урока:</a:t>
            </a:r>
            <a:endParaRPr lang="ru-RU" sz="35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Урок-практикум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Урок-консультация</a:t>
            </a:r>
          </a:p>
          <a:p>
            <a:r>
              <a:rPr lang="ru-RU" sz="35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урок (химия + биология, химия + экология)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42" y="1806859"/>
            <a:ext cx="5872843" cy="36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92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типа урока — 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формальность, а основа педагогического мастерства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0586"/>
            <a:ext cx="10515600" cy="475637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наука экспериментальная: каждый опыт должен быть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осмысленным и встроенным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структуру урока.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наука наблюдательная: каждое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микроскопирование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каждая схема должны служить 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 Когда учитель понимает,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урок он проводит и зачем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его занятия становятся эффективными, логичными и вдохновляющими.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878" y="3940338"/>
            <a:ext cx="4137931" cy="27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3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379</Words>
  <Application>Microsoft Office PowerPoint</Application>
  <PresentationFormat>Широкоэкранный</PresentationFormat>
  <Paragraphs>196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-apple-system</vt:lpstr>
      <vt:lpstr>Arial</vt:lpstr>
      <vt:lpstr>Calibri</vt:lpstr>
      <vt:lpstr>Calibri Light</vt:lpstr>
      <vt:lpstr>Times New Roman</vt:lpstr>
      <vt:lpstr>Тема Office</vt:lpstr>
      <vt:lpstr> Типы уроков по  Б. П. Есипову: цели, структура, примеры</vt:lpstr>
      <vt:lpstr>Борис Петрович Есипов (1894–1967) </vt:lpstr>
      <vt:lpstr>5 типов в зависимости  от дидактической цели</vt:lpstr>
      <vt:lpstr>Урок изучения нового материала </vt:lpstr>
      <vt:lpstr>Урок закрепления и совершенствования знаний </vt:lpstr>
      <vt:lpstr>Урок обобщения и систематизации знаний </vt:lpstr>
      <vt:lpstr>Урок контроля и коррекции знаний </vt:lpstr>
      <vt:lpstr>Комбинированный урок </vt:lpstr>
      <vt:lpstr>Определение типа урока — не формальность, а основа педагогического мастерства. </vt:lpstr>
      <vt:lpstr>Почему это важно для учителя? </vt:lpstr>
      <vt:lpstr>Рекомендации учителям </vt:lpstr>
      <vt:lpstr>Определите тип урока </vt:lpstr>
      <vt:lpstr>Определите тип урока </vt:lpstr>
      <vt:lpstr>Найдите ошибку в планировании </vt:lpstr>
      <vt:lpstr>Ситуация для обсуждения </vt:lpstr>
      <vt:lpstr>Методические приемы</vt:lpstr>
      <vt:lpstr>Шифр по координатам </vt:lpstr>
      <vt:lpstr>Когнитивные упражнения</vt:lpstr>
      <vt:lpstr>Познавательный факт</vt:lpstr>
      <vt:lpstr>Проблемный вопрос</vt:lpstr>
      <vt:lpstr>Презентация PowerPoint</vt:lpstr>
      <vt:lpstr>Скетчноутинг - техника создания визуальных конспектов, которые объединяют текст и изображения для упрощения восприятия информации. </vt:lpstr>
      <vt:lpstr>Флеш-карточки</vt:lpstr>
      <vt:lpstr>Химические крышечки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«Типы уроков по Б. П. Есипову: цели, структура, примеры»</dc:title>
  <dc:creator>Елена</dc:creator>
  <cp:lastModifiedBy>Елена</cp:lastModifiedBy>
  <cp:revision>23</cp:revision>
  <dcterms:created xsi:type="dcterms:W3CDTF">2025-12-10T13:06:17Z</dcterms:created>
  <dcterms:modified xsi:type="dcterms:W3CDTF">2025-12-15T14:39:37Z</dcterms:modified>
</cp:coreProperties>
</file>