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5143500" type="screen16x9"/>
  <p:notesSz cx="51435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">
          <p15:clr>
            <a:srgbClr val="A4A3A4"/>
          </p15:clr>
        </p15:guide>
        <p15:guide id="2" pos="176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083">
          <p15:clr>
            <a:srgbClr val="A4A3A4"/>
          </p15:clr>
        </p15:guide>
        <p15:guide id="5" pos="5597">
          <p15:clr>
            <a:srgbClr val="A4A3A4"/>
          </p15:clr>
        </p15:guide>
        <p15:guide id="6" pos="37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9"/>
        <p:guide pos="176"/>
        <p:guide orient="horz"/>
        <p:guide orient="horz" pos="3083"/>
        <p:guide pos="5597"/>
        <p:guide pos="37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8" y="744575"/>
            <a:ext cx="8520600" cy="2052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>
            <a:norm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E9C9FB10-3711-4D9F-BA6E-065D4D11FD5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7AC0F4B6-2BC5-408C-9E20-BF098B6E12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Group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Group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>
            <a:norm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6DE4F2E9-06F6-4DBE-B731-DA2938E094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Group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12D5B701-C840-4AC1-9679-4754447FC33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">
    <p:spTree>
      <p:nvGrpSpPr>
        <p:cNvPr id="1" name="Group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9FA272A9-97B9-4975-913C-6725DA13F2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2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3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733DA40F-82F5-46C2-AF6E-2DB07FADE2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2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623888" y="3441700"/>
            <a:ext cx="7886700" cy="11255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B8494641-E668-4322-9231-4367394815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 idx="2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9570C3C4-ADD2-4736-A967-8E7E0D1223B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 idx="2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3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7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DD7B727A-9FB1-4157-B864-3B0A5CEEDB1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4F1A6574-6859-4F04-A96C-0DEDC616F0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>
            <a:normAutofit/>
          </a:bodyPr>
          <a:lstStyle>
            <a:defPPr/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99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99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>
            <a:noAutofit/>
          </a:bodyPr>
          <a:lstStyle>
            <a:defPPr/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99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3AA835A9-40FF-46D6-A645-A0633DE552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 idx="2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7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8"/>
          </p:nvPr>
        </p:nvSpPr>
        <p:spPr>
          <a:xfrm>
            <a:off x="4629150" y="1260475"/>
            <a:ext cx="3887787" cy="619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9"/>
          </p:nvPr>
        </p:nvSpPr>
        <p:spPr>
          <a:xfrm>
            <a:off x="4629150" y="1879600"/>
            <a:ext cx="3887787" cy="2762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0F1EC95A-5137-400A-A77C-F391B3C16E1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 idx="2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3"/>
          </p:nvPr>
        </p:nvSpPr>
        <p:spPr>
          <a:xfrm>
            <a:off x="3887788" y="741363"/>
            <a:ext cx="4629149" cy="3654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7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F187D282-4953-4981-A250-C1C063765A0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 idx="2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7"/>
          </p:nvPr>
        </p:nvSpPr>
        <p:spPr>
          <a:xfrm>
            <a:off x="3887788" y="741363"/>
            <a:ext cx="4629149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body" idx="3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61841C63-B49A-405B-A7C5-FF3B9BA459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 idx="2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3"/>
          </p:nvPr>
        </p:nvSpPr>
        <p:spPr>
          <a:xfrm rot="5400000">
            <a:off x="2940844" y="-942180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1EB79ABC-6F46-4B65-8BED-8D0A462A940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 idx="2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598E8FD1-57E0-4C34-A984-00A058F436A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">
    <p:spTree>
      <p:nvGrpSpPr>
        <p:cNvPr id="1" name="Group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 idx="2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marL="45720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lvl1pPr>
            <a:lvl2pPr marL="91440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lvl2pPr>
            <a:lvl3pPr marL="137160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lvl3pPr>
            <a:lvl4pPr marL="182880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lvl4pPr>
            <a:lvl5pPr marL="228600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lvl5pPr>
            <a:lvl6pPr marL="274320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lvl6pPr>
            <a:lvl7pPr marL="320040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lvl7pPr>
            <a:lvl8pPr marL="365760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lvl8pPr>
            <a:lvl9pPr marL="411480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E017C0F3-E5F8-4940-9146-94881BF940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Group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 idx="4"/>
          </p:nvPr>
        </p:nvSpPr>
        <p:spPr>
          <a:xfrm>
            <a:off x="311708" y="744575"/>
            <a:ext cx="8520600" cy="2052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>
            <a:norm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5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EC4C31F4-6826-43E5-B698-4B7260DDCC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 idx="4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38BF74C7-4A3F-4C7B-BBC4-BEA100F4729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 idx="4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F9E2BF6B-2BA7-48AB-9A68-2E8E939E5C4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F7A65EF8-A89F-431C-BF94-62C0B6607E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 idx="4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5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0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25A69FCE-8389-408E-B026-23C612BB65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 idx="4"/>
          </p:nvPr>
        </p:nvSpPr>
        <p:spPr>
          <a:xfrm>
            <a:off x="311700" y="1106125"/>
            <a:ext cx="8520600" cy="1963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>
            <a:norm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5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DF462BC8-58C3-4F39-8D0E-904FB06352A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Group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 idx="4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>
            <a:norm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5"/>
          </p:nvPr>
        </p:nvSpPr>
        <p:spPr>
          <a:xfrm>
            <a:off x="311700" y="1389600"/>
            <a:ext cx="2808000" cy="3179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C6E87AB5-72CD-4D39-B41B-56C93B773CD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Group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/>
          <p:nvPr/>
        </p:nvPicPr>
        <p:blipFill>
          <a:blip r:embed="rId2"/>
          <a:stretch/>
        </p:blipFill>
        <p:spPr>
          <a:xfrm>
            <a:off x="152600" y="4659982"/>
            <a:ext cx="1179513" cy="30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Group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 idx="4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47C1E7B3-3237-4331-9DA8-74680D27D29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Group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 idx="4"/>
          </p:nvPr>
        </p:nvSpPr>
        <p:spPr>
          <a:xfrm>
            <a:off x="265500" y="1233175"/>
            <a:ext cx="4045200" cy="1482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>
            <a:norm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5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0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CD8CB65B-6680-45A8-81C6-048EF02EB0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Group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5"/>
          </p:nvPr>
        </p:nvSpPr>
        <p:spPr>
          <a:xfrm>
            <a:off x="311700" y="4230575"/>
            <a:ext cx="5998800" cy="60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lvl1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1D927516-B963-4D1E-9A2D-66A0F136D40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87CBE7F2-21DB-4895-9447-8438841D949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6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1CDFFC8A-0E9D-4B09-82BB-4B6AA81E04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A7BB5DF4-1C87-4577-A9D9-E2D536467B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Group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>
            <a:norm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6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1EFDDF37-0C80-4964-A587-2C4A4E753AA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Group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>
            <a:normAutofit/>
          </a:bodyPr>
          <a:lstStyle>
            <a:defPPr/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>
            <a:defPPr/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A432CDF8-84E8-4592-886B-B6CBFDAB2C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/>
          <p:nvPr/>
        </p:nvPicPr>
        <p:blipFill>
          <a:blip r:embed="rId2"/>
          <a:stretch/>
        </p:blipFill>
        <p:spPr>
          <a:xfrm>
            <a:off x="152600" y="4659982"/>
            <a:ext cx="1179513" cy="30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/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/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5681AFE1-9D13-4951-8CAF-F1EA30C325A5}" type="slidenum"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9pPr>
    </p:titleStyle>
    <p:bodyStyle>
      <a:defPPr/>
      <a:lvl1pPr marL="457200" marR="0" lvl="0" indent="-3429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800"/>
        <a:buFont typeface="Arial"/>
        <a:buChar char="●"/>
        <a:defRPr sz="18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1pPr>
      <a:lvl2pPr marL="914400" marR="0" lvl="1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○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2pPr>
      <a:lvl3pPr marL="1371600" marR="0" lvl="2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■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3pPr>
      <a:lvl4pPr marL="1828800" marR="0" lvl="3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●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4pPr>
      <a:lvl5pPr marL="2286000" marR="0" lvl="4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○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5pPr>
      <a:lvl6pPr marL="2743200" marR="0" lvl="5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■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6pPr>
      <a:lvl7pPr marL="3200400" marR="0" lvl="6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●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7pPr>
      <a:lvl8pPr marL="3657600" marR="0" lvl="7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○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8pPr>
      <a:lvl9pPr marL="4114800" marR="0" lvl="8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■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9pPr>
    </p:bodyStyle>
    <p:other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Group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 idx="2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/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3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/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D507A46B-6A4E-45C6-B369-66BD292592E4}" type="slidenum"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defPPr/>
      <a:lvl1pPr marR="0" lvl="0" algn="l">
        <a:lnSpc>
          <a:spcPct val="90000"/>
        </a:lnSpc>
        <a:spcBef>
          <a:spcPts val="0"/>
        </a:spcBef>
        <a:spcAft>
          <a:spcPts val="0"/>
        </a:spcAft>
        <a:buClr>
          <a:schemeClr val="dk1"/>
        </a:buClr>
        <a:buSzPts val="4400"/>
        <a:buFont typeface="Calibri"/>
        <a:buNone/>
        <a:defRPr sz="4400" b="0" i="0" u="none" strike="noStrike" cap="none">
          <a:solidFill>
            <a:schemeClr val="dk1"/>
          </a:solidFill>
          <a:latin typeface="Calibri"/>
          <a:ea typeface="Calibri"/>
          <a:cs typeface="Calibri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/>
      <a:lvl1pPr marL="457200" marR="0" lvl="0" indent="-406400" algn="l">
        <a:lnSpc>
          <a:spcPct val="90000"/>
        </a:lnSpc>
        <a:spcBef>
          <a:spcPts val="1000"/>
        </a:spcBef>
        <a:spcAft>
          <a:spcPts val="0"/>
        </a:spcAft>
        <a:buClr>
          <a:schemeClr val="dk1"/>
        </a:buClr>
        <a:buSzPts val="2800"/>
        <a:buFont typeface="Arial"/>
        <a:buChar char="•"/>
        <a:defRPr sz="2800" b="0" i="0" u="none" strike="noStrike" cap="none">
          <a:solidFill>
            <a:schemeClr val="dk1"/>
          </a:solidFill>
          <a:latin typeface="Calibri"/>
          <a:ea typeface="Calibri"/>
          <a:cs typeface="Calibri"/>
        </a:defRPr>
      </a:lvl1pPr>
      <a:lvl2pPr marL="914400" marR="0" lvl="1" indent="-381000" algn="l">
        <a:lnSpc>
          <a:spcPct val="90000"/>
        </a:lnSpc>
        <a:spcBef>
          <a:spcPts val="500"/>
        </a:spcBef>
        <a:spcAft>
          <a:spcPts val="0"/>
        </a:spcAft>
        <a:buClr>
          <a:schemeClr val="dk1"/>
        </a:buClr>
        <a:buSzPts val="2400"/>
        <a:buFont typeface="Arial"/>
        <a:buChar char="•"/>
        <a:defRPr sz="2400" b="0" i="0" u="none" strike="noStrike" cap="none">
          <a:solidFill>
            <a:schemeClr val="dk1"/>
          </a:solidFill>
          <a:latin typeface="Calibri"/>
          <a:ea typeface="Calibri"/>
          <a:cs typeface="Calibri"/>
        </a:defRPr>
      </a:lvl2pPr>
      <a:lvl3pPr marL="1371600" marR="0" lvl="2" indent="-355600" algn="l">
        <a:lnSpc>
          <a:spcPct val="90000"/>
        </a:lnSpc>
        <a:spcBef>
          <a:spcPts val="500"/>
        </a:spcBef>
        <a:spcAft>
          <a:spcPts val="0"/>
        </a:spcAft>
        <a:buClr>
          <a:schemeClr val="dk1"/>
        </a:buClr>
        <a:buSzPts val="2000"/>
        <a:buFont typeface="Arial"/>
        <a:buChar char="•"/>
        <a:defRPr sz="2000" b="0" i="0" u="none" strike="noStrike" cap="none">
          <a:solidFill>
            <a:schemeClr val="dk1"/>
          </a:solidFill>
          <a:latin typeface="Calibri"/>
          <a:ea typeface="Calibri"/>
          <a:cs typeface="Calibri"/>
        </a:defRPr>
      </a:lvl3pPr>
      <a:lvl4pPr marL="1828800" marR="0" lvl="3" indent="-342900" algn="l">
        <a:lnSpc>
          <a:spcPct val="90000"/>
        </a:lnSpc>
        <a:spcBef>
          <a:spcPts val="500"/>
        </a:spcBef>
        <a:spcAft>
          <a:spcPts val="0"/>
        </a:spcAft>
        <a:buClr>
          <a:schemeClr val="dk1"/>
        </a:buClr>
        <a:buSzPts val="1800"/>
        <a:buFont typeface="Arial"/>
        <a:buChar char="•"/>
        <a:defRPr sz="1800" b="0" i="0" u="none" strike="noStrike" cap="none">
          <a:solidFill>
            <a:schemeClr val="dk1"/>
          </a:solidFill>
          <a:latin typeface="Calibri"/>
          <a:ea typeface="Calibri"/>
          <a:cs typeface="Calibri"/>
        </a:defRPr>
      </a:lvl4pPr>
      <a:lvl5pPr marL="2286000" marR="0" lvl="4" indent="-342900" algn="l">
        <a:lnSpc>
          <a:spcPct val="90000"/>
        </a:lnSpc>
        <a:spcBef>
          <a:spcPts val="500"/>
        </a:spcBef>
        <a:spcAft>
          <a:spcPts val="0"/>
        </a:spcAft>
        <a:buClr>
          <a:schemeClr val="dk1"/>
        </a:buClr>
        <a:buSzPts val="1800"/>
        <a:buFont typeface="Arial"/>
        <a:buChar char="•"/>
        <a:defRPr sz="1800" b="0" i="0" u="none" strike="noStrike" cap="none">
          <a:solidFill>
            <a:schemeClr val="dk1"/>
          </a:solidFill>
          <a:latin typeface="Calibri"/>
          <a:ea typeface="Calibri"/>
          <a:cs typeface="Calibri"/>
        </a:defRPr>
      </a:lvl5pPr>
      <a:lvl6pPr marL="2743200" marR="0" lvl="5" indent="-342900" algn="l">
        <a:lnSpc>
          <a:spcPct val="90000"/>
        </a:lnSpc>
        <a:spcBef>
          <a:spcPts val="500"/>
        </a:spcBef>
        <a:spcAft>
          <a:spcPts val="0"/>
        </a:spcAft>
        <a:buClr>
          <a:schemeClr val="dk1"/>
        </a:buClr>
        <a:buSzPts val="1800"/>
        <a:buFont typeface="Arial"/>
        <a:buChar char="•"/>
        <a:defRPr sz="1800" b="0" i="0" u="none" strike="noStrike" cap="none">
          <a:solidFill>
            <a:schemeClr val="dk1"/>
          </a:solidFill>
          <a:latin typeface="Calibri"/>
          <a:ea typeface="Calibri"/>
          <a:cs typeface="Calibri"/>
        </a:defRPr>
      </a:lvl6pPr>
      <a:lvl7pPr marL="3200400" marR="0" lvl="6" indent="-342900" algn="l">
        <a:lnSpc>
          <a:spcPct val="90000"/>
        </a:lnSpc>
        <a:spcBef>
          <a:spcPts val="500"/>
        </a:spcBef>
        <a:spcAft>
          <a:spcPts val="0"/>
        </a:spcAft>
        <a:buClr>
          <a:schemeClr val="dk1"/>
        </a:buClr>
        <a:buSzPts val="1800"/>
        <a:buFont typeface="Arial"/>
        <a:buChar char="•"/>
        <a:defRPr sz="1800" b="0" i="0" u="none" strike="noStrike" cap="none">
          <a:solidFill>
            <a:schemeClr val="dk1"/>
          </a:solidFill>
          <a:latin typeface="Calibri"/>
          <a:ea typeface="Calibri"/>
          <a:cs typeface="Calibri"/>
        </a:defRPr>
      </a:lvl7pPr>
      <a:lvl8pPr marL="3657600" marR="0" lvl="7" indent="-342900" algn="l">
        <a:lnSpc>
          <a:spcPct val="90000"/>
        </a:lnSpc>
        <a:spcBef>
          <a:spcPts val="500"/>
        </a:spcBef>
        <a:spcAft>
          <a:spcPts val="0"/>
        </a:spcAft>
        <a:buClr>
          <a:schemeClr val="dk1"/>
        </a:buClr>
        <a:buSzPts val="1800"/>
        <a:buFont typeface="Arial"/>
        <a:buChar char="•"/>
        <a:defRPr sz="1800" b="0" i="0" u="none" strike="noStrike" cap="none">
          <a:solidFill>
            <a:schemeClr val="dk1"/>
          </a:solidFill>
          <a:latin typeface="Calibri"/>
          <a:ea typeface="Calibri"/>
          <a:cs typeface="Calibri"/>
        </a:defRPr>
      </a:lvl8pPr>
      <a:lvl9pPr marL="4114800" marR="0" lvl="8" indent="-342900" algn="l">
        <a:lnSpc>
          <a:spcPct val="90000"/>
        </a:lnSpc>
        <a:spcBef>
          <a:spcPts val="500"/>
        </a:spcBef>
        <a:spcAft>
          <a:spcPts val="0"/>
        </a:spcAft>
        <a:buClr>
          <a:schemeClr val="dk1"/>
        </a:buClr>
        <a:buSzPts val="1800"/>
        <a:buFont typeface="Arial"/>
        <a:buChar char="•"/>
        <a:defRPr sz="1800" b="0" i="0" u="none" strike="noStrike" cap="none">
          <a:solidFill>
            <a:schemeClr val="dk1"/>
          </a:solidFill>
          <a:latin typeface="Calibri"/>
          <a:ea typeface="Calibri"/>
          <a:cs typeface="Calibri"/>
        </a:defRPr>
      </a:lvl9pPr>
    </p:bodyStyle>
    <p:other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Group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 idx="4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normAutofit/>
          </a:bodyPr>
          <a:lstStyle/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rm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FD25D54D-8CD7-4D3B-ACE0-AE6CC33FCAD4}" type="slidenum"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chemeClr val="dk1"/>
        </a:buClr>
        <a:buSzPts val="2800"/>
        <a:buFont typeface="Arial"/>
        <a:buNone/>
        <a:defRPr sz="2800" b="0" i="0" u="none" strike="noStrike" cap="none">
          <a:solidFill>
            <a:schemeClr val="dk1"/>
          </a:solidFill>
          <a:latin typeface="Arial"/>
          <a:ea typeface="Arial"/>
          <a:cs typeface="Arial"/>
        </a:defRPr>
      </a:lvl9pPr>
    </p:titleStyle>
    <p:bodyStyle>
      <a:defPPr/>
      <a:lvl1pPr marL="457200" marR="0" lvl="0" indent="-3429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800"/>
        <a:buFont typeface="Arial"/>
        <a:buChar char="●"/>
        <a:defRPr sz="18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1pPr>
      <a:lvl2pPr marL="914400" marR="0" lvl="1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○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2pPr>
      <a:lvl3pPr marL="1371600" marR="0" lvl="2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■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3pPr>
      <a:lvl4pPr marL="1828800" marR="0" lvl="3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●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4pPr>
      <a:lvl5pPr marL="2286000" marR="0" lvl="4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○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5pPr>
      <a:lvl6pPr marL="2743200" marR="0" lvl="5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■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6pPr>
      <a:lvl7pPr marL="3200400" marR="0" lvl="6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●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7pPr>
      <a:lvl8pPr marL="3657600" marR="0" lvl="7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○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8pPr>
      <a:lvl9pPr marL="4114800" marR="0" lvl="8" indent="-317500" algn="l">
        <a:lnSpc>
          <a:spcPct val="115000"/>
        </a:lnSpc>
        <a:spcBef>
          <a:spcPts val="0"/>
        </a:spcBef>
        <a:spcAft>
          <a:spcPts val="0"/>
        </a:spcAft>
        <a:buClr>
          <a:schemeClr val="dk2"/>
        </a:buClr>
        <a:buSzPts val="1400"/>
        <a:buFont typeface="Arial"/>
        <a:buChar char="■"/>
        <a:defRPr sz="1400" b="0" i="0" u="none" strike="noStrike" cap="none">
          <a:solidFill>
            <a:schemeClr val="dk2"/>
          </a:solidFill>
          <a:latin typeface="Arial"/>
          <a:ea typeface="Arial"/>
          <a:cs typeface="Arial"/>
        </a:defRPr>
      </a:lvl9pPr>
    </p:bodyStyle>
    <p:other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mob-edu.ru/tsok_webinar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52.jpe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55.jpe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75"/>
          <p:cNvPicPr/>
          <p:nvPr/>
        </p:nvPicPr>
        <p:blipFill>
          <a:blip r:embed="rId2"/>
          <a:stretch/>
        </p:blipFill>
        <p:spPr>
          <a:xfrm>
            <a:off x="0" y="0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177" name="Picture 177"/>
          <p:cNvPicPr/>
          <p:nvPr/>
        </p:nvPicPr>
        <p:blipFill>
          <a:blip r:embed="rId3"/>
          <a:stretch/>
        </p:blipFill>
        <p:spPr>
          <a:xfrm>
            <a:off x="7377177" y="373025"/>
            <a:ext cx="1390763" cy="324336"/>
          </a:xfrm>
          <a:prstGeom prst="rect">
            <a:avLst/>
          </a:prstGeom>
          <a:ln>
            <a:noFill/>
          </a:ln>
        </p:spPr>
      </p:pic>
      <p:pic>
        <p:nvPicPr>
          <p:cNvPr id="179" name="Picture 179"/>
          <p:cNvPicPr/>
          <p:nvPr/>
        </p:nvPicPr>
        <p:blipFill>
          <a:blip r:embed="rId4"/>
          <a:stretch/>
        </p:blipFill>
        <p:spPr>
          <a:xfrm>
            <a:off x="848373" y="3728477"/>
            <a:ext cx="628888" cy="686020"/>
          </a:xfrm>
          <a:prstGeom prst="rect">
            <a:avLst/>
          </a:prstGeom>
          <a:ln>
            <a:noFill/>
          </a:ln>
        </p:spPr>
      </p:pic>
      <p:pic>
        <p:nvPicPr>
          <p:cNvPr id="181" name="Picture 181"/>
          <p:cNvPicPr/>
          <p:nvPr/>
        </p:nvPicPr>
        <p:blipFill>
          <a:blip r:embed="rId5"/>
          <a:stretch/>
        </p:blipFill>
        <p:spPr>
          <a:xfrm>
            <a:off x="2077103" y="3756484"/>
            <a:ext cx="1867119" cy="629301"/>
          </a:xfrm>
          <a:prstGeom prst="rect">
            <a:avLst/>
          </a:prstGeom>
          <a:ln>
            <a:noFill/>
          </a:ln>
        </p:spPr>
      </p:pic>
      <p:pic>
        <p:nvPicPr>
          <p:cNvPr id="183" name="Picture 183"/>
          <p:cNvPicPr/>
          <p:nvPr/>
        </p:nvPicPr>
        <p:blipFill>
          <a:blip r:embed="rId6"/>
          <a:stretch/>
        </p:blipFill>
        <p:spPr>
          <a:xfrm>
            <a:off x="4538176" y="3964212"/>
            <a:ext cx="1614565" cy="219638"/>
          </a:xfrm>
          <a:prstGeom prst="rect">
            <a:avLst/>
          </a:prstGeom>
          <a:ln>
            <a:noFill/>
          </a:ln>
        </p:spPr>
      </p:pic>
      <p:pic>
        <p:nvPicPr>
          <p:cNvPr id="185" name="Picture 185"/>
          <p:cNvPicPr/>
          <p:nvPr/>
        </p:nvPicPr>
        <p:blipFill>
          <a:blip r:embed="rId7"/>
          <a:stretch/>
        </p:blipFill>
        <p:spPr>
          <a:xfrm>
            <a:off x="6744355" y="3770132"/>
            <a:ext cx="1548021" cy="595853"/>
          </a:xfrm>
          <a:prstGeom prst="rect">
            <a:avLst/>
          </a:prstGeom>
          <a:ln>
            <a:noFill/>
          </a:ln>
        </p:spPr>
      </p:pic>
      <p:sp>
        <p:nvSpPr>
          <p:cNvPr id="186" name="Shape 186"/>
          <p:cNvSpPr/>
          <p:nvPr/>
        </p:nvSpPr>
        <p:spPr>
          <a:xfrm rot="-719">
            <a:off x="311754" y="1407996"/>
            <a:ext cx="8610900" cy="1651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</a:pPr>
            <a:r>
              <a:rPr sz="3100" b="1" i="0" u="none" strike="noStrike" cap="none" dirty="0" err="1">
                <a:solidFill>
                  <a:srgbClr val="283B7D"/>
                </a:solidFill>
                <a:latin typeface="Golos Text SemiBold"/>
                <a:ea typeface="Golos Text SemiBold"/>
                <a:cs typeface="Golos Text SemiBold"/>
              </a:rPr>
              <a:t>Подготовка</a:t>
            </a:r>
            <a:r>
              <a:rPr sz="3100" b="1" i="0" u="none" strike="noStrike" cap="none" dirty="0">
                <a:solidFill>
                  <a:srgbClr val="283B7D"/>
                </a:solidFill>
                <a:latin typeface="Golos Text SemiBold"/>
                <a:ea typeface="Golos Text SemiBold"/>
                <a:cs typeface="Golos Text SemiBold"/>
              </a:rPr>
              <a:t> к ОГЭ </a:t>
            </a:r>
            <a:r>
              <a:rPr sz="3100" b="1" i="0" u="none" strike="noStrike" cap="none" dirty="0" err="1">
                <a:solidFill>
                  <a:srgbClr val="283B7D"/>
                </a:solidFill>
                <a:latin typeface="Golos Text SemiBold"/>
                <a:ea typeface="Golos Text SemiBold"/>
                <a:cs typeface="Golos Text SemiBold"/>
              </a:rPr>
              <a:t>по</a:t>
            </a:r>
            <a:r>
              <a:rPr sz="3100" b="1" i="0" u="none" strike="noStrike" cap="none" dirty="0">
                <a:solidFill>
                  <a:srgbClr val="283B7D"/>
                </a:solidFill>
                <a:latin typeface="Golos Text SemiBold"/>
                <a:ea typeface="Golos Text SemiBold"/>
                <a:cs typeface="Golos Text SemiBold"/>
              </a:rPr>
              <a:t> </a:t>
            </a:r>
            <a:r>
              <a:rPr sz="3100" b="1" i="0" u="none" strike="noStrike" cap="none" dirty="0" err="1">
                <a:solidFill>
                  <a:srgbClr val="283B7D"/>
                </a:solidFill>
                <a:latin typeface="Golos Text SemiBold"/>
                <a:ea typeface="Golos Text SemiBold"/>
                <a:cs typeface="Golos Text SemiBold"/>
              </a:rPr>
              <a:t>химии</a:t>
            </a:r>
            <a:r>
              <a:rPr sz="3100" b="1" i="0" u="none" strike="noStrike" cap="none" dirty="0">
                <a:solidFill>
                  <a:srgbClr val="283B7D"/>
                </a:solidFill>
                <a:latin typeface="Golos Text SemiBold"/>
                <a:ea typeface="Golos Text SemiBold"/>
                <a:cs typeface="Golos Text SemiBold"/>
              </a:rPr>
              <a:t>: </a:t>
            </a:r>
            <a:r>
              <a:rPr sz="3100" b="1" i="0" u="none" strike="noStrike" cap="none" dirty="0" err="1">
                <a:solidFill>
                  <a:srgbClr val="283B7D"/>
                </a:solidFill>
                <a:latin typeface="Golos Text SemiBold"/>
                <a:ea typeface="Golos Text SemiBold"/>
                <a:cs typeface="Golos Text SemiBold"/>
              </a:rPr>
              <a:t>практические</a:t>
            </a:r>
            <a:r>
              <a:rPr sz="3100" b="1" i="0" u="none" strike="noStrike" cap="none" dirty="0">
                <a:solidFill>
                  <a:srgbClr val="283B7D"/>
                </a:solidFill>
                <a:latin typeface="Golos Text SemiBold"/>
                <a:ea typeface="Golos Text SemiBold"/>
                <a:cs typeface="Golos Text SemiBold"/>
              </a:rPr>
              <a:t> </a:t>
            </a:r>
            <a:r>
              <a:rPr sz="3100" b="1" i="0" u="none" strike="noStrike" cap="none" dirty="0" err="1">
                <a:solidFill>
                  <a:srgbClr val="283B7D"/>
                </a:solidFill>
                <a:latin typeface="Golos Text SemiBold"/>
                <a:ea typeface="Golos Text SemiBold"/>
                <a:cs typeface="Golos Text SemiBold"/>
              </a:rPr>
              <a:t>решения</a:t>
            </a:r>
            <a:r>
              <a:rPr sz="3100" b="1" i="0" u="none" strike="noStrike" cap="none" dirty="0">
                <a:solidFill>
                  <a:srgbClr val="283B7D"/>
                </a:solidFill>
                <a:latin typeface="Golos Text SemiBold"/>
                <a:ea typeface="Golos Text SemiBold"/>
                <a:cs typeface="Golos Text SemiBold"/>
              </a:rPr>
              <a:t> с ЭОР МЭО</a:t>
            </a:r>
            <a:endParaRPr sz="3100" b="1" i="0" u="none" strike="noStrike" cap="none" spc="0" baseline="0" dirty="0">
              <a:solidFill>
                <a:srgbClr val="283B7D"/>
              </a:solidFill>
              <a:latin typeface="Golos Text SemiBold"/>
              <a:ea typeface="Golos Text SemiBold"/>
              <a:cs typeface="Golos Text SemiBold"/>
            </a:endParaRP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</a:pPr>
            <a:endParaRPr sz="3100" b="1" i="0" u="none" strike="noStrike" cap="none" spc="0" baseline="0" dirty="0">
              <a:solidFill>
                <a:srgbClr val="283B7D"/>
              </a:solidFill>
              <a:latin typeface="Golos Text SemiBold"/>
              <a:ea typeface="Golos Text SemiBold"/>
              <a:cs typeface="Golos Tex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Picture 419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209100" y="148150"/>
            <a:ext cx="80079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Типология контента в интернет-уроках МЭО</a:t>
            </a:r>
          </a:p>
        </p:txBody>
      </p:sp>
      <p:sp>
        <p:nvSpPr>
          <p:cNvPr id="421" name="Shape 421"/>
          <p:cNvSpPr/>
          <p:nvPr/>
        </p:nvSpPr>
        <p:spPr>
          <a:xfrm>
            <a:off x="209100" y="660675"/>
            <a:ext cx="2880000" cy="6213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Информационные мультимедийные объекты</a:t>
            </a:r>
            <a:endParaRPr sz="1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3197875" y="660675"/>
            <a:ext cx="2879999" cy="6213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Интерактивные практические задания</a:t>
            </a:r>
            <a:endParaRPr sz="1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6186625" y="660675"/>
            <a:ext cx="2879999" cy="6213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Контрольно-измерительные задания в тестовой форме «Проверь себя»</a:t>
            </a:r>
            <a:endParaRPr sz="1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209100" y="1332800"/>
            <a:ext cx="2880000" cy="84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Информационные объекты, основной функцией которых является предъявление пользователю структурированной учебной информации в разнообразных формах (текстовой, гипертекстовой, графической, иллюстративной, аудио и видео, звук, анимационной). Использование ИМО не предполагает проверку действий пользователей.</a:t>
            </a:r>
          </a:p>
        </p:txBody>
      </p:sp>
      <p:sp>
        <p:nvSpPr>
          <p:cNvPr id="425" name="Shape 425"/>
          <p:cNvSpPr/>
          <p:nvPr/>
        </p:nvSpPr>
        <p:spPr>
          <a:xfrm>
            <a:off x="3197875" y="1332800"/>
            <a:ext cx="2879999" cy="81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Задания, предназначенные для обеспечения деятельностных форм работы пользователя с содержанием, развития творческих способностей, а также актуализации и отработки полученных навыков.</a:t>
            </a:r>
          </a:p>
        </p:txBody>
      </p:sp>
      <p:sp>
        <p:nvSpPr>
          <p:cNvPr id="426" name="Shape 426"/>
          <p:cNvSpPr/>
          <p:nvPr/>
        </p:nvSpPr>
        <p:spPr>
          <a:xfrm>
            <a:off x="6186650" y="1332800"/>
            <a:ext cx="2879999" cy="81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Задания, предназначенные для отработки полученных фактических знаний и/или УУД, а также для выявления степени их усвоения, обеспечивают реализацию контроля учебных достижений учеников, проверяют результат действий в режиме онлайн-оценивания системой, результат выполнения сохраняется в виде отметки.</a:t>
            </a:r>
          </a:p>
        </p:txBody>
      </p:sp>
      <p:sp>
        <p:nvSpPr>
          <p:cNvPr id="427" name="Shape 427"/>
          <p:cNvSpPr/>
          <p:nvPr/>
        </p:nvSpPr>
        <p:spPr>
          <a:xfrm>
            <a:off x="209100" y="2255600"/>
            <a:ext cx="2880000" cy="314100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540500" y="2236225"/>
            <a:ext cx="2739000" cy="33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Гипертекст/Текст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220424" y="2619325"/>
            <a:ext cx="2880000" cy="314100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551825" y="2599950"/>
            <a:ext cx="2739000" cy="33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Иллюстрации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220424" y="2983250"/>
            <a:ext cx="2880000" cy="314099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551825" y="2963875"/>
            <a:ext cx="2739000" cy="33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Анимация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209100" y="3355625"/>
            <a:ext cx="2880000" cy="314099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34" name="Shape 434"/>
          <p:cNvSpPr txBox="1"/>
          <p:nvPr/>
        </p:nvSpPr>
        <p:spPr>
          <a:xfrm>
            <a:off x="540500" y="3336249"/>
            <a:ext cx="2739000" cy="338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Аудио / Видео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436" name="Picture 436"/>
          <p:cNvPicPr/>
          <p:nvPr/>
        </p:nvPicPr>
        <p:blipFill>
          <a:blip r:embed="rId3"/>
          <a:stretch/>
        </p:blipFill>
        <p:spPr>
          <a:xfrm>
            <a:off x="3268182" y="2501247"/>
            <a:ext cx="310474" cy="234569"/>
          </a:xfrm>
          <a:prstGeom prst="rect">
            <a:avLst/>
          </a:prstGeom>
          <a:ln>
            <a:noFill/>
          </a:ln>
        </p:spPr>
      </p:pic>
      <p:pic>
        <p:nvPicPr>
          <p:cNvPr id="438" name="Picture 438"/>
          <p:cNvPicPr/>
          <p:nvPr/>
        </p:nvPicPr>
        <p:blipFill>
          <a:blip r:embed="rId3"/>
          <a:stretch/>
        </p:blipFill>
        <p:spPr>
          <a:xfrm>
            <a:off x="3268182" y="2874034"/>
            <a:ext cx="310474" cy="234569"/>
          </a:xfrm>
          <a:prstGeom prst="rect">
            <a:avLst/>
          </a:prstGeom>
          <a:ln>
            <a:noFill/>
          </a:ln>
        </p:spPr>
      </p:pic>
      <p:sp>
        <p:nvSpPr>
          <p:cNvPr id="439" name="Shape 439"/>
          <p:cNvSpPr/>
          <p:nvPr/>
        </p:nvSpPr>
        <p:spPr>
          <a:xfrm>
            <a:off x="209100" y="4125238"/>
            <a:ext cx="2880000" cy="314099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440" name="Shape 440"/>
          <p:cNvGrpSpPr/>
          <p:nvPr/>
        </p:nvGrpSpPr>
        <p:grpSpPr>
          <a:xfrm>
            <a:off x="220424" y="3718563"/>
            <a:ext cx="3070400" cy="338699"/>
            <a:chOff x="0" y="0"/>
            <a:chExt cx="3070400" cy="338699"/>
          </a:xfrm>
        </p:grpSpPr>
        <p:sp>
          <p:nvSpPr>
            <p:cNvPr id="441" name="Shape 441"/>
            <p:cNvSpPr/>
            <p:nvPr/>
          </p:nvSpPr>
          <p:spPr>
            <a:xfrm>
              <a:off x="0" y="19375"/>
              <a:ext cx="2880000" cy="314099"/>
            </a:xfrm>
            <a:prstGeom prst="rect">
              <a:avLst/>
            </a:prstGeom>
            <a:solidFill>
              <a:srgbClr val="539ACE"/>
            </a:solidFill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442" name="Shape 442"/>
            <p:cNvSpPr txBox="1"/>
            <p:nvPr/>
          </p:nvSpPr>
          <p:spPr>
            <a:xfrm>
              <a:off x="331400" y="0"/>
              <a:ext cx="2739000" cy="338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>
              <a:spAutoFit/>
            </a:bodyPr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0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rPr>
                <a:t>Интерактивная схема</a:t>
              </a: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443" name="Shape 443"/>
          <p:cNvSpPr txBox="1"/>
          <p:nvPr/>
        </p:nvSpPr>
        <p:spPr>
          <a:xfrm>
            <a:off x="540500" y="4105863"/>
            <a:ext cx="2739000" cy="4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Картинная галерея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209100" y="4507800"/>
            <a:ext cx="2880000" cy="314099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45" name="Shape 445"/>
          <p:cNvSpPr txBox="1"/>
          <p:nvPr/>
        </p:nvSpPr>
        <p:spPr>
          <a:xfrm>
            <a:off x="540500" y="4488425"/>
            <a:ext cx="2739000" cy="338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и др.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3210600" y="2251988"/>
            <a:ext cx="2880000" cy="640200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47" name="Shape 447"/>
          <p:cNvSpPr txBox="1"/>
          <p:nvPr/>
        </p:nvSpPr>
        <p:spPr>
          <a:xfrm>
            <a:off x="3542000" y="2232613"/>
            <a:ext cx="2548500" cy="73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Задания с открытым ответом (ЗОО) с оцениванием с сохранением результата выполнения в виде отметки)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449" name="Picture 449"/>
          <p:cNvPicPr/>
          <p:nvPr/>
        </p:nvPicPr>
        <p:blipFill>
          <a:blip r:embed="rId3"/>
          <a:stretch/>
        </p:blipFill>
        <p:spPr>
          <a:xfrm>
            <a:off x="3279507" y="3223884"/>
            <a:ext cx="310474" cy="234568"/>
          </a:xfrm>
          <a:prstGeom prst="rect">
            <a:avLst/>
          </a:prstGeom>
          <a:ln>
            <a:noFill/>
          </a:ln>
        </p:spPr>
      </p:pic>
      <p:pic>
        <p:nvPicPr>
          <p:cNvPr id="451" name="Picture 451"/>
          <p:cNvPicPr/>
          <p:nvPr/>
        </p:nvPicPr>
        <p:blipFill>
          <a:blip r:embed="rId3"/>
          <a:stretch/>
        </p:blipFill>
        <p:spPr>
          <a:xfrm>
            <a:off x="6254132" y="2392397"/>
            <a:ext cx="310473" cy="234569"/>
          </a:xfrm>
          <a:prstGeom prst="rect">
            <a:avLst/>
          </a:prstGeom>
          <a:ln>
            <a:noFill/>
          </a:ln>
        </p:spPr>
      </p:pic>
      <p:pic>
        <p:nvPicPr>
          <p:cNvPr id="453" name="Picture 453"/>
          <p:cNvPicPr/>
          <p:nvPr/>
        </p:nvPicPr>
        <p:blipFill>
          <a:blip r:embed="rId3"/>
          <a:stretch/>
        </p:blipFill>
        <p:spPr>
          <a:xfrm>
            <a:off x="6254132" y="2765184"/>
            <a:ext cx="310473" cy="234569"/>
          </a:xfrm>
          <a:prstGeom prst="rect">
            <a:avLst/>
          </a:prstGeom>
          <a:ln>
            <a:noFill/>
          </a:ln>
        </p:spPr>
      </p:pic>
      <p:sp>
        <p:nvSpPr>
          <p:cNvPr id="454" name="Shape 454"/>
          <p:cNvSpPr/>
          <p:nvPr/>
        </p:nvSpPr>
        <p:spPr>
          <a:xfrm>
            <a:off x="6197938" y="2271375"/>
            <a:ext cx="2880000" cy="314100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6529338" y="2252000"/>
            <a:ext cx="2739000" cy="33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Выбор из ниспадающего меню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6197938" y="2630088"/>
            <a:ext cx="2880000" cy="314100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6529338" y="2534513"/>
            <a:ext cx="2739000" cy="492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Выбор ответа единичный и множественный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6197938" y="2994013"/>
            <a:ext cx="2880000" cy="314099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6529338" y="2974638"/>
            <a:ext cx="2739000" cy="33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Установление соответствий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6186613" y="3366388"/>
            <a:ext cx="2880000" cy="314099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6518013" y="3347013"/>
            <a:ext cx="2739000" cy="338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Ввод данных: вписывание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3210600" y="2985759"/>
            <a:ext cx="2880000" cy="494999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63" name="Shape 463"/>
          <p:cNvSpPr txBox="1"/>
          <p:nvPr/>
        </p:nvSpPr>
        <p:spPr>
          <a:xfrm>
            <a:off x="3536390" y="2917875"/>
            <a:ext cx="2577000" cy="6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Задания-тренажёры в тестовой форме ― онлайн-оценивание без сохранения результата)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3600400" y="3547363"/>
            <a:ext cx="2487900" cy="234600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Выбор ответа из ниспадающего меню</a:t>
            </a:r>
          </a:p>
        </p:txBody>
      </p:sp>
      <p:sp>
        <p:nvSpPr>
          <p:cNvPr id="465" name="Shape 465"/>
          <p:cNvSpPr/>
          <p:nvPr/>
        </p:nvSpPr>
        <p:spPr>
          <a:xfrm>
            <a:off x="3600400" y="3815374"/>
            <a:ext cx="2487900" cy="314099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Выбор ответа единичный и множественный</a:t>
            </a:r>
          </a:p>
        </p:txBody>
      </p:sp>
      <p:sp>
        <p:nvSpPr>
          <p:cNvPr id="466" name="Shape 466"/>
          <p:cNvSpPr/>
          <p:nvPr/>
        </p:nvSpPr>
        <p:spPr>
          <a:xfrm>
            <a:off x="3600400" y="4166375"/>
            <a:ext cx="2487900" cy="234600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Перетаскивание в поле</a:t>
            </a:r>
          </a:p>
        </p:txBody>
      </p:sp>
      <p:sp>
        <p:nvSpPr>
          <p:cNvPr id="467" name="Shape 467"/>
          <p:cNvSpPr/>
          <p:nvPr/>
        </p:nvSpPr>
        <p:spPr>
          <a:xfrm>
            <a:off x="3600400" y="4437900"/>
            <a:ext cx="2487900" cy="234600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Кроссворд</a:t>
            </a:r>
          </a:p>
        </p:txBody>
      </p:sp>
      <p:sp>
        <p:nvSpPr>
          <p:cNvPr id="468" name="Shape 468"/>
          <p:cNvSpPr/>
          <p:nvPr/>
        </p:nvSpPr>
        <p:spPr>
          <a:xfrm>
            <a:off x="3600400" y="4709425"/>
            <a:ext cx="2487900" cy="234600"/>
          </a:xfrm>
          <a:prstGeom prst="rect">
            <a:avLst/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и др.</a:t>
            </a:r>
          </a:p>
        </p:txBody>
      </p:sp>
      <p:sp>
        <p:nvSpPr>
          <p:cNvPr id="469" name="Shape 469"/>
          <p:cNvSpPr/>
          <p:nvPr/>
        </p:nvSpPr>
        <p:spPr>
          <a:xfrm>
            <a:off x="3223300" y="3556975"/>
            <a:ext cx="344100" cy="234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2.1</a:t>
            </a:r>
          </a:p>
        </p:txBody>
      </p:sp>
      <p:sp>
        <p:nvSpPr>
          <p:cNvPr id="470" name="Shape 470"/>
          <p:cNvSpPr/>
          <p:nvPr/>
        </p:nvSpPr>
        <p:spPr>
          <a:xfrm>
            <a:off x="3223288" y="3827266"/>
            <a:ext cx="344100" cy="314099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2.2</a:t>
            </a:r>
          </a:p>
        </p:txBody>
      </p:sp>
      <p:sp>
        <p:nvSpPr>
          <p:cNvPr id="471" name="Shape 471"/>
          <p:cNvSpPr/>
          <p:nvPr/>
        </p:nvSpPr>
        <p:spPr>
          <a:xfrm>
            <a:off x="3223288" y="4177038"/>
            <a:ext cx="344100" cy="234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2.3</a:t>
            </a:r>
          </a:p>
        </p:txBody>
      </p:sp>
      <p:sp>
        <p:nvSpPr>
          <p:cNvPr id="472" name="Shape 472"/>
          <p:cNvSpPr/>
          <p:nvPr/>
        </p:nvSpPr>
        <p:spPr>
          <a:xfrm>
            <a:off x="3223300" y="4437663"/>
            <a:ext cx="344100" cy="234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2.4</a:t>
            </a:r>
          </a:p>
        </p:txBody>
      </p:sp>
      <p:sp>
        <p:nvSpPr>
          <p:cNvPr id="473" name="Shape 473"/>
          <p:cNvSpPr/>
          <p:nvPr/>
        </p:nvSpPr>
        <p:spPr>
          <a:xfrm>
            <a:off x="3223300" y="4708275"/>
            <a:ext cx="344100" cy="234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9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3227550" y="2448175"/>
            <a:ext cx="344100" cy="23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1</a:t>
            </a:r>
          </a:p>
        </p:txBody>
      </p:sp>
      <p:sp>
        <p:nvSpPr>
          <p:cNvPr id="475" name="Shape 475"/>
          <p:cNvSpPr/>
          <p:nvPr/>
        </p:nvSpPr>
        <p:spPr>
          <a:xfrm>
            <a:off x="3227550" y="3130513"/>
            <a:ext cx="344100" cy="234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2</a:t>
            </a:r>
          </a:p>
        </p:txBody>
      </p:sp>
      <p:sp>
        <p:nvSpPr>
          <p:cNvPr id="476" name="Shape 476"/>
          <p:cNvSpPr/>
          <p:nvPr/>
        </p:nvSpPr>
        <p:spPr>
          <a:xfrm>
            <a:off x="6253625" y="2311125"/>
            <a:ext cx="344100" cy="23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1</a:t>
            </a:r>
          </a:p>
        </p:txBody>
      </p:sp>
      <p:sp>
        <p:nvSpPr>
          <p:cNvPr id="477" name="Shape 477"/>
          <p:cNvSpPr/>
          <p:nvPr/>
        </p:nvSpPr>
        <p:spPr>
          <a:xfrm>
            <a:off x="6257150" y="2662763"/>
            <a:ext cx="344099" cy="23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2</a:t>
            </a:r>
          </a:p>
        </p:txBody>
      </p:sp>
      <p:sp>
        <p:nvSpPr>
          <p:cNvPr id="478" name="Shape 478"/>
          <p:cNvSpPr/>
          <p:nvPr/>
        </p:nvSpPr>
        <p:spPr>
          <a:xfrm>
            <a:off x="6262813" y="3028313"/>
            <a:ext cx="344099" cy="234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3</a:t>
            </a:r>
          </a:p>
        </p:txBody>
      </p:sp>
      <p:sp>
        <p:nvSpPr>
          <p:cNvPr id="479" name="Shape 479"/>
          <p:cNvSpPr/>
          <p:nvPr/>
        </p:nvSpPr>
        <p:spPr>
          <a:xfrm>
            <a:off x="6253625" y="3390624"/>
            <a:ext cx="344100" cy="23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4</a:t>
            </a:r>
          </a:p>
        </p:txBody>
      </p:sp>
      <p:sp>
        <p:nvSpPr>
          <p:cNvPr id="480" name="Shape 480"/>
          <p:cNvSpPr/>
          <p:nvPr/>
        </p:nvSpPr>
        <p:spPr>
          <a:xfrm>
            <a:off x="257150" y="2279963"/>
            <a:ext cx="344100" cy="23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1</a:t>
            </a:r>
          </a:p>
        </p:txBody>
      </p:sp>
      <p:sp>
        <p:nvSpPr>
          <p:cNvPr id="481" name="Shape 481"/>
          <p:cNvSpPr/>
          <p:nvPr/>
        </p:nvSpPr>
        <p:spPr>
          <a:xfrm>
            <a:off x="257150" y="2652100"/>
            <a:ext cx="344100" cy="23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2</a:t>
            </a:r>
          </a:p>
        </p:txBody>
      </p:sp>
      <p:sp>
        <p:nvSpPr>
          <p:cNvPr id="482" name="Shape 482"/>
          <p:cNvSpPr/>
          <p:nvPr/>
        </p:nvSpPr>
        <p:spPr>
          <a:xfrm>
            <a:off x="257150" y="3029838"/>
            <a:ext cx="344100" cy="23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3</a:t>
            </a:r>
          </a:p>
        </p:txBody>
      </p:sp>
      <p:sp>
        <p:nvSpPr>
          <p:cNvPr id="483" name="Shape 483"/>
          <p:cNvSpPr/>
          <p:nvPr/>
        </p:nvSpPr>
        <p:spPr>
          <a:xfrm>
            <a:off x="259975" y="3393275"/>
            <a:ext cx="344100" cy="23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4</a:t>
            </a:r>
          </a:p>
        </p:txBody>
      </p:sp>
      <p:sp>
        <p:nvSpPr>
          <p:cNvPr id="484" name="Shape 484"/>
          <p:cNvSpPr/>
          <p:nvPr/>
        </p:nvSpPr>
        <p:spPr>
          <a:xfrm>
            <a:off x="259975" y="3773113"/>
            <a:ext cx="344100" cy="23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5</a:t>
            </a:r>
          </a:p>
        </p:txBody>
      </p:sp>
      <p:sp>
        <p:nvSpPr>
          <p:cNvPr id="485" name="Shape 485"/>
          <p:cNvSpPr/>
          <p:nvPr/>
        </p:nvSpPr>
        <p:spPr>
          <a:xfrm>
            <a:off x="257150" y="4165238"/>
            <a:ext cx="344100" cy="23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6</a:t>
            </a:r>
          </a:p>
        </p:txBody>
      </p:sp>
      <p:pic>
        <p:nvPicPr>
          <p:cNvPr id="487" name="Picture 487"/>
          <p:cNvPicPr/>
          <p:nvPr/>
        </p:nvPicPr>
        <p:blipFill>
          <a:blip r:embed="rId4"/>
          <a:stretch/>
        </p:blipFill>
        <p:spPr>
          <a:xfrm>
            <a:off x="8788481" y="300170"/>
            <a:ext cx="83119" cy="91769"/>
          </a:xfrm>
          <a:prstGeom prst="rect">
            <a:avLst/>
          </a:prstGeom>
          <a:ln>
            <a:noFill/>
          </a:ln>
        </p:spPr>
      </p:pic>
      <p:pic>
        <p:nvPicPr>
          <p:cNvPr id="489" name="Picture 489"/>
          <p:cNvPicPr/>
          <p:nvPr/>
        </p:nvPicPr>
        <p:blipFill>
          <a:blip r:embed="rId5"/>
          <a:stretch/>
        </p:blipFill>
        <p:spPr>
          <a:xfrm>
            <a:off x="8378636" y="166200"/>
            <a:ext cx="506600" cy="359724"/>
          </a:xfrm>
          <a:prstGeom prst="rect">
            <a:avLst/>
          </a:prstGeom>
          <a:ln>
            <a:noFill/>
          </a:ln>
        </p:spPr>
      </p:pic>
      <p:pic>
        <p:nvPicPr>
          <p:cNvPr id="491" name="Picture 491"/>
          <p:cNvPicPr/>
          <p:nvPr/>
        </p:nvPicPr>
        <p:blipFill>
          <a:blip r:embed="rId6"/>
          <a:stretch/>
        </p:blipFill>
        <p:spPr>
          <a:xfrm>
            <a:off x="6788950" y="202414"/>
            <a:ext cx="1390763" cy="3243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Group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494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235651" y="202500"/>
            <a:ext cx="7007100" cy="39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Методическое сопровождение педагогов</a:t>
            </a:r>
            <a:endParaRPr sz="1800" b="0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497" name="Picture 497"/>
          <p:cNvPicPr/>
          <p:nvPr/>
        </p:nvPicPr>
        <p:blipFill>
          <a:blip r:embed="rId3"/>
          <a:stretch/>
        </p:blipFill>
        <p:spPr>
          <a:xfrm>
            <a:off x="8542062" y="202509"/>
            <a:ext cx="379951" cy="269794"/>
          </a:xfrm>
          <a:prstGeom prst="rect">
            <a:avLst/>
          </a:prstGeom>
          <a:ln>
            <a:noFill/>
          </a:ln>
        </p:spPr>
      </p:pic>
      <p:sp>
        <p:nvSpPr>
          <p:cNvPr id="498" name="Shape 498"/>
          <p:cNvSpPr txBox="1"/>
          <p:nvPr/>
        </p:nvSpPr>
        <p:spPr>
          <a:xfrm>
            <a:off x="6029325" y="3551999"/>
            <a:ext cx="2999999" cy="3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 u="sng" strike="noStrike" cap="none">
                <a:solidFill>
                  <a:srgbClr val="0000FF"/>
                </a:solidFill>
                <a:latin typeface="Verdana"/>
                <a:ea typeface="Verdana"/>
                <a:cs typeface="Verdana"/>
                <a:hlinkClick r:id="rId4"/>
              </a:rPr>
              <a:t>https://mob-edu.ru/tsok_webinar</a:t>
            </a:r>
            <a:endParaRPr sz="14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500" name="Picture 500"/>
          <p:cNvPicPr/>
          <p:nvPr/>
        </p:nvPicPr>
        <p:blipFill>
          <a:blip r:embed="rId5"/>
          <a:stretch/>
        </p:blipFill>
        <p:spPr>
          <a:xfrm>
            <a:off x="6059175" y="824025"/>
            <a:ext cx="2652149" cy="2652150"/>
          </a:xfrm>
          <a:prstGeom prst="rect">
            <a:avLst/>
          </a:prstGeom>
          <a:ln>
            <a:noFill/>
          </a:ln>
        </p:spPr>
      </p:pic>
      <p:pic>
        <p:nvPicPr>
          <p:cNvPr id="502" name="Picture 502"/>
          <p:cNvPicPr/>
          <p:nvPr/>
        </p:nvPicPr>
        <p:blipFill>
          <a:blip r:embed="rId6"/>
          <a:srcRect l="24696" t="12739" r="24267"/>
          <a:stretch/>
        </p:blipFill>
        <p:spPr>
          <a:xfrm>
            <a:off x="692850" y="729500"/>
            <a:ext cx="4456426" cy="4126924"/>
          </a:xfrm>
          <a:prstGeom prst="rect">
            <a:avLst/>
          </a:prstGeom>
          <a:ln>
            <a:noFill/>
          </a:ln>
        </p:spPr>
      </p:pic>
      <p:pic>
        <p:nvPicPr>
          <p:cNvPr id="504" name="Picture 504"/>
          <p:cNvPicPr/>
          <p:nvPr/>
        </p:nvPicPr>
        <p:blipFill>
          <a:blip r:embed="rId7"/>
          <a:stretch/>
        </p:blipFill>
        <p:spPr>
          <a:xfrm>
            <a:off x="6928866" y="197148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Picture 507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sp>
        <p:nvSpPr>
          <p:cNvPr id="508" name="Shape 508"/>
          <p:cNvSpPr/>
          <p:nvPr/>
        </p:nvSpPr>
        <p:spPr>
          <a:xfrm>
            <a:off x="573451" y="3095744"/>
            <a:ext cx="4237029" cy="19510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31538F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10" name="Picture 510"/>
          <p:cNvPicPr/>
          <p:nvPr/>
        </p:nvPicPr>
        <p:blipFill>
          <a:blip r:embed="rId3"/>
          <a:stretch/>
        </p:blipFill>
        <p:spPr>
          <a:xfrm>
            <a:off x="8552469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511" name="Shape 511"/>
          <p:cNvSpPr/>
          <p:nvPr/>
        </p:nvSpPr>
        <p:spPr>
          <a:xfrm>
            <a:off x="197890" y="131062"/>
            <a:ext cx="7511157" cy="8001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Подготовка к ОГЭ с МЭО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513" name="Picture 513"/>
          <p:cNvPicPr/>
          <p:nvPr/>
        </p:nvPicPr>
        <p:blipFill>
          <a:blip r:embed="rId4"/>
          <a:stretch/>
        </p:blipFill>
        <p:spPr>
          <a:xfrm>
            <a:off x="6094684" y="3430954"/>
            <a:ext cx="1419482" cy="1058302"/>
          </a:xfrm>
          <a:prstGeom prst="rect">
            <a:avLst/>
          </a:prstGeom>
          <a:ln>
            <a:noFill/>
          </a:ln>
        </p:spPr>
      </p:pic>
      <p:sp>
        <p:nvSpPr>
          <p:cNvPr id="514" name="Shape 514"/>
          <p:cNvSpPr/>
          <p:nvPr/>
        </p:nvSpPr>
        <p:spPr>
          <a:xfrm>
            <a:off x="429933" y="1065064"/>
            <a:ext cx="4630298" cy="195291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31538F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16" name="Picture 516"/>
          <p:cNvPicPr/>
          <p:nvPr/>
        </p:nvPicPr>
        <p:blipFill>
          <a:blip r:embed="rId5"/>
          <a:stretch/>
        </p:blipFill>
        <p:spPr>
          <a:xfrm>
            <a:off x="443374" y="1069502"/>
            <a:ext cx="4630298" cy="1647026"/>
          </a:xfrm>
          <a:prstGeom prst="roundRect">
            <a:avLst>
              <a:gd name="adj" fmla="val 16667"/>
            </a:avLst>
          </a:prstGeom>
          <a:ln w="9525">
            <a:solidFill>
              <a:srgbClr val="2F5496"/>
            </a:solidFill>
            <a:prstDash val="solid"/>
            <a:headEnd type="none" w="sm" len="sm"/>
            <a:tailEnd type="none" w="sm" len="sm"/>
          </a:ln>
        </p:spPr>
      </p:pic>
      <p:sp>
        <p:nvSpPr>
          <p:cNvPr id="517" name="Shape 517"/>
          <p:cNvSpPr/>
          <p:nvPr/>
        </p:nvSpPr>
        <p:spPr>
          <a:xfrm>
            <a:off x="468521" y="2667859"/>
            <a:ext cx="4394152" cy="276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ЭОР МЭО «Химия. 9 класс. Тема: Щелочные металлы.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5155233" y="987297"/>
            <a:ext cx="3848882" cy="210844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31538F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20" name="Picture 520"/>
          <p:cNvPicPr/>
          <p:nvPr/>
        </p:nvPicPr>
        <p:blipFill>
          <a:blip r:embed="rId6"/>
          <a:stretch/>
        </p:blipFill>
        <p:spPr>
          <a:xfrm>
            <a:off x="5156971" y="962161"/>
            <a:ext cx="3848882" cy="1469373"/>
          </a:xfrm>
          <a:prstGeom prst="roundRect">
            <a:avLst>
              <a:gd name="adj" fmla="val 16667"/>
            </a:avLst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sp>
        <p:nvSpPr>
          <p:cNvPr id="521" name="Shape 521"/>
          <p:cNvSpPr/>
          <p:nvPr/>
        </p:nvSpPr>
        <p:spPr>
          <a:xfrm>
            <a:off x="5221858" y="2474549"/>
            <a:ext cx="35836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ЭОР МЭО «Химия. 9 класс. Тема: Магний. Щелочноземельные металлы. Жёсткость воды и способы её устранения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23" name="Picture 523"/>
          <p:cNvPicPr/>
          <p:nvPr/>
        </p:nvPicPr>
        <p:blipFill>
          <a:blip r:embed="rId7"/>
          <a:stretch/>
        </p:blipFill>
        <p:spPr>
          <a:xfrm>
            <a:off x="575189" y="3095744"/>
            <a:ext cx="4235291" cy="1728725"/>
          </a:xfrm>
          <a:prstGeom prst="roundRect">
            <a:avLst>
              <a:gd name="adj" fmla="val 16667"/>
            </a:avLst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sp>
        <p:nvSpPr>
          <p:cNvPr id="524" name="Shape 524"/>
          <p:cNvSpPr/>
          <p:nvPr/>
        </p:nvSpPr>
        <p:spPr>
          <a:xfrm>
            <a:off x="634838" y="4781758"/>
            <a:ext cx="4187365" cy="307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ЭОР МЭО «Химия. 9 класс. Тема: Алюминий </a:t>
            </a:r>
          </a:p>
        </p:txBody>
      </p:sp>
      <p:pic>
        <p:nvPicPr>
          <p:cNvPr id="526" name="Picture 526"/>
          <p:cNvPicPr/>
          <p:nvPr/>
        </p:nvPicPr>
        <p:blipFill>
          <a:blip r:embed="rId8"/>
          <a:stretch/>
        </p:blipFill>
        <p:spPr>
          <a:xfrm>
            <a:off x="7013665" y="131062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529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sp>
        <p:nvSpPr>
          <p:cNvPr id="530" name="Shape 530"/>
          <p:cNvSpPr/>
          <p:nvPr/>
        </p:nvSpPr>
        <p:spPr>
          <a:xfrm>
            <a:off x="2759646" y="2688343"/>
            <a:ext cx="4558842" cy="15324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B5FF"/>
              </a:gs>
              <a:gs pos="35000">
                <a:srgbClr val="B9CBFF"/>
              </a:gs>
              <a:gs pos="100000">
                <a:srgbClr val="E2E9FF"/>
              </a:gs>
            </a:gsLst>
          </a:gradFill>
          <a:ln w="9525">
            <a:solidFill>
              <a:srgbClr val="3E6EC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32" name="Picture 532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533" name="Shape 533"/>
          <p:cNvSpPr/>
          <p:nvPr/>
        </p:nvSpPr>
        <p:spPr>
          <a:xfrm>
            <a:off x="1456151" y="350401"/>
            <a:ext cx="6312960" cy="1477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535" name="Picture 535"/>
          <p:cNvPicPr/>
          <p:nvPr/>
        </p:nvPicPr>
        <p:blipFill>
          <a:blip r:embed="rId4"/>
          <a:stretch/>
        </p:blipFill>
        <p:spPr>
          <a:xfrm>
            <a:off x="672793" y="455397"/>
            <a:ext cx="1419482" cy="1058303"/>
          </a:xfrm>
          <a:prstGeom prst="rect">
            <a:avLst/>
          </a:prstGeom>
          <a:ln>
            <a:noFill/>
          </a:ln>
        </p:spPr>
      </p:pic>
      <p:sp>
        <p:nvSpPr>
          <p:cNvPr id="536" name="Shape 536"/>
          <p:cNvSpPr/>
          <p:nvPr/>
        </p:nvSpPr>
        <p:spPr>
          <a:xfrm>
            <a:off x="483030" y="1829342"/>
            <a:ext cx="8259202" cy="600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Основной государственный экзамен (ОГЭ) представляет собой форму государственной итоговой аттестации, проводимой в целях определения соответствия результатов освоения обучающимися основных образовательных программ основного общего образования требованиям федерального государственного образовательного стандарта.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2746489" y="2743493"/>
            <a:ext cx="4572000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Часть 1 </a:t>
            </a:r>
            <a:r>
              <a: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КИМ содержит 14 заданий базового уровня сложности и 5 заданий повышенного уровня сложности.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Часть 2 </a:t>
            </a:r>
            <a:r>
              <a: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содержит 4 задания высокого уровня сложности.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39" name="Picture 539"/>
          <p:cNvPicPr/>
          <p:nvPr/>
        </p:nvPicPr>
        <p:blipFill>
          <a:blip r:embed="rId5"/>
          <a:stretch/>
        </p:blipFill>
        <p:spPr>
          <a:xfrm>
            <a:off x="6864908" y="131062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Picture 542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sp>
        <p:nvSpPr>
          <p:cNvPr id="543" name="Shape 543"/>
          <p:cNvSpPr/>
          <p:nvPr/>
        </p:nvSpPr>
        <p:spPr>
          <a:xfrm>
            <a:off x="1082949" y="2206157"/>
            <a:ext cx="2983312" cy="15324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B5FF"/>
              </a:gs>
              <a:gs pos="35000">
                <a:srgbClr val="B9CBFF"/>
              </a:gs>
              <a:gs pos="100000">
                <a:srgbClr val="E2E9FF"/>
              </a:gs>
            </a:gsLst>
          </a:gradFill>
          <a:ln w="9525">
            <a:solidFill>
              <a:srgbClr val="3E6EC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14 заданий базового уровня сложности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и 5 заданий повышенного уровня сложности.</a:t>
            </a:r>
          </a:p>
        </p:txBody>
      </p:sp>
      <p:pic>
        <p:nvPicPr>
          <p:cNvPr id="545" name="Picture 545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546" name="Shape 546"/>
          <p:cNvSpPr/>
          <p:nvPr/>
        </p:nvSpPr>
        <p:spPr>
          <a:xfrm>
            <a:off x="1456151" y="350401"/>
            <a:ext cx="6312960" cy="1477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548" name="Picture 548"/>
          <p:cNvPicPr/>
          <p:nvPr/>
        </p:nvPicPr>
        <p:blipFill>
          <a:blip r:embed="rId4"/>
          <a:stretch/>
        </p:blipFill>
        <p:spPr>
          <a:xfrm>
            <a:off x="672793" y="455397"/>
            <a:ext cx="1419482" cy="1058303"/>
          </a:xfrm>
          <a:prstGeom prst="rect">
            <a:avLst/>
          </a:prstGeom>
          <a:ln>
            <a:noFill/>
          </a:ln>
        </p:spPr>
      </p:pic>
      <p:sp>
        <p:nvSpPr>
          <p:cNvPr id="549" name="Shape 549"/>
          <p:cNvSpPr/>
          <p:nvPr/>
        </p:nvSpPr>
        <p:spPr>
          <a:xfrm>
            <a:off x="1968934" y="1744492"/>
            <a:ext cx="139012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Часть 1</a:t>
            </a:r>
            <a:r>
              <a:rPr sz="1400" b="0" i="0" u="none" strike="noStrike" cap="none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5112591" y="2248585"/>
            <a:ext cx="2983311" cy="15324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B5FF"/>
              </a:gs>
              <a:gs pos="35000">
                <a:srgbClr val="B9CBFF"/>
              </a:gs>
              <a:gs pos="100000">
                <a:srgbClr val="E2E9FF"/>
              </a:gs>
            </a:gsLst>
          </a:gradFill>
          <a:ln w="9525">
            <a:solidFill>
              <a:srgbClr val="3E6EC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 4 задания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высокого уровня сложности.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51" name="Shape 551"/>
          <p:cNvSpPr/>
          <p:nvPr/>
        </p:nvSpPr>
        <p:spPr>
          <a:xfrm>
            <a:off x="6003242" y="1786920"/>
            <a:ext cx="1390123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Часть 2</a:t>
            </a:r>
            <a:r>
              <a:rPr sz="1400" b="0" i="0" u="none" strike="noStrike" cap="none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53" name="Picture 553"/>
          <p:cNvPicPr/>
          <p:nvPr/>
        </p:nvPicPr>
        <p:blipFill>
          <a:blip r:embed="rId5"/>
          <a:stretch/>
        </p:blipFill>
        <p:spPr>
          <a:xfrm>
            <a:off x="6942957" y="131062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556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558" name="Picture 558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559" name="Shape 559"/>
          <p:cNvSpPr/>
          <p:nvPr/>
        </p:nvSpPr>
        <p:spPr>
          <a:xfrm>
            <a:off x="1515357" y="330666"/>
            <a:ext cx="6312959" cy="20312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Задания вызывающие наибольшие трудности!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561" name="Picture 561"/>
          <p:cNvPicPr/>
          <p:nvPr/>
        </p:nvPicPr>
        <p:blipFill>
          <a:blip r:embed="rId4"/>
          <a:stretch/>
        </p:blipFill>
        <p:spPr>
          <a:xfrm>
            <a:off x="360342" y="856390"/>
            <a:ext cx="1155015" cy="861128"/>
          </a:xfrm>
          <a:prstGeom prst="rect">
            <a:avLst/>
          </a:prstGeom>
          <a:ln>
            <a:noFill/>
          </a:ln>
        </p:spPr>
      </p:pic>
      <p:sp>
        <p:nvSpPr>
          <p:cNvPr id="562" name="Shape 562"/>
          <p:cNvSpPr/>
          <p:nvPr/>
        </p:nvSpPr>
        <p:spPr>
          <a:xfrm>
            <a:off x="528068" y="2243242"/>
            <a:ext cx="2953371" cy="52627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B5FF"/>
              </a:gs>
              <a:gs pos="35000">
                <a:srgbClr val="B9CBFF"/>
              </a:gs>
              <a:gs pos="100000">
                <a:srgbClr val="E2E9FF"/>
              </a:gs>
            </a:gsLst>
          </a:gradFill>
          <a:ln w="9525">
            <a:solidFill>
              <a:srgbClr val="3E6EC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Задание 9. </a:t>
            </a:r>
          </a:p>
        </p:txBody>
      </p:sp>
      <p:sp>
        <p:nvSpPr>
          <p:cNvPr id="563" name="Shape 563"/>
          <p:cNvSpPr/>
          <p:nvPr/>
        </p:nvSpPr>
        <p:spPr>
          <a:xfrm>
            <a:off x="4874946" y="2243242"/>
            <a:ext cx="2953371" cy="52627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B5FF"/>
              </a:gs>
              <a:gs pos="35000">
                <a:srgbClr val="B9CBFF"/>
              </a:gs>
              <a:gs pos="100000">
                <a:srgbClr val="E2E9FF"/>
              </a:gs>
            </a:gsLst>
          </a:gradFill>
          <a:ln w="9525">
            <a:solidFill>
              <a:srgbClr val="3E6EC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Задание 10. </a:t>
            </a:r>
          </a:p>
        </p:txBody>
      </p:sp>
      <p:sp>
        <p:nvSpPr>
          <p:cNvPr id="564" name="Shape 564"/>
          <p:cNvSpPr/>
          <p:nvPr/>
        </p:nvSpPr>
        <p:spPr>
          <a:xfrm>
            <a:off x="445079" y="3599727"/>
            <a:ext cx="8297637" cy="954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Умение характеризовать физические и химические свойства, 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прогнозировать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 характеризовать свойства веществ в зависимости от их состава и строения, применение веществ в зависимости от их свойств, возможность протекания химических превращений в различных условиях</a:t>
            </a:r>
          </a:p>
        </p:txBody>
      </p:sp>
      <p:sp>
        <p:nvSpPr>
          <p:cNvPr id="565" name="Shape 565"/>
          <p:cNvSpPr/>
          <p:nvPr/>
        </p:nvSpPr>
        <p:spPr>
          <a:xfrm>
            <a:off x="445079" y="3030732"/>
            <a:ext cx="6751710" cy="307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Максимальный балл за выполнение задания – </a:t>
            </a: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2 балла. </a:t>
            </a:r>
          </a:p>
        </p:txBody>
      </p:sp>
      <p:pic>
        <p:nvPicPr>
          <p:cNvPr id="567" name="Picture 567"/>
          <p:cNvPicPr/>
          <p:nvPr/>
        </p:nvPicPr>
        <p:blipFill>
          <a:blip r:embed="rId5"/>
          <a:stretch/>
        </p:blipFill>
        <p:spPr>
          <a:xfrm>
            <a:off x="6850760" y="131062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570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572" name="Picture 572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573" name="Shape 573"/>
          <p:cNvSpPr/>
          <p:nvPr/>
        </p:nvSpPr>
        <p:spPr>
          <a:xfrm>
            <a:off x="1515357" y="330666"/>
            <a:ext cx="6312959" cy="20312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Задания вызывающие наибольшие трудности!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575" name="Picture 575"/>
          <p:cNvPicPr/>
          <p:nvPr/>
        </p:nvPicPr>
        <p:blipFill>
          <a:blip r:embed="rId4"/>
          <a:stretch/>
        </p:blipFill>
        <p:spPr>
          <a:xfrm>
            <a:off x="360342" y="856390"/>
            <a:ext cx="1155015" cy="861128"/>
          </a:xfrm>
          <a:prstGeom prst="rect">
            <a:avLst/>
          </a:prstGeom>
          <a:ln>
            <a:noFill/>
          </a:ln>
        </p:spPr>
      </p:pic>
      <p:sp>
        <p:nvSpPr>
          <p:cNvPr id="576" name="Shape 576"/>
          <p:cNvSpPr/>
          <p:nvPr/>
        </p:nvSpPr>
        <p:spPr>
          <a:xfrm>
            <a:off x="3195151" y="2243242"/>
            <a:ext cx="2953371" cy="52627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B5FF"/>
              </a:gs>
              <a:gs pos="35000">
                <a:srgbClr val="B9CBFF"/>
              </a:gs>
              <a:gs pos="100000">
                <a:srgbClr val="E2E9FF"/>
              </a:gs>
            </a:gsLst>
          </a:gradFill>
          <a:ln w="9525">
            <a:solidFill>
              <a:srgbClr val="3E6EC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Задание 21 </a:t>
            </a:r>
          </a:p>
        </p:txBody>
      </p:sp>
      <p:sp>
        <p:nvSpPr>
          <p:cNvPr id="577" name="Shape 577"/>
          <p:cNvSpPr/>
          <p:nvPr/>
        </p:nvSpPr>
        <p:spPr>
          <a:xfrm>
            <a:off x="445079" y="3599727"/>
            <a:ext cx="8297637" cy="954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Умение составлять молекулярные и ионные уравнения реакций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, в том числе: реакций ионного обмена, окислительно-восстановительных реакций; иллюстрирующих химические свойства изученных классов/групп неорганических веществ, подтверждающих генетическую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взаимосвязь между ними. </a:t>
            </a:r>
          </a:p>
        </p:txBody>
      </p:sp>
      <p:sp>
        <p:nvSpPr>
          <p:cNvPr id="578" name="Shape 578"/>
          <p:cNvSpPr/>
          <p:nvPr/>
        </p:nvSpPr>
        <p:spPr>
          <a:xfrm>
            <a:off x="445079" y="3030732"/>
            <a:ext cx="6751710" cy="307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Максимальный балл за выполнение задания – </a:t>
            </a: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3 балла. </a:t>
            </a:r>
          </a:p>
        </p:txBody>
      </p:sp>
      <p:pic>
        <p:nvPicPr>
          <p:cNvPr id="580" name="Picture 580"/>
          <p:cNvPicPr/>
          <p:nvPr/>
        </p:nvPicPr>
        <p:blipFill>
          <a:blip r:embed="rId5"/>
          <a:stretch/>
        </p:blipFill>
        <p:spPr>
          <a:xfrm>
            <a:off x="6933261" y="131062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583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585" name="Picture 585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586" name="Shape 586"/>
          <p:cNvSpPr/>
          <p:nvPr/>
        </p:nvSpPr>
        <p:spPr>
          <a:xfrm>
            <a:off x="1281377" y="223773"/>
            <a:ext cx="6312960" cy="1477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588" name="Picture 588"/>
          <p:cNvPicPr/>
          <p:nvPr/>
        </p:nvPicPr>
        <p:blipFill>
          <a:blip r:embed="rId4"/>
          <a:stretch/>
        </p:blipFill>
        <p:spPr>
          <a:xfrm>
            <a:off x="214964" y="447650"/>
            <a:ext cx="1419482" cy="1058303"/>
          </a:xfrm>
          <a:prstGeom prst="rect">
            <a:avLst/>
          </a:prstGeom>
          <a:ln>
            <a:noFill/>
          </a:ln>
        </p:spPr>
      </p:pic>
      <p:sp>
        <p:nvSpPr>
          <p:cNvPr id="589" name="Shape 589"/>
          <p:cNvSpPr txBox="1"/>
          <p:nvPr/>
        </p:nvSpPr>
        <p:spPr>
          <a:xfrm>
            <a:off x="214964" y="1563353"/>
            <a:ext cx="8445787" cy="738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Тема по ФРП: 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Хлороводород. Соляная кислота, химические свойства, получение, применение.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9 КЛАСС </a:t>
            </a:r>
          </a:p>
        </p:txBody>
      </p:sp>
      <p:pic>
        <p:nvPicPr>
          <p:cNvPr id="591" name="Picture 591"/>
          <p:cNvPicPr/>
          <p:nvPr/>
        </p:nvPicPr>
        <p:blipFill>
          <a:blip r:embed="rId5"/>
          <a:stretch/>
        </p:blipFill>
        <p:spPr>
          <a:xfrm>
            <a:off x="4437857" y="2212972"/>
            <a:ext cx="4391707" cy="2486098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593" name="Picture 593"/>
          <p:cNvPicPr/>
          <p:nvPr/>
        </p:nvPicPr>
        <p:blipFill>
          <a:blip r:embed="rId6"/>
          <a:stretch/>
        </p:blipFill>
        <p:spPr>
          <a:xfrm>
            <a:off x="293455" y="2504502"/>
            <a:ext cx="3850553" cy="2194567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595" name="Picture 595"/>
          <p:cNvPicPr/>
          <p:nvPr/>
        </p:nvPicPr>
        <p:blipFill>
          <a:blip r:embed="rId7"/>
          <a:stretch/>
        </p:blipFill>
        <p:spPr>
          <a:xfrm>
            <a:off x="6814300" y="148113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Picture 598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600" name="Picture 600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601" name="Shape 601"/>
          <p:cNvSpPr/>
          <p:nvPr/>
        </p:nvSpPr>
        <p:spPr>
          <a:xfrm>
            <a:off x="1456151" y="350401"/>
            <a:ext cx="6312960" cy="1477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603" name="Picture 603"/>
          <p:cNvPicPr/>
          <p:nvPr/>
        </p:nvPicPr>
        <p:blipFill>
          <a:blip r:embed="rId4"/>
          <a:stretch/>
        </p:blipFill>
        <p:spPr>
          <a:xfrm>
            <a:off x="672793" y="455397"/>
            <a:ext cx="1419482" cy="1058303"/>
          </a:xfrm>
          <a:prstGeom prst="rect">
            <a:avLst/>
          </a:prstGeom>
          <a:ln>
            <a:noFill/>
          </a:ln>
        </p:spPr>
      </p:pic>
      <p:sp>
        <p:nvSpPr>
          <p:cNvPr id="604" name="Shape 604"/>
          <p:cNvSpPr txBox="1"/>
          <p:nvPr/>
        </p:nvSpPr>
        <p:spPr>
          <a:xfrm>
            <a:off x="283774" y="1663055"/>
            <a:ext cx="6669613" cy="954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Тема по ФРП: 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Хлороводород. Соляная кислота, химические свойства, получение, применение.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9 КЛАСС </a:t>
            </a:r>
          </a:p>
        </p:txBody>
      </p:sp>
      <p:pic>
        <p:nvPicPr>
          <p:cNvPr id="606" name="Picture 606"/>
          <p:cNvPicPr/>
          <p:nvPr/>
        </p:nvPicPr>
        <p:blipFill>
          <a:blip r:embed="rId5"/>
          <a:stretch/>
        </p:blipFill>
        <p:spPr>
          <a:xfrm>
            <a:off x="5128538" y="2576220"/>
            <a:ext cx="3899676" cy="1614676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608" name="Picture 608"/>
          <p:cNvPicPr/>
          <p:nvPr/>
        </p:nvPicPr>
        <p:blipFill>
          <a:blip r:embed="rId6"/>
          <a:stretch/>
        </p:blipFill>
        <p:spPr>
          <a:xfrm>
            <a:off x="135520" y="2707751"/>
            <a:ext cx="4835137" cy="1483145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610" name="Picture 610"/>
          <p:cNvPicPr/>
          <p:nvPr/>
        </p:nvPicPr>
        <p:blipFill>
          <a:blip r:embed="rId7"/>
          <a:stretch/>
        </p:blipFill>
        <p:spPr>
          <a:xfrm>
            <a:off x="6835724" y="116140"/>
            <a:ext cx="1390763" cy="3243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Picture 613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615" name="Picture 615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616" name="Shape 616"/>
          <p:cNvSpPr/>
          <p:nvPr/>
        </p:nvSpPr>
        <p:spPr>
          <a:xfrm>
            <a:off x="1415518" y="341849"/>
            <a:ext cx="6312960" cy="1477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618" name="Picture 618"/>
          <p:cNvPicPr/>
          <p:nvPr/>
        </p:nvPicPr>
        <p:blipFill>
          <a:blip r:embed="rId4"/>
          <a:stretch/>
        </p:blipFill>
        <p:spPr>
          <a:xfrm>
            <a:off x="672793" y="455397"/>
            <a:ext cx="1419482" cy="1058303"/>
          </a:xfrm>
          <a:prstGeom prst="rect">
            <a:avLst/>
          </a:prstGeom>
          <a:ln>
            <a:noFill/>
          </a:ln>
        </p:spPr>
      </p:pic>
      <p:sp>
        <p:nvSpPr>
          <p:cNvPr id="619" name="Shape 619"/>
          <p:cNvSpPr txBox="1"/>
          <p:nvPr/>
        </p:nvSpPr>
        <p:spPr>
          <a:xfrm>
            <a:off x="283774" y="1663055"/>
            <a:ext cx="6669613" cy="954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Тема по ФРП: 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Аллотропные модификации серы. Нахождение серы и её соединений в природе. Химические свойства серы.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9 КЛАСС </a:t>
            </a:r>
          </a:p>
        </p:txBody>
      </p:sp>
      <p:pic>
        <p:nvPicPr>
          <p:cNvPr id="621" name="Picture 621"/>
          <p:cNvPicPr/>
          <p:nvPr/>
        </p:nvPicPr>
        <p:blipFill>
          <a:blip r:embed="rId5"/>
          <a:stretch/>
        </p:blipFill>
        <p:spPr>
          <a:xfrm>
            <a:off x="283774" y="2766516"/>
            <a:ext cx="2873865" cy="1962396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623" name="Picture 623"/>
          <p:cNvPicPr/>
          <p:nvPr/>
        </p:nvPicPr>
        <p:blipFill>
          <a:blip r:embed="rId6"/>
          <a:stretch/>
        </p:blipFill>
        <p:spPr>
          <a:xfrm>
            <a:off x="3317059" y="2258575"/>
            <a:ext cx="5596697" cy="2700732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625" name="Picture 625"/>
          <p:cNvPicPr/>
          <p:nvPr/>
        </p:nvPicPr>
        <p:blipFill>
          <a:blip r:embed="rId7"/>
          <a:stretch/>
        </p:blipFill>
        <p:spPr>
          <a:xfrm>
            <a:off x="6786291" y="131062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89"/>
          <p:cNvPicPr/>
          <p:nvPr/>
        </p:nvPicPr>
        <p:blipFill>
          <a:blip r:embed="rId2"/>
          <a:srcRect t="11863"/>
          <a:stretch/>
        </p:blipFill>
        <p:spPr>
          <a:xfrm>
            <a:off x="0" y="613875"/>
            <a:ext cx="9144003" cy="4560874"/>
          </a:xfrm>
          <a:prstGeom prst="rect">
            <a:avLst/>
          </a:prstGeom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6647099" y="3982475"/>
            <a:ext cx="1745100" cy="888000"/>
          </a:xfrm>
          <a:prstGeom prst="roundRect">
            <a:avLst>
              <a:gd name="adj" fmla="val 16667"/>
            </a:avLst>
          </a:prstGeom>
          <a:solidFill>
            <a:srgbClr val="539ACF"/>
          </a:solidFill>
          <a:ln w="9525">
            <a:solidFill>
              <a:srgbClr val="283B7D"/>
            </a:solidFill>
            <a:prstDash val="solid"/>
            <a:headEnd type="none" w="sm" len="sm"/>
            <a:tailEnd type="none" w="sm" len="sm"/>
          </a:ln>
        </p:spPr>
        <p:txBody>
          <a:bodyPr wrap="square" lIns="85100" tIns="85100" rIns="85100" bIns="851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3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4678184" y="3982463"/>
            <a:ext cx="1745100" cy="888000"/>
          </a:xfrm>
          <a:prstGeom prst="roundRect">
            <a:avLst>
              <a:gd name="adj" fmla="val 16667"/>
            </a:avLst>
          </a:prstGeom>
          <a:solidFill>
            <a:srgbClr val="4B6DC1"/>
          </a:solidFill>
          <a:ln w="9525">
            <a:solidFill>
              <a:srgbClr val="283B7D"/>
            </a:solidFill>
            <a:prstDash val="solid"/>
            <a:headEnd type="none" w="sm" len="sm"/>
            <a:tailEnd type="none" w="sm" len="sm"/>
          </a:ln>
        </p:spPr>
        <p:txBody>
          <a:bodyPr wrap="square" lIns="85100" tIns="85100" rIns="85100" bIns="851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3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690459" y="3958575"/>
            <a:ext cx="1745100" cy="935699"/>
          </a:xfrm>
          <a:prstGeom prst="roundRect">
            <a:avLst>
              <a:gd name="adj" fmla="val 16667"/>
            </a:avLst>
          </a:prstGeom>
          <a:solidFill>
            <a:srgbClr val="539ACF"/>
          </a:solidFill>
          <a:ln w="9525">
            <a:solidFill>
              <a:srgbClr val="283B7D"/>
            </a:solidFill>
            <a:prstDash val="solid"/>
            <a:headEnd type="none" w="sm" len="sm"/>
            <a:tailEnd type="none" w="sm" len="sm"/>
          </a:ln>
        </p:spPr>
        <p:txBody>
          <a:bodyPr wrap="square" lIns="85100" tIns="85100" rIns="85100" bIns="851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3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721872" y="3958575"/>
            <a:ext cx="1745100" cy="935699"/>
          </a:xfrm>
          <a:prstGeom prst="roundRect">
            <a:avLst>
              <a:gd name="adj" fmla="val 16667"/>
            </a:avLst>
          </a:prstGeom>
          <a:solidFill>
            <a:srgbClr val="4B6DC1"/>
          </a:solidFill>
          <a:ln w="9525">
            <a:solidFill>
              <a:srgbClr val="283B7D"/>
            </a:solidFill>
            <a:prstDash val="solid"/>
            <a:headEnd type="none" w="sm" len="sm"/>
            <a:tailEnd type="none" w="sm" len="sm"/>
          </a:ln>
        </p:spPr>
        <p:txBody>
          <a:bodyPr wrap="square" lIns="85100" tIns="85100" rIns="85100" bIns="851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3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771128" y="3958574"/>
            <a:ext cx="791700" cy="515399"/>
          </a:xfrm>
          <a:prstGeom prst="rect">
            <a:avLst/>
          </a:prstGeom>
          <a:noFill/>
          <a:ln>
            <a:noFill/>
          </a:ln>
        </p:spPr>
        <p:txBody>
          <a:bodyPr wrap="square" lIns="63800" tIns="63800" rIns="63800" bIns="638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512" b="1" i="0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89</a:t>
            </a:r>
            <a:endParaRPr sz="2512" b="0" i="0" u="none" strike="noStrike" cap="none" spc="0" baseline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781954" y="4376880"/>
            <a:ext cx="1643400" cy="386400"/>
          </a:xfrm>
          <a:prstGeom prst="rect">
            <a:avLst/>
          </a:prstGeom>
          <a:noFill/>
          <a:ln>
            <a:noFill/>
          </a:ln>
        </p:spPr>
        <p:txBody>
          <a:bodyPr wrap="square" lIns="63800" tIns="63800" rIns="63800" bIns="638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37" b="1" i="0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регионов присутствия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37" b="1" i="0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МЭО в РФ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2732207" y="3958575"/>
            <a:ext cx="1281899" cy="515399"/>
          </a:xfrm>
          <a:prstGeom prst="rect">
            <a:avLst/>
          </a:prstGeom>
          <a:noFill/>
          <a:ln>
            <a:noFill/>
          </a:ln>
        </p:spPr>
        <p:txBody>
          <a:bodyPr wrap="square" lIns="63800" tIns="63800" rIns="63800" bIns="638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512" b="1" i="0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220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2735911" y="4365430"/>
            <a:ext cx="1685099" cy="515399"/>
          </a:xfrm>
          <a:prstGeom prst="rect">
            <a:avLst/>
          </a:prstGeom>
          <a:noFill/>
          <a:ln>
            <a:noFill/>
          </a:ln>
        </p:spPr>
        <p:txBody>
          <a:bodyPr wrap="square" lIns="63800" tIns="63800" rIns="63800" bIns="638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37" b="1" i="0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инновационных площадок МЭО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837" b="1" i="0" u="none" strike="noStrike" cap="none" spc="0" baseline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6697901" y="3982481"/>
            <a:ext cx="2205000" cy="515399"/>
          </a:xfrm>
          <a:prstGeom prst="rect">
            <a:avLst/>
          </a:prstGeom>
          <a:noFill/>
          <a:ln>
            <a:noFill/>
          </a:ln>
        </p:spPr>
        <p:txBody>
          <a:bodyPr wrap="square" lIns="63800" tIns="63800" rIns="63800" bIns="638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512" b="1" i="0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8 000+</a:t>
            </a:r>
            <a:endParaRPr sz="2512" b="0" i="0" u="none" strike="noStrike" cap="none" spc="0" baseline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6687132" y="4456259"/>
            <a:ext cx="1803600" cy="554099"/>
          </a:xfrm>
          <a:prstGeom prst="rect">
            <a:avLst/>
          </a:prstGeom>
          <a:noFill/>
          <a:ln>
            <a:noFill/>
          </a:ln>
        </p:spPr>
        <p:txBody>
          <a:bodyPr wrap="square" lIns="63800" tIns="63800" rIns="63800" bIns="63800" anchor="t">
            <a:spAutoFit/>
          </a:bodyPr>
          <a:lstStyle/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sz="837" b="1" i="0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учителей, повышающих квалификацию с МЭО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837" b="1" i="0" u="none" strike="noStrike" cap="none" spc="0" baseline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4719935" y="3982400"/>
            <a:ext cx="1803600" cy="515399"/>
          </a:xfrm>
          <a:prstGeom prst="rect">
            <a:avLst/>
          </a:prstGeom>
          <a:noFill/>
          <a:ln>
            <a:noFill/>
          </a:ln>
        </p:spPr>
        <p:txBody>
          <a:bodyPr wrap="square" lIns="63800" tIns="63800" rIns="63800" bIns="638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512" b="1" i="0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90 000+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765329" y="4456172"/>
            <a:ext cx="1601699" cy="405900"/>
          </a:xfrm>
          <a:prstGeom prst="rect">
            <a:avLst/>
          </a:prstGeom>
          <a:noFill/>
          <a:ln>
            <a:noFill/>
          </a:ln>
        </p:spPr>
        <p:txBody>
          <a:bodyPr wrap="square" lIns="63800" tIns="63800" rIns="63800" bIns="63800" anchor="t">
            <a:spAutoFit/>
          </a:bodyPr>
          <a:lstStyle/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sz="837" b="1" i="0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детей, обучающихся на платформе МЭО</a:t>
            </a:r>
          </a:p>
        </p:txBody>
      </p:sp>
      <p:pic>
        <p:nvPicPr>
          <p:cNvPr id="203" name="Picture 203"/>
          <p:cNvPicPr/>
          <p:nvPr/>
        </p:nvPicPr>
        <p:blipFill>
          <a:blip r:embed="rId3"/>
          <a:stretch/>
        </p:blipFill>
        <p:spPr>
          <a:xfrm>
            <a:off x="8542062" y="202509"/>
            <a:ext cx="379951" cy="269794"/>
          </a:xfrm>
          <a:prstGeom prst="rect">
            <a:avLst/>
          </a:prstGeom>
          <a:ln>
            <a:noFill/>
          </a:ln>
        </p:spPr>
      </p:pic>
      <p:pic>
        <p:nvPicPr>
          <p:cNvPr id="205" name="Picture 205"/>
          <p:cNvPicPr/>
          <p:nvPr/>
        </p:nvPicPr>
        <p:blipFill>
          <a:blip r:embed="rId4"/>
          <a:stretch/>
        </p:blipFill>
        <p:spPr>
          <a:xfrm>
            <a:off x="6901977" y="213699"/>
            <a:ext cx="1390763" cy="324335"/>
          </a:xfrm>
          <a:prstGeom prst="rect">
            <a:avLst/>
          </a:prstGeom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209098" y="148148"/>
            <a:ext cx="73431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 spc="0" baseline="0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Мобильное Электронное Образование</a:t>
            </a:r>
            <a:endParaRPr sz="2100" b="1" i="0" u="none" strike="noStrike" cap="none" spc="0" baseline="0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Picture 628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630" name="Picture 630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631" name="Shape 631"/>
          <p:cNvSpPr/>
          <p:nvPr/>
        </p:nvSpPr>
        <p:spPr>
          <a:xfrm>
            <a:off x="1456151" y="350401"/>
            <a:ext cx="6312960" cy="1477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633" name="Picture 633"/>
          <p:cNvPicPr/>
          <p:nvPr/>
        </p:nvPicPr>
        <p:blipFill>
          <a:blip r:embed="rId4"/>
          <a:stretch/>
        </p:blipFill>
        <p:spPr>
          <a:xfrm>
            <a:off x="672793" y="455397"/>
            <a:ext cx="1419482" cy="1058303"/>
          </a:xfrm>
          <a:prstGeom prst="rect">
            <a:avLst/>
          </a:prstGeom>
          <a:ln>
            <a:noFill/>
          </a:ln>
        </p:spPr>
      </p:pic>
      <p:pic>
        <p:nvPicPr>
          <p:cNvPr id="635" name="Picture 635"/>
          <p:cNvPicPr/>
          <p:nvPr/>
        </p:nvPicPr>
        <p:blipFill>
          <a:blip r:embed="rId5"/>
          <a:stretch/>
        </p:blipFill>
        <p:spPr>
          <a:xfrm>
            <a:off x="601323" y="2875851"/>
            <a:ext cx="4006852" cy="1348522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637" name="Picture 637"/>
          <p:cNvPicPr/>
          <p:nvPr/>
        </p:nvPicPr>
        <p:blipFill>
          <a:blip r:embed="rId6"/>
          <a:stretch/>
        </p:blipFill>
        <p:spPr>
          <a:xfrm>
            <a:off x="4715254" y="1827688"/>
            <a:ext cx="4198502" cy="2407655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sp>
        <p:nvSpPr>
          <p:cNvPr id="638" name="Shape 638"/>
          <p:cNvSpPr txBox="1"/>
          <p:nvPr/>
        </p:nvSpPr>
        <p:spPr>
          <a:xfrm>
            <a:off x="494243" y="1886568"/>
            <a:ext cx="4229923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Тема по ФРП: 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Азотная кислота, её физические и химические свойства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9 КЛАСС </a:t>
            </a:r>
          </a:p>
        </p:txBody>
      </p:sp>
      <p:pic>
        <p:nvPicPr>
          <p:cNvPr id="640" name="Picture 640"/>
          <p:cNvPicPr/>
          <p:nvPr/>
        </p:nvPicPr>
        <p:blipFill>
          <a:blip r:embed="rId7"/>
          <a:stretch/>
        </p:blipFill>
        <p:spPr>
          <a:xfrm>
            <a:off x="6814505" y="129353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Picture 643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645" name="Picture 645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646" name="Shape 646"/>
          <p:cNvSpPr/>
          <p:nvPr/>
        </p:nvSpPr>
        <p:spPr>
          <a:xfrm>
            <a:off x="1415518" y="356550"/>
            <a:ext cx="6312960" cy="1477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648" name="Picture 648"/>
          <p:cNvPicPr/>
          <p:nvPr/>
        </p:nvPicPr>
        <p:blipFill>
          <a:blip r:embed="rId4"/>
          <a:stretch/>
        </p:blipFill>
        <p:spPr>
          <a:xfrm>
            <a:off x="672793" y="455397"/>
            <a:ext cx="1419482" cy="1058303"/>
          </a:xfrm>
          <a:prstGeom prst="rect">
            <a:avLst/>
          </a:prstGeom>
          <a:ln>
            <a:noFill/>
          </a:ln>
        </p:spPr>
      </p:pic>
      <p:sp>
        <p:nvSpPr>
          <p:cNvPr id="649" name="Shape 649"/>
          <p:cNvSpPr txBox="1"/>
          <p:nvPr/>
        </p:nvSpPr>
        <p:spPr>
          <a:xfrm>
            <a:off x="283774" y="1663055"/>
            <a:ext cx="6669613" cy="954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Тема по ФРП: 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Фосфор. Оксид фосфора (V) и фосфорная кислота, физические и химические свойства, получение.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9 КЛАСС </a:t>
            </a:r>
          </a:p>
        </p:txBody>
      </p:sp>
      <p:pic>
        <p:nvPicPr>
          <p:cNvPr id="651" name="Picture 651"/>
          <p:cNvPicPr/>
          <p:nvPr/>
        </p:nvPicPr>
        <p:blipFill>
          <a:blip r:embed="rId5"/>
          <a:stretch/>
        </p:blipFill>
        <p:spPr>
          <a:xfrm>
            <a:off x="4441937" y="2144322"/>
            <a:ext cx="4425480" cy="2260612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653" name="Picture 653"/>
          <p:cNvPicPr/>
          <p:nvPr/>
        </p:nvPicPr>
        <p:blipFill>
          <a:blip r:embed="rId6"/>
          <a:stretch/>
        </p:blipFill>
        <p:spPr>
          <a:xfrm>
            <a:off x="376624" y="2647752"/>
            <a:ext cx="3907580" cy="1757182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655" name="Picture 655"/>
          <p:cNvPicPr/>
          <p:nvPr/>
        </p:nvPicPr>
        <p:blipFill>
          <a:blip r:embed="rId7"/>
          <a:stretch/>
        </p:blipFill>
        <p:spPr>
          <a:xfrm>
            <a:off x="6850058" y="131062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Picture 658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660" name="Picture 660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661" name="Shape 661"/>
          <p:cNvSpPr/>
          <p:nvPr/>
        </p:nvSpPr>
        <p:spPr>
          <a:xfrm>
            <a:off x="1456151" y="350401"/>
            <a:ext cx="6312960" cy="1477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663" name="Picture 663"/>
          <p:cNvPicPr/>
          <p:nvPr/>
        </p:nvPicPr>
        <p:blipFill>
          <a:blip r:embed="rId4"/>
          <a:stretch/>
        </p:blipFill>
        <p:spPr>
          <a:xfrm>
            <a:off x="672793" y="455397"/>
            <a:ext cx="1419482" cy="1058303"/>
          </a:xfrm>
          <a:prstGeom prst="rect">
            <a:avLst/>
          </a:prstGeom>
          <a:ln>
            <a:noFill/>
          </a:ln>
        </p:spPr>
      </p:pic>
      <p:sp>
        <p:nvSpPr>
          <p:cNvPr id="664" name="Shape 664"/>
          <p:cNvSpPr txBox="1"/>
          <p:nvPr/>
        </p:nvSpPr>
        <p:spPr>
          <a:xfrm>
            <a:off x="283774" y="1663055"/>
            <a:ext cx="6669613" cy="954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Тема по ФРП: 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Фосфор. Оксид фосфора (V) и фосфорная кислота, физические и химические свойства, получение.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9 КЛАСС </a:t>
            </a:r>
          </a:p>
        </p:txBody>
      </p:sp>
      <p:pic>
        <p:nvPicPr>
          <p:cNvPr id="666" name="Picture 666"/>
          <p:cNvPicPr/>
          <p:nvPr/>
        </p:nvPicPr>
        <p:blipFill>
          <a:blip r:embed="rId5"/>
          <a:stretch/>
        </p:blipFill>
        <p:spPr>
          <a:xfrm>
            <a:off x="3618580" y="2363774"/>
            <a:ext cx="5486400" cy="2643245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668" name="Picture 668"/>
          <p:cNvPicPr/>
          <p:nvPr/>
        </p:nvPicPr>
        <p:blipFill>
          <a:blip r:embed="rId6"/>
          <a:stretch/>
        </p:blipFill>
        <p:spPr>
          <a:xfrm>
            <a:off x="157882" y="2826355"/>
            <a:ext cx="3282629" cy="1339338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670" name="Picture 670"/>
          <p:cNvPicPr/>
          <p:nvPr/>
        </p:nvPicPr>
        <p:blipFill>
          <a:blip r:embed="rId7"/>
          <a:stretch/>
        </p:blipFill>
        <p:spPr>
          <a:xfrm>
            <a:off x="6814505" y="129353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Picture 673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675" name="Picture 675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676" name="Shape 676"/>
          <p:cNvSpPr/>
          <p:nvPr/>
        </p:nvSpPr>
        <p:spPr>
          <a:xfrm>
            <a:off x="1168712" y="91652"/>
            <a:ext cx="6312960" cy="1477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678" name="Picture 678"/>
          <p:cNvPicPr/>
          <p:nvPr/>
        </p:nvPicPr>
        <p:blipFill>
          <a:blip r:embed="rId4"/>
          <a:stretch/>
        </p:blipFill>
        <p:spPr>
          <a:xfrm>
            <a:off x="330891" y="213380"/>
            <a:ext cx="1419482" cy="1058303"/>
          </a:xfrm>
          <a:prstGeom prst="rect">
            <a:avLst/>
          </a:prstGeom>
          <a:ln>
            <a:noFill/>
          </a:ln>
        </p:spPr>
      </p:pic>
      <p:sp>
        <p:nvSpPr>
          <p:cNvPr id="679" name="Shape 679"/>
          <p:cNvSpPr txBox="1"/>
          <p:nvPr/>
        </p:nvSpPr>
        <p:spPr>
          <a:xfrm>
            <a:off x="371163" y="1354312"/>
            <a:ext cx="7774786" cy="738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Тема по ФРП: 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Амфотерные свойства оксида и гидроксида алюминия.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9 КЛАСС </a:t>
            </a:r>
          </a:p>
        </p:txBody>
      </p:sp>
      <p:pic>
        <p:nvPicPr>
          <p:cNvPr id="681" name="Picture 681"/>
          <p:cNvPicPr/>
          <p:nvPr/>
        </p:nvPicPr>
        <p:blipFill>
          <a:blip r:embed="rId5"/>
          <a:stretch/>
        </p:blipFill>
        <p:spPr>
          <a:xfrm>
            <a:off x="1750373" y="1794174"/>
            <a:ext cx="5604812" cy="3114821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683" name="Picture 683"/>
          <p:cNvPicPr/>
          <p:nvPr/>
        </p:nvPicPr>
        <p:blipFill>
          <a:blip r:embed="rId6"/>
          <a:stretch/>
        </p:blipFill>
        <p:spPr>
          <a:xfrm>
            <a:off x="6786291" y="149370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Picture 686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688" name="Picture 688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689" name="Shape 689"/>
          <p:cNvSpPr/>
          <p:nvPr/>
        </p:nvSpPr>
        <p:spPr>
          <a:xfrm>
            <a:off x="1415518" y="336266"/>
            <a:ext cx="6312960" cy="1477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691" name="Picture 691"/>
          <p:cNvPicPr/>
          <p:nvPr/>
        </p:nvPicPr>
        <p:blipFill>
          <a:blip r:embed="rId4"/>
          <a:stretch/>
        </p:blipFill>
        <p:spPr>
          <a:xfrm>
            <a:off x="672793" y="455397"/>
            <a:ext cx="1419482" cy="1058303"/>
          </a:xfrm>
          <a:prstGeom prst="rect">
            <a:avLst/>
          </a:prstGeom>
          <a:ln>
            <a:noFill/>
          </a:ln>
        </p:spPr>
      </p:pic>
      <p:sp>
        <p:nvSpPr>
          <p:cNvPr id="692" name="Shape 692"/>
          <p:cNvSpPr txBox="1"/>
          <p:nvPr/>
        </p:nvSpPr>
        <p:spPr>
          <a:xfrm>
            <a:off x="244304" y="1694420"/>
            <a:ext cx="7774786" cy="738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Тема по ФРП: 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Амфотерные свойства оксида и гидроксида алюминия.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9 КЛАСС </a:t>
            </a:r>
          </a:p>
        </p:txBody>
      </p:sp>
      <p:pic>
        <p:nvPicPr>
          <p:cNvPr id="694" name="Picture 694"/>
          <p:cNvPicPr/>
          <p:nvPr/>
        </p:nvPicPr>
        <p:blipFill>
          <a:blip r:embed="rId5"/>
          <a:stretch/>
        </p:blipFill>
        <p:spPr>
          <a:xfrm>
            <a:off x="3730388" y="2197616"/>
            <a:ext cx="5277799" cy="2480609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696" name="Picture 696"/>
          <p:cNvPicPr/>
          <p:nvPr/>
        </p:nvPicPr>
        <p:blipFill>
          <a:blip r:embed="rId6"/>
          <a:stretch/>
        </p:blipFill>
        <p:spPr>
          <a:xfrm>
            <a:off x="342980" y="2486765"/>
            <a:ext cx="3137001" cy="1902310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698" name="Picture 698"/>
          <p:cNvPicPr/>
          <p:nvPr/>
        </p:nvPicPr>
        <p:blipFill>
          <a:blip r:embed="rId7"/>
          <a:stretch/>
        </p:blipFill>
        <p:spPr>
          <a:xfrm>
            <a:off x="6851081" y="131062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Picture 701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703" name="Picture 703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704" name="Shape 704"/>
          <p:cNvSpPr/>
          <p:nvPr/>
        </p:nvSpPr>
        <p:spPr>
          <a:xfrm>
            <a:off x="1456151" y="350401"/>
            <a:ext cx="6312960" cy="1477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706" name="Picture 706"/>
          <p:cNvPicPr/>
          <p:nvPr/>
        </p:nvPicPr>
        <p:blipFill>
          <a:blip r:embed="rId4"/>
          <a:stretch/>
        </p:blipFill>
        <p:spPr>
          <a:xfrm>
            <a:off x="672793" y="455397"/>
            <a:ext cx="1419482" cy="1058303"/>
          </a:xfrm>
          <a:prstGeom prst="rect">
            <a:avLst/>
          </a:prstGeom>
          <a:ln>
            <a:noFill/>
          </a:ln>
        </p:spPr>
      </p:pic>
      <p:sp>
        <p:nvSpPr>
          <p:cNvPr id="707" name="Shape 707"/>
          <p:cNvSpPr txBox="1"/>
          <p:nvPr/>
        </p:nvSpPr>
        <p:spPr>
          <a:xfrm>
            <a:off x="66687" y="2016762"/>
            <a:ext cx="5039567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Тема по ФРП: 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Амфотерные свойства оксида и гидроксида алюминия.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9 КЛАСС </a:t>
            </a:r>
          </a:p>
        </p:txBody>
      </p:sp>
      <p:pic>
        <p:nvPicPr>
          <p:cNvPr id="709" name="Picture 709"/>
          <p:cNvPicPr/>
          <p:nvPr/>
        </p:nvPicPr>
        <p:blipFill>
          <a:blip r:embed="rId5"/>
          <a:stretch/>
        </p:blipFill>
        <p:spPr>
          <a:xfrm>
            <a:off x="1256478" y="2582742"/>
            <a:ext cx="6082534" cy="2381655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711" name="Picture 711"/>
          <p:cNvPicPr/>
          <p:nvPr/>
        </p:nvPicPr>
        <p:blipFill>
          <a:blip r:embed="rId6"/>
          <a:stretch/>
        </p:blipFill>
        <p:spPr>
          <a:xfrm>
            <a:off x="6851081" y="131062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Picture 714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716" name="Picture 716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717" name="Shape 717"/>
          <p:cNvSpPr/>
          <p:nvPr/>
        </p:nvSpPr>
        <p:spPr>
          <a:xfrm>
            <a:off x="1456151" y="350401"/>
            <a:ext cx="6312960" cy="1477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719" name="Picture 719"/>
          <p:cNvPicPr/>
          <p:nvPr/>
        </p:nvPicPr>
        <p:blipFill>
          <a:blip r:embed="rId4"/>
          <a:stretch/>
        </p:blipFill>
        <p:spPr>
          <a:xfrm>
            <a:off x="672793" y="455397"/>
            <a:ext cx="1419482" cy="1058303"/>
          </a:xfrm>
          <a:prstGeom prst="rect">
            <a:avLst/>
          </a:prstGeom>
          <a:ln>
            <a:noFill/>
          </a:ln>
        </p:spPr>
      </p:pic>
      <p:sp>
        <p:nvSpPr>
          <p:cNvPr id="720" name="Shape 720"/>
          <p:cNvSpPr txBox="1"/>
          <p:nvPr/>
        </p:nvSpPr>
        <p:spPr>
          <a:xfrm>
            <a:off x="283774" y="1663055"/>
            <a:ext cx="6669613" cy="738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Тема по ФРП: 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Амфотерные свойства оксида и гидроксида алюминия.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9 КЛАСС </a:t>
            </a:r>
          </a:p>
        </p:txBody>
      </p:sp>
      <p:pic>
        <p:nvPicPr>
          <p:cNvPr id="722" name="Picture 722"/>
          <p:cNvPicPr/>
          <p:nvPr/>
        </p:nvPicPr>
        <p:blipFill>
          <a:blip r:embed="rId5"/>
          <a:stretch/>
        </p:blipFill>
        <p:spPr>
          <a:xfrm>
            <a:off x="4397944" y="2293086"/>
            <a:ext cx="4673693" cy="2087092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724" name="Picture 724"/>
          <p:cNvPicPr/>
          <p:nvPr/>
        </p:nvPicPr>
        <p:blipFill>
          <a:blip r:embed="rId6"/>
          <a:stretch/>
        </p:blipFill>
        <p:spPr>
          <a:xfrm>
            <a:off x="206790" y="2826355"/>
            <a:ext cx="3882830" cy="1603859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726" name="Picture 726"/>
          <p:cNvPicPr/>
          <p:nvPr/>
        </p:nvPicPr>
        <p:blipFill>
          <a:blip r:embed="rId7"/>
          <a:stretch/>
        </p:blipFill>
        <p:spPr>
          <a:xfrm>
            <a:off x="6851081" y="131062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Picture 729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731" name="Picture 731"/>
          <p:cNvPicPr/>
          <p:nvPr/>
        </p:nvPicPr>
        <p:blipFill>
          <a:blip r:embed="rId3"/>
          <a:stretch/>
        </p:blipFill>
        <p:spPr>
          <a:xfrm>
            <a:off x="8407744" y="95703"/>
            <a:ext cx="506011" cy="359694"/>
          </a:xfrm>
          <a:prstGeom prst="rect">
            <a:avLst/>
          </a:prstGeom>
          <a:ln>
            <a:noFill/>
          </a:ln>
        </p:spPr>
      </p:pic>
      <p:sp>
        <p:nvSpPr>
          <p:cNvPr id="732" name="Shape 732"/>
          <p:cNvSpPr/>
          <p:nvPr/>
        </p:nvSpPr>
        <p:spPr>
          <a:xfrm>
            <a:off x="1415518" y="343043"/>
            <a:ext cx="6312960" cy="1477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Готовимся к ОГЭ вместе с МЭО!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1" i="0" u="none" strike="noStrike" cap="none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734" name="Picture 734"/>
          <p:cNvPicPr/>
          <p:nvPr/>
        </p:nvPicPr>
        <p:blipFill>
          <a:blip r:embed="rId4"/>
          <a:stretch/>
        </p:blipFill>
        <p:spPr>
          <a:xfrm>
            <a:off x="672793" y="455397"/>
            <a:ext cx="1419482" cy="1058303"/>
          </a:xfrm>
          <a:prstGeom prst="rect">
            <a:avLst/>
          </a:prstGeom>
          <a:ln>
            <a:noFill/>
          </a:ln>
        </p:spPr>
      </p:pic>
      <p:sp>
        <p:nvSpPr>
          <p:cNvPr id="735" name="Shape 735"/>
          <p:cNvSpPr txBox="1"/>
          <p:nvPr/>
        </p:nvSpPr>
        <p:spPr>
          <a:xfrm>
            <a:off x="283774" y="1663055"/>
            <a:ext cx="6669613" cy="738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Тема по ФРП: </a:t>
            </a:r>
            <a:r>
              <a: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Оксиды, гидроксиды и соли железа (II) и железа (III).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9 КЛАСС </a:t>
            </a:r>
          </a:p>
        </p:txBody>
      </p:sp>
      <p:pic>
        <p:nvPicPr>
          <p:cNvPr id="737" name="Picture 737"/>
          <p:cNvPicPr/>
          <p:nvPr/>
        </p:nvPicPr>
        <p:blipFill>
          <a:blip r:embed="rId5"/>
          <a:stretch/>
        </p:blipFill>
        <p:spPr>
          <a:xfrm>
            <a:off x="376763" y="2637378"/>
            <a:ext cx="2310749" cy="2289856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739" name="Picture 739"/>
          <p:cNvPicPr/>
          <p:nvPr/>
        </p:nvPicPr>
        <p:blipFill>
          <a:blip r:embed="rId6"/>
          <a:stretch/>
        </p:blipFill>
        <p:spPr>
          <a:xfrm>
            <a:off x="2914239" y="2025493"/>
            <a:ext cx="5108404" cy="2901741"/>
          </a:xfrm>
          <a:prstGeom prst="rect">
            <a:avLst/>
          </a:prstGeom>
          <a:ln w="9525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pic>
      <p:pic>
        <p:nvPicPr>
          <p:cNvPr id="741" name="Picture 741"/>
          <p:cNvPicPr/>
          <p:nvPr/>
        </p:nvPicPr>
        <p:blipFill>
          <a:blip r:embed="rId7"/>
          <a:stretch/>
        </p:blipFill>
        <p:spPr>
          <a:xfrm>
            <a:off x="6837866" y="113382"/>
            <a:ext cx="1390763" cy="3243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Group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09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209098" y="148148"/>
            <a:ext cx="7343100" cy="76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i="0" u="none" strike="noStrike" cap="none" spc="0" baseline="0">
                <a:solidFill>
                  <a:srgbClr val="4472C4"/>
                </a:solidFill>
                <a:latin typeface="Verdana"/>
                <a:ea typeface="Verdana"/>
                <a:cs typeface="Verdana"/>
              </a:rPr>
              <a:t>О проекте «Универсальная библиотека цифрового образовательного контента»</a:t>
            </a:r>
            <a:endParaRPr sz="2100" b="1" i="0" u="none" strike="noStrike" cap="none" spc="0" baseline="0">
              <a:solidFill>
                <a:srgbClr val="4472C4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248525" y="1056975"/>
            <a:ext cx="4663200" cy="12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Проект </a:t>
            </a:r>
            <a:r>
              <a:rPr sz="1000" b="1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«Универсальная библиотека цифрового образовательного контента» </a:t>
            </a:r>
            <a:r>
              <a:rPr sz="1000" b="0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реализуется</a:t>
            </a:r>
            <a:r>
              <a:rPr sz="1000" b="1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Минцифры России и Минпросвещения России </a:t>
            </a:r>
            <a:r>
              <a:rPr sz="1000" b="0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</a:t>
            </a:r>
            <a:r>
              <a:rPr sz="1000" b="1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000" b="0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направлен на повышение доступности и создания равных условий для получения качественного образования детям вне зависимости от места их проживания и социального статуса семей.</a:t>
            </a:r>
            <a:endParaRPr sz="800" b="0" i="0" u="none" strike="noStrike" cap="none" spc="0" baseline="0">
              <a:solidFill>
                <a:srgbClr val="3C3C3B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287975" y="3852050"/>
            <a:ext cx="8502300" cy="959699"/>
          </a:xfrm>
          <a:prstGeom prst="rect">
            <a:avLst/>
          </a:prstGeom>
          <a:solidFill>
            <a:srgbClr val="3061B2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911375" y="4035199"/>
            <a:ext cx="6557699" cy="64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Цель проекта — предоставить бесплатный доступ к цифровому образовательному контенту </a:t>
            </a:r>
            <a:r>
              <a:rPr sz="1000" b="0" i="0" u="none" strike="noStrike" cap="none" spc="0" baseline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обучающимся, родителям (законным представителям) и педагогам общеобразовательных организаций и профессиональных образовательных организаций.</a:t>
            </a:r>
            <a:endParaRPr sz="800" b="0" i="0" u="none" strike="noStrike" cap="none" spc="0" baseline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211775" y="2863075"/>
            <a:ext cx="4572000" cy="69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sz="1000" b="1" i="0" u="none" strike="noStrike" cap="none" spc="0" baseline="0">
                <a:solidFill>
                  <a:srgbClr val="529ACF"/>
                </a:solidFill>
                <a:latin typeface="Verdana"/>
                <a:ea typeface="Verdana"/>
                <a:cs typeface="Verdana"/>
              </a:rPr>
              <a:t>«Универсальная библиотека цифрового образовательного контента» </a:t>
            </a:r>
            <a:r>
              <a:rPr sz="1000" b="0" i="0" u="none" strike="noStrike" cap="none" spc="0" baseline="0">
                <a:solidFill>
                  <a:srgbClr val="212121"/>
                </a:solidFill>
                <a:latin typeface="Verdana"/>
                <a:ea typeface="Verdana"/>
                <a:cs typeface="Verdana"/>
              </a:rPr>
              <a:t>размещена в разделе </a:t>
            </a:r>
            <a:r>
              <a:rPr sz="1000" b="1" i="0" u="none" strike="noStrike" cap="none" spc="0" baseline="0">
                <a:solidFill>
                  <a:srgbClr val="539ACE"/>
                </a:solidFill>
                <a:latin typeface="Verdana"/>
                <a:ea typeface="Verdana"/>
                <a:cs typeface="Verdana"/>
              </a:rPr>
              <a:t>«Моя школа» </a:t>
            </a:r>
            <a:r>
              <a:rPr sz="1000" b="0" i="0" u="none" strike="noStrike" cap="none" spc="0" baseline="0">
                <a:solidFill>
                  <a:srgbClr val="212121"/>
                </a:solidFill>
                <a:latin typeface="Verdana"/>
                <a:ea typeface="Verdana"/>
                <a:cs typeface="Verdana"/>
              </a:rPr>
              <a:t>на портале </a:t>
            </a:r>
            <a:r>
              <a:rPr sz="1000" b="1" i="0" u="none" strike="noStrike" cap="none" spc="0" baseline="0">
                <a:solidFill>
                  <a:srgbClr val="539ACE"/>
                </a:solidFill>
                <a:latin typeface="Verdana"/>
                <a:ea typeface="Verdana"/>
                <a:cs typeface="Verdana"/>
              </a:rPr>
              <a:t>Госуслуг. </a:t>
            </a:r>
            <a:r>
              <a:rPr sz="1000" b="0" i="0" u="none" strike="noStrike" cap="none" spc="0" baseline="0">
                <a:solidFill>
                  <a:srgbClr val="212121"/>
                </a:solidFill>
                <a:latin typeface="Verdana"/>
                <a:ea typeface="Verdana"/>
                <a:cs typeface="Verdana"/>
              </a:rPr>
              <a:t> </a:t>
            </a:r>
            <a:endParaRPr sz="1200" b="0" i="0" u="none" strike="noStrike" cap="none" spc="0" baseline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16" name="Picture 216"/>
          <p:cNvPicPr/>
          <p:nvPr/>
        </p:nvPicPr>
        <p:blipFill>
          <a:blip r:embed="rId3"/>
          <a:stretch/>
        </p:blipFill>
        <p:spPr>
          <a:xfrm>
            <a:off x="388825" y="4114747"/>
            <a:ext cx="484653" cy="484652"/>
          </a:xfrm>
          <a:prstGeom prst="rect">
            <a:avLst/>
          </a:prstGeom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879949" y="4087400"/>
            <a:ext cx="2102700" cy="541799"/>
          </a:xfrm>
          <a:prstGeom prst="rect">
            <a:avLst/>
          </a:prstGeom>
          <a:noFill/>
          <a:ln>
            <a:noFill/>
          </a:ln>
        </p:spPr>
        <p:txBody>
          <a:bodyPr wrap="square" lIns="50325" tIns="50325" rIns="50325" bIns="503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30" b="1" i="0" u="none" strike="noStrike" cap="none" spc="0" baseline="0">
                <a:solidFill>
                  <a:srgbClr val="FFFFFF"/>
                </a:solidFill>
                <a:latin typeface="Raleway"/>
                <a:ea typeface="Raleway"/>
                <a:cs typeface="Raleway"/>
              </a:rPr>
              <a:t>ЦЕЛЬ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30" b="1" i="0" u="none" strike="noStrike" cap="none" spc="0" baseline="0">
                <a:solidFill>
                  <a:srgbClr val="FFFFFF"/>
                </a:solidFill>
                <a:latin typeface="Raleway"/>
                <a:ea typeface="Raleway"/>
                <a:cs typeface="Raleway"/>
              </a:rPr>
              <a:t>ПРОЕКТА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09100" y="2307150"/>
            <a:ext cx="4402200" cy="51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sz="1000" b="0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Федеральным оператором проекта является </a:t>
            </a:r>
            <a:r>
              <a:rPr sz="1000" b="1" i="0" u="none" strike="noStrike" cap="none" spc="0" baseline="0">
                <a:solidFill>
                  <a:srgbClr val="529ACF"/>
                </a:solidFill>
                <a:latin typeface="Verdana"/>
                <a:ea typeface="Verdana"/>
                <a:cs typeface="Verdana"/>
              </a:rPr>
              <a:t>Университет Иннополис. </a:t>
            </a:r>
            <a:endParaRPr sz="1200" b="0" i="0" u="none" strike="noStrike" cap="none" spc="0" baseline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20" name="Picture 220"/>
          <p:cNvPicPr/>
          <p:nvPr/>
        </p:nvPicPr>
        <p:blipFill>
          <a:blip r:embed="rId4"/>
          <a:srcRect l="6746" t="28313" r="54071" b="27719"/>
          <a:stretch/>
        </p:blipFill>
        <p:spPr>
          <a:xfrm>
            <a:off x="5012600" y="1092400"/>
            <a:ext cx="3777674" cy="2388424"/>
          </a:xfrm>
          <a:prstGeom prst="rect">
            <a:avLst/>
          </a:prstGeom>
          <a:ln>
            <a:noFill/>
          </a:ln>
        </p:spPr>
      </p:pic>
      <p:pic>
        <p:nvPicPr>
          <p:cNvPr id="222" name="Picture 222"/>
          <p:cNvPicPr/>
          <p:nvPr/>
        </p:nvPicPr>
        <p:blipFill>
          <a:blip r:embed="rId5"/>
          <a:stretch/>
        </p:blipFill>
        <p:spPr>
          <a:xfrm>
            <a:off x="8349823" y="178312"/>
            <a:ext cx="506600" cy="359725"/>
          </a:xfrm>
          <a:prstGeom prst="rect">
            <a:avLst/>
          </a:prstGeom>
          <a:ln>
            <a:noFill/>
          </a:ln>
        </p:spPr>
      </p:pic>
      <p:pic>
        <p:nvPicPr>
          <p:cNvPr id="224" name="Picture 224"/>
          <p:cNvPicPr/>
          <p:nvPr/>
        </p:nvPicPr>
        <p:blipFill>
          <a:blip r:embed="rId6"/>
          <a:stretch/>
        </p:blipFill>
        <p:spPr>
          <a:xfrm>
            <a:off x="6901977" y="213699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27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229" name="Picture 229"/>
          <p:cNvPicPr/>
          <p:nvPr/>
        </p:nvPicPr>
        <p:blipFill>
          <a:blip r:embed="rId3"/>
          <a:stretch/>
        </p:blipFill>
        <p:spPr>
          <a:xfrm>
            <a:off x="8349823" y="178312"/>
            <a:ext cx="506600" cy="359725"/>
          </a:xfrm>
          <a:prstGeom prst="rect">
            <a:avLst/>
          </a:prstGeom>
          <a:ln>
            <a:noFill/>
          </a:ln>
        </p:spPr>
      </p:pic>
      <p:pic>
        <p:nvPicPr>
          <p:cNvPr id="231" name="Picture 231"/>
          <p:cNvPicPr/>
          <p:nvPr/>
        </p:nvPicPr>
        <p:blipFill>
          <a:blip r:embed="rId4"/>
          <a:stretch/>
        </p:blipFill>
        <p:spPr>
          <a:xfrm>
            <a:off x="6901977" y="213699"/>
            <a:ext cx="1390763" cy="324335"/>
          </a:xfrm>
          <a:prstGeom prst="rect">
            <a:avLst/>
          </a:prstGeom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209100" y="148150"/>
            <a:ext cx="6480457" cy="923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 u="none" strike="noStrike" cap="none" spc="0" baseline="0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Преимущества электронных образовательных ресурсов МЭО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600" b="1" i="0" u="none" strike="noStrike" cap="none" spc="0" baseline="0">
              <a:solidFill>
                <a:srgbClr val="4B6DC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03032" y="1021723"/>
            <a:ext cx="2764500" cy="1885800"/>
          </a:xfrm>
          <a:prstGeom prst="roundRect">
            <a:avLst>
              <a:gd name="adj" fmla="val 3364"/>
            </a:avLst>
          </a:prstGeom>
          <a:solidFill>
            <a:srgbClr val="A7CFF7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303032" y="1502875"/>
            <a:ext cx="2621700" cy="1058100"/>
          </a:xfrm>
          <a:prstGeom prst="roundRect">
            <a:avLst>
              <a:gd name="adj" fmla="val 4038"/>
            </a:avLst>
          </a:prstGeom>
          <a:noFill/>
          <a:ln>
            <a:noFill/>
          </a:ln>
        </p:spPr>
        <p:txBody>
          <a:bodyPr wrap="square" lIns="72000" tIns="72000" rIns="72000" bIns="72000" anchor="t">
            <a:noAutofit/>
          </a:bodyPr>
          <a:lstStyle/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Завершенные предметные линии, разработанные в соответствии с тематическим планированием ФРП</a:t>
            </a:r>
            <a:endParaRPr sz="800" b="0" i="0" u="none" strike="noStrike" cap="none" spc="0" baseline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36" name="Picture 236"/>
          <p:cNvPicPr/>
          <p:nvPr/>
        </p:nvPicPr>
        <p:blipFill>
          <a:blip r:embed="rId5"/>
          <a:stretch/>
        </p:blipFill>
        <p:spPr>
          <a:xfrm>
            <a:off x="379225" y="1127600"/>
            <a:ext cx="286074" cy="286074"/>
          </a:xfrm>
          <a:prstGeom prst="rect">
            <a:avLst/>
          </a:prstGeom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3158375" y="1031788"/>
            <a:ext cx="2831100" cy="1885800"/>
          </a:xfrm>
          <a:prstGeom prst="roundRect">
            <a:avLst>
              <a:gd name="adj" fmla="val 3182"/>
            </a:avLst>
          </a:prstGeom>
          <a:solidFill>
            <a:srgbClr val="EEEEE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3254475" y="1502873"/>
            <a:ext cx="2200499" cy="990300"/>
          </a:xfrm>
          <a:prstGeom prst="roundRect">
            <a:avLst>
              <a:gd name="adj" fmla="val 4038"/>
            </a:avLst>
          </a:prstGeom>
          <a:noFill/>
          <a:ln>
            <a:noFill/>
          </a:ln>
        </p:spPr>
        <p:txBody>
          <a:bodyPr wrap="square" lIns="72000" tIns="72000" rIns="72000" bIns="72000" anchor="t">
            <a:noAutofit/>
          </a:bodyPr>
          <a:lstStyle/>
          <a:p>
            <a:pPr marL="0" marR="0" indent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sz="1000" b="1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Академический характер контента, сочетающий фундаментальность и практическую ориентированность</a:t>
            </a:r>
            <a:endParaRPr sz="800" b="0" i="0" u="none" strike="noStrike" cap="none" spc="0" baseline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0" marR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sz="800" b="0" i="0" u="none" strike="noStrike" cap="none" spc="0" baseline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40" name="Picture 240"/>
          <p:cNvPicPr/>
          <p:nvPr/>
        </p:nvPicPr>
        <p:blipFill>
          <a:blip r:embed="rId6"/>
          <a:stretch/>
        </p:blipFill>
        <p:spPr>
          <a:xfrm>
            <a:off x="3233985" y="1127600"/>
            <a:ext cx="286074" cy="286074"/>
          </a:xfrm>
          <a:prstGeom prst="rect">
            <a:avLst/>
          </a:prstGeom>
          <a:ln>
            <a:noFill/>
          </a:ln>
        </p:spPr>
      </p:pic>
      <p:sp>
        <p:nvSpPr>
          <p:cNvPr id="241" name="Shape 241"/>
          <p:cNvSpPr/>
          <p:nvPr/>
        </p:nvSpPr>
        <p:spPr>
          <a:xfrm flipH="1">
            <a:off x="6060890" y="1031788"/>
            <a:ext cx="2831100" cy="1885800"/>
          </a:xfrm>
          <a:prstGeom prst="roundRect">
            <a:avLst>
              <a:gd name="adj" fmla="val 3364"/>
            </a:avLst>
          </a:prstGeom>
          <a:solidFill>
            <a:srgbClr val="A7CFF7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6169600" y="1582847"/>
            <a:ext cx="2293500" cy="975299"/>
          </a:xfrm>
          <a:prstGeom prst="roundRect">
            <a:avLst>
              <a:gd name="adj" fmla="val 4038"/>
            </a:avLst>
          </a:prstGeom>
          <a:noFill/>
          <a:ln>
            <a:noFill/>
          </a:ln>
        </p:spPr>
        <p:txBody>
          <a:bodyPr wrap="square" lIns="72000" tIns="72000" rIns="72000" bIns="72000" anchor="t">
            <a:noAutofit/>
          </a:bodyPr>
          <a:lstStyle/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Контент МЭО проходит непрерывную апробацию в онлайн-школе «БИТ», где обучаются более 3000 детей из 36 стран мира</a:t>
            </a:r>
            <a:endParaRPr sz="800" b="0" i="0" u="none" strike="noStrike" cap="none" spc="0" baseline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44" name="Picture 244"/>
          <p:cNvPicPr/>
          <p:nvPr/>
        </p:nvPicPr>
        <p:blipFill>
          <a:blip r:embed="rId7"/>
          <a:stretch/>
        </p:blipFill>
        <p:spPr>
          <a:xfrm>
            <a:off x="6123373" y="1127600"/>
            <a:ext cx="286075" cy="286074"/>
          </a:xfrm>
          <a:prstGeom prst="rect">
            <a:avLst/>
          </a:prstGeom>
          <a:ln>
            <a:noFill/>
          </a:ln>
        </p:spPr>
      </p:pic>
      <p:sp>
        <p:nvSpPr>
          <p:cNvPr id="245" name="Shape 245"/>
          <p:cNvSpPr/>
          <p:nvPr/>
        </p:nvSpPr>
        <p:spPr>
          <a:xfrm flipH="1">
            <a:off x="320860" y="3014629"/>
            <a:ext cx="2764500" cy="1886099"/>
          </a:xfrm>
          <a:prstGeom prst="roundRect">
            <a:avLst>
              <a:gd name="adj" fmla="val 3364"/>
            </a:avLst>
          </a:prstGeom>
          <a:solidFill>
            <a:srgbClr val="EEEEE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332725" y="3356330"/>
            <a:ext cx="2562300" cy="1267200"/>
          </a:xfrm>
          <a:prstGeom prst="roundRect">
            <a:avLst>
              <a:gd name="adj" fmla="val 4038"/>
            </a:avLst>
          </a:prstGeom>
          <a:noFill/>
          <a:ln>
            <a:noFill/>
          </a:ln>
        </p:spPr>
        <p:txBody>
          <a:bodyPr wrap="square" lIns="72000" tIns="72000" rIns="72000" bIns="72000" anchor="t">
            <a:noAutofit/>
          </a:bodyPr>
          <a:lstStyle/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Избыточность контента МЭО позволяет педагогу адаптировать образовательный процесс под разные категории обучающихся — от высокомотивированных до детей с особыми образовательными потребностями</a:t>
            </a:r>
            <a:endParaRPr sz="800" b="0" i="0" u="none" strike="noStrike" cap="none" spc="0" baseline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48" name="Picture 248"/>
          <p:cNvPicPr/>
          <p:nvPr/>
        </p:nvPicPr>
        <p:blipFill>
          <a:blip r:embed="rId8"/>
          <a:stretch/>
        </p:blipFill>
        <p:spPr>
          <a:xfrm>
            <a:off x="379225" y="3082525"/>
            <a:ext cx="286074" cy="286075"/>
          </a:xfrm>
          <a:prstGeom prst="rect">
            <a:avLst/>
          </a:prstGeom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3158375" y="3022659"/>
            <a:ext cx="2831100" cy="1886100"/>
          </a:xfrm>
          <a:prstGeom prst="roundRect">
            <a:avLst>
              <a:gd name="adj" fmla="val 3182"/>
            </a:avLst>
          </a:prstGeom>
          <a:solidFill>
            <a:srgbClr val="A7CFF7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3259315" y="3450692"/>
            <a:ext cx="2693400" cy="95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Учитывает последние достижения в области возрастной психологии и психофизиологии детей и подростков.</a:t>
            </a:r>
          </a:p>
        </p:txBody>
      </p:sp>
      <p:pic>
        <p:nvPicPr>
          <p:cNvPr id="252" name="Picture 252"/>
          <p:cNvPicPr/>
          <p:nvPr/>
        </p:nvPicPr>
        <p:blipFill>
          <a:blip r:embed="rId9"/>
          <a:stretch/>
        </p:blipFill>
        <p:spPr>
          <a:xfrm>
            <a:off x="3233985" y="3082525"/>
            <a:ext cx="286074" cy="286075"/>
          </a:xfrm>
          <a:prstGeom prst="rect">
            <a:avLst/>
          </a:prstGeom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6060890" y="3017083"/>
            <a:ext cx="2831100" cy="1886099"/>
          </a:xfrm>
          <a:prstGeom prst="roundRect">
            <a:avLst>
              <a:gd name="adj" fmla="val 3364"/>
            </a:avLst>
          </a:prstGeom>
          <a:solidFill>
            <a:srgbClr val="EEEEE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 spc="0" baseline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6129740" y="3450692"/>
            <a:ext cx="2693400" cy="923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 spc="0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Создается в соответствии с принципами цифровой дидактики, разработанными в рамках научной школы МЭО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800" b="0" i="0" u="none" strike="noStrike" cap="none" spc="0" baseline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56" name="Picture 256"/>
          <p:cNvPicPr/>
          <p:nvPr/>
        </p:nvPicPr>
        <p:blipFill>
          <a:blip r:embed="rId10"/>
          <a:stretch/>
        </p:blipFill>
        <p:spPr>
          <a:xfrm>
            <a:off x="6123373" y="3082525"/>
            <a:ext cx="286075" cy="2860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59"/>
          <p:cNvPicPr/>
          <p:nvPr/>
        </p:nvPicPr>
        <p:blipFill>
          <a:blip r:embed="rId2"/>
          <a:stretch/>
        </p:blipFill>
        <p:spPr>
          <a:xfrm>
            <a:off x="6916" y="11108"/>
            <a:ext cx="9144896" cy="5121284"/>
          </a:xfrm>
          <a:prstGeom prst="rect">
            <a:avLst/>
          </a:prstGeom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0" y="836908"/>
            <a:ext cx="9144000" cy="43065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126442" y="123885"/>
            <a:ext cx="8037600" cy="4616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Цели ВПР, ОГЭ, ЕГЭ по химии </a:t>
            </a:r>
          </a:p>
        </p:txBody>
      </p:sp>
      <p:pic>
        <p:nvPicPr>
          <p:cNvPr id="263" name="Picture 263"/>
          <p:cNvPicPr/>
          <p:nvPr/>
        </p:nvPicPr>
        <p:blipFill>
          <a:blip r:embed="rId3"/>
          <a:stretch/>
        </p:blipFill>
        <p:spPr>
          <a:xfrm>
            <a:off x="8349823" y="178312"/>
            <a:ext cx="506600" cy="359725"/>
          </a:xfrm>
          <a:prstGeom prst="rect">
            <a:avLst/>
          </a:prstGeom>
          <a:ln>
            <a:noFill/>
          </a:ln>
        </p:spPr>
      </p:pic>
      <p:sp>
        <p:nvSpPr>
          <p:cNvPr id="264" name="Shape 264"/>
          <p:cNvSpPr/>
          <p:nvPr/>
        </p:nvSpPr>
        <p:spPr>
          <a:xfrm>
            <a:off x="292848" y="2528504"/>
            <a:ext cx="2687837" cy="46169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Диагностика уровня подготовки</a:t>
            </a:r>
          </a:p>
        </p:txBody>
      </p:sp>
      <p:sp>
        <p:nvSpPr>
          <p:cNvPr id="265" name="Shape 265"/>
          <p:cNvSpPr/>
          <p:nvPr/>
        </p:nvSpPr>
        <p:spPr>
          <a:xfrm>
            <a:off x="281613" y="847707"/>
            <a:ext cx="2710308" cy="8086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EAEAEA"/>
          </a:solidFill>
          <a:ln w="25400">
            <a:solidFill>
              <a:srgbClr val="5D7CC8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ЦЕЛИ ВПР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3273534" y="861224"/>
            <a:ext cx="2710307" cy="8086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EAEAEA"/>
          </a:solidFill>
          <a:ln w="25400">
            <a:solidFill>
              <a:srgbClr val="5D7CC8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ЦЕЛИ ОГЭ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6374486" y="846938"/>
            <a:ext cx="2710308" cy="8086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EAEAEA"/>
          </a:solidFill>
          <a:ln w="25400">
            <a:solidFill>
              <a:srgbClr val="5D7CC8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ЦЕЛИ ЕГЭ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69" name="Picture 269"/>
          <p:cNvPicPr/>
          <p:nvPr/>
        </p:nvPicPr>
        <p:blipFill>
          <a:blip r:embed="rId4"/>
          <a:stretch/>
        </p:blipFill>
        <p:spPr>
          <a:xfrm>
            <a:off x="3664178" y="911534"/>
            <a:ext cx="410891" cy="373134"/>
          </a:xfrm>
          <a:prstGeom prst="rect">
            <a:avLst/>
          </a:prstGeom>
          <a:ln>
            <a:noFill/>
          </a:ln>
        </p:spPr>
      </p:pic>
      <p:pic>
        <p:nvPicPr>
          <p:cNvPr id="271" name="Picture 271"/>
          <p:cNvPicPr/>
          <p:nvPr/>
        </p:nvPicPr>
        <p:blipFill>
          <a:blip r:embed="rId4"/>
          <a:stretch/>
        </p:blipFill>
        <p:spPr>
          <a:xfrm>
            <a:off x="658937" y="913278"/>
            <a:ext cx="410891" cy="373134"/>
          </a:xfrm>
          <a:prstGeom prst="rect">
            <a:avLst/>
          </a:prstGeom>
          <a:ln>
            <a:noFill/>
          </a:ln>
        </p:spPr>
      </p:pic>
      <p:pic>
        <p:nvPicPr>
          <p:cNvPr id="273" name="Picture 273"/>
          <p:cNvPicPr/>
          <p:nvPr/>
        </p:nvPicPr>
        <p:blipFill>
          <a:blip r:embed="rId4"/>
          <a:stretch/>
        </p:blipFill>
        <p:spPr>
          <a:xfrm>
            <a:off x="6579513" y="923341"/>
            <a:ext cx="410891" cy="373134"/>
          </a:xfrm>
          <a:prstGeom prst="rect">
            <a:avLst/>
          </a:prstGeom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281613" y="1842718"/>
            <a:ext cx="2687837" cy="4617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Мониторинг индивидуальных достижений</a:t>
            </a:r>
          </a:p>
        </p:txBody>
      </p:sp>
      <p:sp>
        <p:nvSpPr>
          <p:cNvPr id="275" name="Shape 275"/>
          <p:cNvSpPr/>
          <p:nvPr/>
        </p:nvSpPr>
        <p:spPr>
          <a:xfrm>
            <a:off x="281612" y="3186095"/>
            <a:ext cx="2687837" cy="4617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Оценка качества образования</a:t>
            </a:r>
          </a:p>
        </p:txBody>
      </p:sp>
      <p:sp>
        <p:nvSpPr>
          <p:cNvPr id="276" name="Shape 276"/>
          <p:cNvSpPr/>
          <p:nvPr/>
        </p:nvSpPr>
        <p:spPr>
          <a:xfrm>
            <a:off x="3260223" y="1858025"/>
            <a:ext cx="2687837" cy="4617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Предметные знания и умения</a:t>
            </a:r>
          </a:p>
        </p:txBody>
      </p:sp>
      <p:sp>
        <p:nvSpPr>
          <p:cNvPr id="277" name="Shape 277"/>
          <p:cNvSpPr/>
          <p:nvPr/>
        </p:nvSpPr>
        <p:spPr>
          <a:xfrm>
            <a:off x="3284768" y="2527716"/>
            <a:ext cx="2687837" cy="46169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Практические навыки</a:t>
            </a:r>
          </a:p>
        </p:txBody>
      </p:sp>
      <p:sp>
        <p:nvSpPr>
          <p:cNvPr id="278" name="Shape 278"/>
          <p:cNvSpPr/>
          <p:nvPr/>
        </p:nvSpPr>
        <p:spPr>
          <a:xfrm>
            <a:off x="3284769" y="3186095"/>
            <a:ext cx="2687837" cy="4617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Выбор дальнейшей траектории</a:t>
            </a:r>
          </a:p>
        </p:txBody>
      </p:sp>
      <p:sp>
        <p:nvSpPr>
          <p:cNvPr id="279" name="Shape 279"/>
          <p:cNvSpPr/>
          <p:nvPr/>
        </p:nvSpPr>
        <p:spPr>
          <a:xfrm>
            <a:off x="6168588" y="1866249"/>
            <a:ext cx="2687836" cy="46169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Глубокие предметные знания</a:t>
            </a:r>
          </a:p>
        </p:txBody>
      </p:sp>
      <p:sp>
        <p:nvSpPr>
          <p:cNvPr id="280" name="Shape 280"/>
          <p:cNvSpPr/>
          <p:nvPr/>
        </p:nvSpPr>
        <p:spPr>
          <a:xfrm>
            <a:off x="6195128" y="2527716"/>
            <a:ext cx="2687836" cy="46169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Высокий уровень мыслительной деятельности</a:t>
            </a:r>
          </a:p>
        </p:txBody>
      </p:sp>
      <p:sp>
        <p:nvSpPr>
          <p:cNvPr id="281" name="Shape 281"/>
          <p:cNvSpPr/>
          <p:nvPr/>
        </p:nvSpPr>
        <p:spPr>
          <a:xfrm>
            <a:off x="6168587" y="3186095"/>
            <a:ext cx="2687836" cy="4617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Справедливый отбор в вузы</a:t>
            </a:r>
          </a:p>
        </p:txBody>
      </p:sp>
      <p:pic>
        <p:nvPicPr>
          <p:cNvPr id="283" name="Picture 283"/>
          <p:cNvPicPr/>
          <p:nvPr/>
        </p:nvPicPr>
        <p:blipFill>
          <a:blip r:embed="rId5"/>
          <a:stretch/>
        </p:blipFill>
        <p:spPr>
          <a:xfrm>
            <a:off x="3869623" y="3879003"/>
            <a:ext cx="1419482" cy="1058303"/>
          </a:xfrm>
          <a:prstGeom prst="rect">
            <a:avLst/>
          </a:prstGeom>
          <a:ln>
            <a:noFill/>
          </a:ln>
        </p:spPr>
      </p:pic>
      <p:pic>
        <p:nvPicPr>
          <p:cNvPr id="285" name="Picture 285"/>
          <p:cNvPicPr/>
          <p:nvPr/>
        </p:nvPicPr>
        <p:blipFill>
          <a:blip r:embed="rId6"/>
          <a:stretch/>
        </p:blipFill>
        <p:spPr>
          <a:xfrm>
            <a:off x="6698051" y="3879003"/>
            <a:ext cx="1465989" cy="1098724"/>
          </a:xfrm>
          <a:prstGeom prst="rect">
            <a:avLst/>
          </a:prstGeom>
          <a:ln>
            <a:noFill/>
          </a:ln>
        </p:spPr>
      </p:pic>
      <p:pic>
        <p:nvPicPr>
          <p:cNvPr id="287" name="Picture 287"/>
          <p:cNvPicPr/>
          <p:nvPr/>
        </p:nvPicPr>
        <p:blipFill>
          <a:blip r:embed="rId7"/>
          <a:stretch/>
        </p:blipFill>
        <p:spPr>
          <a:xfrm>
            <a:off x="1069828" y="3940120"/>
            <a:ext cx="990619" cy="997184"/>
          </a:xfrm>
          <a:prstGeom prst="rect">
            <a:avLst/>
          </a:prstGeom>
          <a:ln>
            <a:noFill/>
          </a:ln>
        </p:spPr>
      </p:pic>
      <p:pic>
        <p:nvPicPr>
          <p:cNvPr id="289" name="Picture 289"/>
          <p:cNvPicPr/>
          <p:nvPr/>
        </p:nvPicPr>
        <p:blipFill>
          <a:blip r:embed="rId8"/>
          <a:stretch/>
        </p:blipFill>
        <p:spPr>
          <a:xfrm>
            <a:off x="6522447" y="219479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292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x="32210" y="877420"/>
            <a:ext cx="9111790" cy="42675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111491" y="-36409"/>
            <a:ext cx="6776987" cy="15696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Подготовка к ВПР, ОГЭ и ЕГЭ по химии — это сложный процесс, требующий от учителя баланса между теоретической базой, решением расчетных задач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и практической частью.</a:t>
            </a:r>
          </a:p>
        </p:txBody>
      </p:sp>
      <p:pic>
        <p:nvPicPr>
          <p:cNvPr id="296" name="Picture 296"/>
          <p:cNvPicPr/>
          <p:nvPr/>
        </p:nvPicPr>
        <p:blipFill>
          <a:blip r:embed="rId3"/>
          <a:stretch/>
        </p:blipFill>
        <p:spPr>
          <a:xfrm>
            <a:off x="8349823" y="178312"/>
            <a:ext cx="506600" cy="359725"/>
          </a:xfrm>
          <a:prstGeom prst="rect">
            <a:avLst/>
          </a:prstGeom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663510" y="1824306"/>
            <a:ext cx="3599033" cy="4617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Нехватка времени </a:t>
            </a:r>
          </a:p>
        </p:txBody>
      </p:sp>
      <p:sp>
        <p:nvSpPr>
          <p:cNvPr id="298" name="Shape 298"/>
          <p:cNvSpPr/>
          <p:nvPr/>
        </p:nvSpPr>
        <p:spPr>
          <a:xfrm>
            <a:off x="133801" y="1828172"/>
            <a:ext cx="463200" cy="461699"/>
          </a:xfrm>
          <a:prstGeom prst="rect">
            <a:avLst/>
          </a:prstGeom>
          <a:solidFill>
            <a:srgbClr val="5D7CC8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1</a:t>
            </a:r>
          </a:p>
        </p:txBody>
      </p:sp>
      <p:sp>
        <p:nvSpPr>
          <p:cNvPr id="299" name="Shape 299"/>
          <p:cNvSpPr/>
          <p:nvPr/>
        </p:nvSpPr>
        <p:spPr>
          <a:xfrm>
            <a:off x="149782" y="2426669"/>
            <a:ext cx="463200" cy="435337"/>
          </a:xfrm>
          <a:prstGeom prst="rect">
            <a:avLst/>
          </a:prstGeom>
          <a:solidFill>
            <a:srgbClr val="5D7CC8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2</a:t>
            </a:r>
          </a:p>
        </p:txBody>
      </p:sp>
      <p:sp>
        <p:nvSpPr>
          <p:cNvPr id="300" name="Shape 300"/>
          <p:cNvSpPr/>
          <p:nvPr/>
        </p:nvSpPr>
        <p:spPr>
          <a:xfrm>
            <a:off x="4594471" y="1782303"/>
            <a:ext cx="2687837" cy="46169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Готовые интерактивные задания формата ВПР, ОГЭ, ЕГЭ.</a:t>
            </a:r>
          </a:p>
        </p:txBody>
      </p:sp>
      <p:sp>
        <p:nvSpPr>
          <p:cNvPr id="301" name="Shape 301"/>
          <p:cNvSpPr/>
          <p:nvPr/>
        </p:nvSpPr>
        <p:spPr>
          <a:xfrm>
            <a:off x="4570619" y="2359714"/>
            <a:ext cx="2678798" cy="52097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Разные уровни сложности, вариативность подходов.</a:t>
            </a:r>
          </a:p>
        </p:txBody>
      </p:sp>
      <p:pic>
        <p:nvPicPr>
          <p:cNvPr id="303" name="Picture 303"/>
          <p:cNvPicPr/>
          <p:nvPr/>
        </p:nvPicPr>
        <p:blipFill>
          <a:blip r:embed="rId4"/>
          <a:stretch/>
        </p:blipFill>
        <p:spPr>
          <a:xfrm>
            <a:off x="4320996" y="1912106"/>
            <a:ext cx="286537" cy="298730"/>
          </a:xfrm>
          <a:prstGeom prst="rect">
            <a:avLst/>
          </a:prstGeom>
          <a:ln>
            <a:noFill/>
          </a:ln>
        </p:spPr>
      </p:pic>
      <p:pic>
        <p:nvPicPr>
          <p:cNvPr id="305" name="Picture 305"/>
          <p:cNvPicPr/>
          <p:nvPr/>
        </p:nvPicPr>
        <p:blipFill>
          <a:blip r:embed="rId5"/>
          <a:stretch/>
        </p:blipFill>
        <p:spPr>
          <a:xfrm>
            <a:off x="4307934" y="2551873"/>
            <a:ext cx="286537" cy="298730"/>
          </a:xfrm>
          <a:prstGeom prst="rect">
            <a:avLst/>
          </a:prstGeom>
          <a:ln>
            <a:noFill/>
          </a:ln>
        </p:spPr>
      </p:pic>
      <p:pic>
        <p:nvPicPr>
          <p:cNvPr id="307" name="Picture 307"/>
          <p:cNvPicPr/>
          <p:nvPr/>
        </p:nvPicPr>
        <p:blipFill>
          <a:blip r:embed="rId6"/>
          <a:stretch/>
        </p:blipFill>
        <p:spPr>
          <a:xfrm>
            <a:off x="7373160" y="2452607"/>
            <a:ext cx="286074" cy="286074"/>
          </a:xfrm>
          <a:prstGeom prst="rect">
            <a:avLst/>
          </a:prstGeom>
          <a:ln>
            <a:noFill/>
          </a:ln>
        </p:spPr>
      </p:pic>
      <p:pic>
        <p:nvPicPr>
          <p:cNvPr id="309" name="Picture 309"/>
          <p:cNvPicPr/>
          <p:nvPr/>
        </p:nvPicPr>
        <p:blipFill>
          <a:blip r:embed="rId6"/>
          <a:stretch/>
        </p:blipFill>
        <p:spPr>
          <a:xfrm>
            <a:off x="7362738" y="1866062"/>
            <a:ext cx="286074" cy="286074"/>
          </a:xfrm>
          <a:prstGeom prst="rect">
            <a:avLst/>
          </a:prstGeom>
          <a:ln>
            <a:noFill/>
          </a:ln>
        </p:spPr>
      </p:pic>
      <p:pic>
        <p:nvPicPr>
          <p:cNvPr id="311" name="Picture 311"/>
          <p:cNvPicPr/>
          <p:nvPr/>
        </p:nvPicPr>
        <p:blipFill>
          <a:blip r:embed="rId6"/>
          <a:stretch/>
        </p:blipFill>
        <p:spPr>
          <a:xfrm>
            <a:off x="7373160" y="3053548"/>
            <a:ext cx="286074" cy="286074"/>
          </a:xfrm>
          <a:prstGeom prst="rect">
            <a:avLst/>
          </a:prstGeom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4570619" y="1113971"/>
            <a:ext cx="2710307" cy="8086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EAEAEA"/>
          </a:solidFill>
          <a:ln w="25400">
            <a:solidFill>
              <a:srgbClr val="5D7CC8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Возможности ЭОР МЭО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679919" y="2462140"/>
            <a:ext cx="3599033" cy="4617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Разный уровень подготовки </a:t>
            </a:r>
          </a:p>
        </p:txBody>
      </p:sp>
      <p:sp>
        <p:nvSpPr>
          <p:cNvPr id="314" name="Shape 314"/>
          <p:cNvSpPr/>
          <p:nvPr/>
        </p:nvSpPr>
        <p:spPr>
          <a:xfrm>
            <a:off x="671388" y="3041982"/>
            <a:ext cx="3599033" cy="46169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Сложность проверки и мониторинга </a:t>
            </a:r>
          </a:p>
        </p:txBody>
      </p:sp>
      <p:sp>
        <p:nvSpPr>
          <p:cNvPr id="315" name="Shape 315"/>
          <p:cNvSpPr/>
          <p:nvPr/>
        </p:nvSpPr>
        <p:spPr>
          <a:xfrm>
            <a:off x="663510" y="3634405"/>
            <a:ext cx="3599033" cy="4617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Пробелы в базовых знаниях </a:t>
            </a:r>
          </a:p>
        </p:txBody>
      </p:sp>
      <p:sp>
        <p:nvSpPr>
          <p:cNvPr id="316" name="Shape 316"/>
          <p:cNvSpPr/>
          <p:nvPr/>
        </p:nvSpPr>
        <p:spPr>
          <a:xfrm>
            <a:off x="133801" y="3028168"/>
            <a:ext cx="463200" cy="435337"/>
          </a:xfrm>
          <a:prstGeom prst="rect">
            <a:avLst/>
          </a:prstGeom>
          <a:solidFill>
            <a:srgbClr val="5D7CC8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3</a:t>
            </a:r>
          </a:p>
        </p:txBody>
      </p:sp>
      <p:sp>
        <p:nvSpPr>
          <p:cNvPr id="317" name="Shape 317"/>
          <p:cNvSpPr/>
          <p:nvPr/>
        </p:nvSpPr>
        <p:spPr>
          <a:xfrm>
            <a:off x="149782" y="3660766"/>
            <a:ext cx="463200" cy="435338"/>
          </a:xfrm>
          <a:prstGeom prst="rect">
            <a:avLst/>
          </a:prstGeom>
          <a:solidFill>
            <a:srgbClr val="5D7CC8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4</a:t>
            </a:r>
          </a:p>
        </p:txBody>
      </p:sp>
      <p:sp>
        <p:nvSpPr>
          <p:cNvPr id="318" name="Shape 318"/>
          <p:cNvSpPr/>
          <p:nvPr/>
        </p:nvSpPr>
        <p:spPr>
          <a:xfrm>
            <a:off x="149782" y="4224042"/>
            <a:ext cx="463200" cy="435338"/>
          </a:xfrm>
          <a:prstGeom prst="rect">
            <a:avLst/>
          </a:prstGeom>
          <a:solidFill>
            <a:srgbClr val="5D7CC8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5</a:t>
            </a:r>
          </a:p>
        </p:txBody>
      </p:sp>
      <p:sp>
        <p:nvSpPr>
          <p:cNvPr id="319" name="Shape 319"/>
          <p:cNvSpPr/>
          <p:nvPr/>
        </p:nvSpPr>
        <p:spPr>
          <a:xfrm>
            <a:off x="676840" y="4210861"/>
            <a:ext cx="3599033" cy="4617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Отсутствие реактивов или оборудования </a:t>
            </a:r>
          </a:p>
        </p:txBody>
      </p:sp>
      <p:sp>
        <p:nvSpPr>
          <p:cNvPr id="320" name="Shape 320"/>
          <p:cNvSpPr/>
          <p:nvPr/>
        </p:nvSpPr>
        <p:spPr>
          <a:xfrm>
            <a:off x="4570619" y="2938176"/>
            <a:ext cx="2678798" cy="52097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Задания  «Проверь себя»</a:t>
            </a:r>
          </a:p>
        </p:txBody>
      </p:sp>
      <p:sp>
        <p:nvSpPr>
          <p:cNvPr id="321" name="Shape 321"/>
          <p:cNvSpPr/>
          <p:nvPr/>
        </p:nvSpPr>
        <p:spPr>
          <a:xfrm>
            <a:off x="4586374" y="3587148"/>
            <a:ext cx="2678798" cy="52097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Система гиперссылок и рубрика «Вспоминаем»</a:t>
            </a:r>
          </a:p>
        </p:txBody>
      </p:sp>
      <p:sp>
        <p:nvSpPr>
          <p:cNvPr id="322" name="Shape 322"/>
          <p:cNvSpPr/>
          <p:nvPr/>
        </p:nvSpPr>
        <p:spPr>
          <a:xfrm>
            <a:off x="4594471" y="4221285"/>
            <a:ext cx="2678798" cy="52097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Виртуальные лаборатории. </a:t>
            </a:r>
          </a:p>
        </p:txBody>
      </p:sp>
      <p:pic>
        <p:nvPicPr>
          <p:cNvPr id="324" name="Picture 324"/>
          <p:cNvPicPr/>
          <p:nvPr/>
        </p:nvPicPr>
        <p:blipFill>
          <a:blip r:embed="rId5"/>
          <a:stretch/>
        </p:blipFill>
        <p:spPr>
          <a:xfrm>
            <a:off x="4320997" y="3134365"/>
            <a:ext cx="286537" cy="298730"/>
          </a:xfrm>
          <a:prstGeom prst="rect">
            <a:avLst/>
          </a:prstGeom>
          <a:ln>
            <a:noFill/>
          </a:ln>
        </p:spPr>
      </p:pic>
      <p:pic>
        <p:nvPicPr>
          <p:cNvPr id="326" name="Picture 326"/>
          <p:cNvPicPr/>
          <p:nvPr/>
        </p:nvPicPr>
        <p:blipFill>
          <a:blip r:embed="rId5"/>
          <a:stretch/>
        </p:blipFill>
        <p:spPr>
          <a:xfrm rot="14134924">
            <a:off x="4309504" y="3715889"/>
            <a:ext cx="286537" cy="298729"/>
          </a:xfrm>
          <a:prstGeom prst="rect">
            <a:avLst/>
          </a:prstGeom>
          <a:ln>
            <a:noFill/>
          </a:ln>
        </p:spPr>
      </p:pic>
      <p:pic>
        <p:nvPicPr>
          <p:cNvPr id="328" name="Picture 328"/>
          <p:cNvPicPr/>
          <p:nvPr/>
        </p:nvPicPr>
        <p:blipFill>
          <a:blip r:embed="rId5"/>
          <a:stretch/>
        </p:blipFill>
        <p:spPr>
          <a:xfrm>
            <a:off x="4320995" y="4302034"/>
            <a:ext cx="286537" cy="298729"/>
          </a:xfrm>
          <a:prstGeom prst="rect">
            <a:avLst/>
          </a:prstGeom>
          <a:ln>
            <a:noFill/>
          </a:ln>
        </p:spPr>
      </p:pic>
      <p:pic>
        <p:nvPicPr>
          <p:cNvPr id="330" name="Picture 330"/>
          <p:cNvPicPr/>
          <p:nvPr/>
        </p:nvPicPr>
        <p:blipFill>
          <a:blip r:embed="rId6"/>
          <a:stretch/>
        </p:blipFill>
        <p:spPr>
          <a:xfrm>
            <a:off x="7400986" y="3620367"/>
            <a:ext cx="286074" cy="286075"/>
          </a:xfrm>
          <a:prstGeom prst="rect">
            <a:avLst/>
          </a:prstGeom>
          <a:ln>
            <a:noFill/>
          </a:ln>
        </p:spPr>
      </p:pic>
      <p:pic>
        <p:nvPicPr>
          <p:cNvPr id="332" name="Picture 332"/>
          <p:cNvPicPr/>
          <p:nvPr/>
        </p:nvPicPr>
        <p:blipFill>
          <a:blip r:embed="rId6"/>
          <a:stretch/>
        </p:blipFill>
        <p:spPr>
          <a:xfrm>
            <a:off x="7400986" y="4298674"/>
            <a:ext cx="286074" cy="286075"/>
          </a:xfrm>
          <a:prstGeom prst="rect">
            <a:avLst/>
          </a:prstGeom>
          <a:ln>
            <a:noFill/>
          </a:ln>
        </p:spPr>
      </p:pic>
      <p:pic>
        <p:nvPicPr>
          <p:cNvPr id="334" name="Picture 334"/>
          <p:cNvPicPr/>
          <p:nvPr/>
        </p:nvPicPr>
        <p:blipFill>
          <a:blip r:embed="rId7"/>
          <a:stretch/>
        </p:blipFill>
        <p:spPr>
          <a:xfrm>
            <a:off x="6732589" y="248174"/>
            <a:ext cx="1390763" cy="3243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337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339" name="Picture 339"/>
          <p:cNvPicPr/>
          <p:nvPr/>
        </p:nvPicPr>
        <p:blipFill>
          <a:blip r:embed="rId3"/>
          <a:stretch/>
        </p:blipFill>
        <p:spPr>
          <a:xfrm>
            <a:off x="8349823" y="178312"/>
            <a:ext cx="506600" cy="359725"/>
          </a:xfrm>
          <a:prstGeom prst="rect">
            <a:avLst/>
          </a:prstGeom>
          <a:ln>
            <a:noFill/>
          </a:ln>
        </p:spPr>
      </p:pic>
      <p:sp>
        <p:nvSpPr>
          <p:cNvPr id="340" name="Shape 340"/>
          <p:cNvSpPr/>
          <p:nvPr/>
        </p:nvSpPr>
        <p:spPr>
          <a:xfrm>
            <a:off x="189900" y="635650"/>
            <a:ext cx="8764200" cy="810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EEEEEE"/>
              </a:gs>
            </a:gsLst>
          </a:gra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209100" y="148150"/>
            <a:ext cx="80259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Предметная линия учебного предмета «Химия»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189900" y="609838"/>
            <a:ext cx="8764200" cy="8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Электронные образовательные ресурсы (ЭОР) МЭО по </a:t>
            </a:r>
            <a:r>
              <a:rPr sz="11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учебному предмету «Химия»</a:t>
            </a:r>
            <a:r>
              <a:rPr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прошли экспертизу Минпросвещения России и включены в Перечень ЭОР, допущенных к использованию при реализации имеющих государственную аккредитацию образовательных программ НОО, ООО и СОО </a:t>
            </a:r>
            <a:r>
              <a:rPr sz="11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(приказ Минпросвещения РФ от 23.07.2025 № 551)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3830913" y="3404151"/>
            <a:ext cx="1619400" cy="461700"/>
          </a:xfrm>
          <a:prstGeom prst="rect">
            <a:avLst/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Химия. 10 класс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9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5621489" y="3404151"/>
            <a:ext cx="1574099" cy="461700"/>
          </a:xfrm>
          <a:prstGeom prst="rect">
            <a:avLst/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Химия. 11 класс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9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1983687" y="3404151"/>
            <a:ext cx="1619400" cy="461700"/>
          </a:xfrm>
          <a:prstGeom prst="rect">
            <a:avLst/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Химия. 9 класс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9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110538" y="3405489"/>
            <a:ext cx="1619400" cy="461700"/>
          </a:xfrm>
          <a:prstGeom prst="rect">
            <a:avLst/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Химия. 8 класс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9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7461163" y="3404151"/>
            <a:ext cx="1574100" cy="461700"/>
          </a:xfrm>
          <a:prstGeom prst="rect">
            <a:avLst/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Практикум по химии. 8-9 классы</a:t>
            </a:r>
          </a:p>
        </p:txBody>
      </p:sp>
      <p:pic>
        <p:nvPicPr>
          <p:cNvPr id="349" name="Picture 349"/>
          <p:cNvPicPr/>
          <p:nvPr/>
        </p:nvPicPr>
        <p:blipFill>
          <a:blip r:embed="rId4"/>
          <a:stretch/>
        </p:blipFill>
        <p:spPr>
          <a:xfrm>
            <a:off x="153115" y="1918142"/>
            <a:ext cx="1534246" cy="1416702"/>
          </a:xfrm>
          <a:prstGeom prst="rect">
            <a:avLst/>
          </a:prstGeom>
          <a:ln>
            <a:noFill/>
          </a:ln>
        </p:spPr>
      </p:pic>
      <p:pic>
        <p:nvPicPr>
          <p:cNvPr id="351" name="Picture 351"/>
          <p:cNvPicPr/>
          <p:nvPr/>
        </p:nvPicPr>
        <p:blipFill>
          <a:blip r:embed="rId5"/>
          <a:stretch/>
        </p:blipFill>
        <p:spPr>
          <a:xfrm>
            <a:off x="2026263" y="1918142"/>
            <a:ext cx="1534245" cy="1434049"/>
          </a:xfrm>
          <a:prstGeom prst="rect">
            <a:avLst/>
          </a:prstGeom>
          <a:ln>
            <a:noFill/>
          </a:ln>
        </p:spPr>
      </p:pic>
      <p:pic>
        <p:nvPicPr>
          <p:cNvPr id="353" name="Picture 353"/>
          <p:cNvPicPr/>
          <p:nvPr/>
        </p:nvPicPr>
        <p:blipFill>
          <a:blip r:embed="rId6"/>
          <a:srcRect l="17430" t="29174" r="70842" b="46193"/>
          <a:stretch/>
        </p:blipFill>
        <p:spPr>
          <a:xfrm>
            <a:off x="5756825" y="1842100"/>
            <a:ext cx="1303426" cy="1482914"/>
          </a:xfrm>
          <a:prstGeom prst="rect">
            <a:avLst/>
          </a:prstGeom>
          <a:ln>
            <a:noFill/>
          </a:ln>
        </p:spPr>
      </p:pic>
      <p:pic>
        <p:nvPicPr>
          <p:cNvPr id="355" name="Picture 355"/>
          <p:cNvPicPr/>
          <p:nvPr/>
        </p:nvPicPr>
        <p:blipFill>
          <a:blip r:embed="rId7"/>
          <a:srcRect l="17238" t="30045" r="70945" b="45955"/>
          <a:stretch/>
        </p:blipFill>
        <p:spPr>
          <a:xfrm>
            <a:off x="3934388" y="1909474"/>
            <a:ext cx="1303425" cy="1434051"/>
          </a:xfrm>
          <a:prstGeom prst="rect">
            <a:avLst/>
          </a:prstGeom>
          <a:ln>
            <a:noFill/>
          </a:ln>
        </p:spPr>
      </p:pic>
      <p:pic>
        <p:nvPicPr>
          <p:cNvPr id="357" name="Picture 357"/>
          <p:cNvPicPr/>
          <p:nvPr/>
        </p:nvPicPr>
        <p:blipFill>
          <a:blip r:embed="rId8"/>
          <a:srcRect l="27330" t="43703" r="59865" b="32903"/>
          <a:stretch/>
        </p:blipFill>
        <p:spPr>
          <a:xfrm>
            <a:off x="7461163" y="1843250"/>
            <a:ext cx="1498497" cy="1482926"/>
          </a:xfrm>
          <a:prstGeom prst="rect">
            <a:avLst/>
          </a:prstGeom>
          <a:ln>
            <a:noFill/>
          </a:ln>
        </p:spPr>
      </p:pic>
      <p:pic>
        <p:nvPicPr>
          <p:cNvPr id="359" name="Picture 359"/>
          <p:cNvPicPr/>
          <p:nvPr/>
        </p:nvPicPr>
        <p:blipFill>
          <a:blip r:embed="rId9"/>
          <a:stretch/>
        </p:blipFill>
        <p:spPr>
          <a:xfrm>
            <a:off x="6857449" y="196006"/>
            <a:ext cx="1390763" cy="3243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Group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362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pic>
        <p:nvPicPr>
          <p:cNvPr id="364" name="Picture 364"/>
          <p:cNvPicPr/>
          <p:nvPr/>
        </p:nvPicPr>
        <p:blipFill>
          <a:blip r:embed="rId3"/>
          <a:stretch/>
        </p:blipFill>
        <p:spPr>
          <a:xfrm>
            <a:off x="8349823" y="178312"/>
            <a:ext cx="506600" cy="359725"/>
          </a:xfrm>
          <a:prstGeom prst="rect">
            <a:avLst/>
          </a:prstGeom>
          <a:ln>
            <a:noFill/>
          </a:ln>
        </p:spPr>
      </p:pic>
      <p:sp>
        <p:nvSpPr>
          <p:cNvPr id="365" name="Shape 365"/>
          <p:cNvSpPr/>
          <p:nvPr/>
        </p:nvSpPr>
        <p:spPr>
          <a:xfrm>
            <a:off x="4684150" y="832050"/>
            <a:ext cx="4311300" cy="406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214449" y="832050"/>
            <a:ext cx="4311300" cy="406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214451" y="127313"/>
            <a:ext cx="6405805" cy="738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Структура электронных образовательных ресурсов МЭО</a:t>
            </a:r>
          </a:p>
        </p:txBody>
      </p:sp>
      <p:sp>
        <p:nvSpPr>
          <p:cNvPr id="368" name="Shape 368"/>
          <p:cNvSpPr/>
          <p:nvPr/>
        </p:nvSpPr>
        <p:spPr>
          <a:xfrm>
            <a:off x="4751973" y="946576"/>
            <a:ext cx="4140000" cy="1056300"/>
          </a:xfrm>
          <a:prstGeom prst="rect">
            <a:avLst/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1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369" name="Shape 369"/>
          <p:cNvGrpSpPr/>
          <p:nvPr/>
        </p:nvGrpSpPr>
        <p:grpSpPr>
          <a:xfrm>
            <a:off x="300098" y="1013851"/>
            <a:ext cx="4140000" cy="3691587"/>
            <a:chOff x="0" y="0"/>
            <a:chExt cx="4140000" cy="3691587"/>
          </a:xfrm>
        </p:grpSpPr>
        <p:sp>
          <p:nvSpPr>
            <p:cNvPr id="370" name="Shape 370"/>
            <p:cNvSpPr/>
            <p:nvPr/>
          </p:nvSpPr>
          <p:spPr>
            <a:xfrm>
              <a:off x="0" y="0"/>
              <a:ext cx="4140000" cy="936899"/>
            </a:xfrm>
            <a:prstGeom prst="rect">
              <a:avLst/>
            </a:prstGeom>
            <a:solidFill>
              <a:srgbClr val="4B6DC1"/>
            </a:solidFill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rPr>
                <a:t>Электронный образовательный</a:t>
              </a:r>
            </a:p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rPr>
                <a:t> ресурс МЭО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0" y="1827550"/>
              <a:ext cx="1980000" cy="461699"/>
            </a:xfrm>
            <a:prstGeom prst="rect">
              <a:avLst/>
            </a:prstGeom>
            <a:solidFill>
              <a:srgbClr val="539ACE"/>
            </a:solidFill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rPr>
                <a:t>Занятия</a:t>
              </a:r>
            </a:p>
          </p:txBody>
        </p:sp>
        <p:sp>
          <p:nvSpPr>
            <p:cNvPr id="372" name="Shape 372"/>
            <p:cNvSpPr/>
            <p:nvPr/>
          </p:nvSpPr>
          <p:spPr>
            <a:xfrm>
              <a:off x="2160000" y="1827550"/>
              <a:ext cx="1980000" cy="461699"/>
            </a:xfrm>
            <a:prstGeom prst="rect">
              <a:avLst/>
            </a:prstGeom>
            <a:solidFill>
              <a:srgbClr val="539ACE"/>
            </a:solidFill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rPr>
                <a:t>Тематические контрольные работы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0" y="2528725"/>
              <a:ext cx="1980000" cy="4617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</a:rPr>
                <a:t>Задание к занятию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0" y="3229888"/>
              <a:ext cx="1980000" cy="4617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</a:rPr>
                <a:t>Интернет-уроки</a:t>
              </a:r>
            </a:p>
          </p:txBody>
        </p:sp>
        <p:sp>
          <p:nvSpPr>
            <p:cNvPr id="375" name="Shape 375"/>
            <p:cNvSpPr/>
            <p:nvPr/>
          </p:nvSpPr>
          <p:spPr>
            <a:xfrm>
              <a:off x="0" y="1151450"/>
              <a:ext cx="4140000" cy="461699"/>
            </a:xfrm>
            <a:prstGeom prst="rect">
              <a:avLst/>
            </a:prstGeom>
            <a:solidFill>
              <a:srgbClr val="539ACE"/>
            </a:solidFill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rPr>
                <a:t>Методическое пособие для учителя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2070000" y="936899"/>
              <a:ext cx="0" cy="214499"/>
            </a:xfrm>
            <a:prstGeom prst="straightConnector1">
              <a:avLst/>
            </a:prstGeom>
            <a:noFill/>
            <a:ln w="28575">
              <a:solidFill>
                <a:srgbClr val="4B6DC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7" name="Shape 377"/>
            <p:cNvSpPr/>
            <p:nvPr/>
          </p:nvSpPr>
          <p:spPr>
            <a:xfrm>
              <a:off x="990000" y="1625625"/>
              <a:ext cx="0" cy="214499"/>
            </a:xfrm>
            <a:prstGeom prst="straightConnector1">
              <a:avLst/>
            </a:prstGeom>
            <a:noFill/>
            <a:ln w="28575">
              <a:solidFill>
                <a:srgbClr val="4B6DC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8" name="Shape 378"/>
            <p:cNvSpPr/>
            <p:nvPr/>
          </p:nvSpPr>
          <p:spPr>
            <a:xfrm>
              <a:off x="990000" y="2289250"/>
              <a:ext cx="0" cy="239399"/>
            </a:xfrm>
            <a:prstGeom prst="straightConnector1">
              <a:avLst/>
            </a:prstGeom>
            <a:noFill/>
            <a:ln w="28575">
              <a:solidFill>
                <a:srgbClr val="4B6DC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9" name="Shape 379"/>
            <p:cNvSpPr/>
            <p:nvPr/>
          </p:nvSpPr>
          <p:spPr>
            <a:xfrm>
              <a:off x="990000" y="2990425"/>
              <a:ext cx="0" cy="239400"/>
            </a:xfrm>
            <a:prstGeom prst="straightConnector1">
              <a:avLst/>
            </a:prstGeom>
            <a:noFill/>
            <a:ln w="28575">
              <a:solidFill>
                <a:srgbClr val="4B6DC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0" name="Shape 380"/>
            <p:cNvSpPr/>
            <p:nvPr/>
          </p:nvSpPr>
          <p:spPr>
            <a:xfrm>
              <a:off x="3150000" y="1613149"/>
              <a:ext cx="0" cy="214500"/>
            </a:xfrm>
            <a:prstGeom prst="straightConnector1">
              <a:avLst/>
            </a:prstGeom>
            <a:noFill/>
            <a:ln w="28575">
              <a:solidFill>
                <a:srgbClr val="4B6DC1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81" name="Shape 381"/>
          <p:cNvSpPr txBox="1"/>
          <p:nvPr/>
        </p:nvSpPr>
        <p:spPr>
          <a:xfrm>
            <a:off x="5954148" y="1181576"/>
            <a:ext cx="2870100" cy="52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ЭОР «Химия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10 класс»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83" name="Picture 383"/>
          <p:cNvPicPr/>
          <p:nvPr/>
        </p:nvPicPr>
        <p:blipFill>
          <a:blip r:embed="rId4"/>
          <a:stretch/>
        </p:blipFill>
        <p:spPr>
          <a:xfrm>
            <a:off x="4885110" y="876201"/>
            <a:ext cx="963652" cy="1122175"/>
          </a:xfrm>
          <a:prstGeom prst="rect">
            <a:avLst/>
          </a:prstGeom>
          <a:ln>
            <a:noFill/>
          </a:ln>
        </p:spPr>
      </p:pic>
      <p:pic>
        <p:nvPicPr>
          <p:cNvPr id="385" name="Picture 385"/>
          <p:cNvPicPr/>
          <p:nvPr/>
        </p:nvPicPr>
        <p:blipFill>
          <a:blip r:embed="rId5"/>
          <a:stretch/>
        </p:blipFill>
        <p:spPr>
          <a:xfrm>
            <a:off x="4832879" y="2055037"/>
            <a:ext cx="4013838" cy="2735525"/>
          </a:xfrm>
          <a:prstGeom prst="rect">
            <a:avLst/>
          </a:prstGeom>
          <a:ln>
            <a:noFill/>
          </a:ln>
        </p:spPr>
      </p:pic>
      <p:sp>
        <p:nvSpPr>
          <p:cNvPr id="386" name="Shape 386"/>
          <p:cNvSpPr/>
          <p:nvPr/>
        </p:nvSpPr>
        <p:spPr>
          <a:xfrm>
            <a:off x="5678811" y="1963225"/>
            <a:ext cx="2278200" cy="2265600"/>
          </a:xfrm>
          <a:prstGeom prst="straightConnector1">
            <a:avLst/>
          </a:prstGeom>
          <a:noFill/>
          <a:ln w="19050">
            <a:solidFill>
              <a:srgbClr val="539ACE"/>
            </a:solidFill>
            <a:prstDash val="solid"/>
            <a:headEnd type="none" w="sm" len="sm"/>
            <a:tailEnd type="triangle" w="med" len="med"/>
          </a:ln>
        </p:spPr>
      </p:sp>
      <p:sp>
        <p:nvSpPr>
          <p:cNvPr id="387" name="Shape 387"/>
          <p:cNvSpPr/>
          <p:nvPr/>
        </p:nvSpPr>
        <p:spPr>
          <a:xfrm>
            <a:off x="7956901" y="4146176"/>
            <a:ext cx="689999" cy="165299"/>
          </a:xfrm>
          <a:prstGeom prst="rect">
            <a:avLst/>
          </a:prstGeom>
          <a:noFill/>
          <a:ln w="19050">
            <a:solidFill>
              <a:srgbClr val="539ACE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89" name="Picture 389"/>
          <p:cNvPicPr/>
          <p:nvPr/>
        </p:nvPicPr>
        <p:blipFill>
          <a:blip r:embed="rId6"/>
          <a:stretch/>
        </p:blipFill>
        <p:spPr>
          <a:xfrm>
            <a:off x="6769165" y="190769"/>
            <a:ext cx="1390763" cy="3243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392"/>
          <p:cNvPicPr/>
          <p:nvPr/>
        </p:nvPicPr>
        <p:blipFill>
          <a:blip r:embed="rId2"/>
          <a:stretch/>
        </p:blipFill>
        <p:spPr>
          <a:xfrm>
            <a:off x="-450" y="11113"/>
            <a:ext cx="9144896" cy="5121284"/>
          </a:xfrm>
          <a:prstGeom prst="rect">
            <a:avLst/>
          </a:prstGeom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69200" y="6413"/>
            <a:ext cx="6650100" cy="73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cap="none">
                <a:solidFill>
                  <a:srgbClr val="4B6DC1"/>
                </a:solidFill>
                <a:latin typeface="Verdana"/>
                <a:ea typeface="Verdana"/>
                <a:cs typeface="Verdana"/>
              </a:rPr>
              <a:t>Системно-деятельностный подход в каждом уроке МЭО</a:t>
            </a:r>
          </a:p>
        </p:txBody>
      </p:sp>
      <p:pic>
        <p:nvPicPr>
          <p:cNvPr id="395" name="Picture 395"/>
          <p:cNvPicPr/>
          <p:nvPr/>
        </p:nvPicPr>
        <p:blipFill>
          <a:blip r:embed="rId3"/>
          <a:stretch/>
        </p:blipFill>
        <p:spPr>
          <a:xfrm>
            <a:off x="8379174" y="148162"/>
            <a:ext cx="506600" cy="359725"/>
          </a:xfrm>
          <a:prstGeom prst="rect">
            <a:avLst/>
          </a:prstGeom>
          <a:ln>
            <a:noFill/>
          </a:ln>
        </p:spPr>
      </p:pic>
      <p:sp>
        <p:nvSpPr>
          <p:cNvPr id="396" name="Shape 396"/>
          <p:cNvSpPr/>
          <p:nvPr/>
        </p:nvSpPr>
        <p:spPr>
          <a:xfrm>
            <a:off x="279400" y="678875"/>
            <a:ext cx="4349400" cy="746400"/>
          </a:xfrm>
          <a:prstGeom prst="rect">
            <a:avLst/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Использование системно-деятельностных глаголов</a:t>
            </a:r>
          </a:p>
        </p:txBody>
      </p:sp>
      <p:sp>
        <p:nvSpPr>
          <p:cNvPr id="397" name="Shape 397"/>
          <p:cNvSpPr/>
          <p:nvPr/>
        </p:nvSpPr>
        <p:spPr>
          <a:xfrm>
            <a:off x="279400" y="1808500"/>
            <a:ext cx="4349400" cy="746400"/>
          </a:xfrm>
          <a:prstGeom prst="rect">
            <a:avLst/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Смена видов учебной деятельности</a:t>
            </a:r>
          </a:p>
        </p:txBody>
      </p:sp>
      <p:sp>
        <p:nvSpPr>
          <p:cNvPr id="398" name="Shape 398"/>
          <p:cNvSpPr/>
          <p:nvPr/>
        </p:nvSpPr>
        <p:spPr>
          <a:xfrm>
            <a:off x="279400" y="2938125"/>
            <a:ext cx="2048400" cy="1851599"/>
          </a:xfrm>
          <a:prstGeom prst="rect">
            <a:avLst/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Вовлеченность ребенка в продуктивную деятельность</a:t>
            </a:r>
          </a:p>
        </p:txBody>
      </p:sp>
      <p:sp>
        <p:nvSpPr>
          <p:cNvPr id="399" name="Shape 399"/>
          <p:cNvSpPr/>
          <p:nvPr/>
        </p:nvSpPr>
        <p:spPr>
          <a:xfrm>
            <a:off x="2497850" y="2938125"/>
            <a:ext cx="2130900" cy="1851599"/>
          </a:xfrm>
          <a:prstGeom prst="rect">
            <a:avLst/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Удержание внимания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и мотивации ребенка к изучению предмета</a:t>
            </a:r>
          </a:p>
        </p:txBody>
      </p:sp>
      <p:sp>
        <p:nvSpPr>
          <p:cNvPr id="400" name="Shape 400"/>
          <p:cNvSpPr/>
          <p:nvPr/>
        </p:nvSpPr>
        <p:spPr>
          <a:xfrm>
            <a:off x="2318800" y="1450225"/>
            <a:ext cx="270599" cy="333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1168300" y="2579850"/>
            <a:ext cx="270599" cy="333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3469299" y="2579863"/>
            <a:ext cx="270600" cy="333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B6DC1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4877550" y="757175"/>
            <a:ext cx="1930200" cy="713699"/>
          </a:xfrm>
          <a:prstGeom prst="roundRect">
            <a:avLst>
              <a:gd name="adj" fmla="val 16667"/>
            </a:avLst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Вспоминаем</a:t>
            </a:r>
          </a:p>
        </p:txBody>
      </p:sp>
      <p:sp>
        <p:nvSpPr>
          <p:cNvPr id="404" name="Shape 404"/>
          <p:cNvSpPr/>
          <p:nvPr/>
        </p:nvSpPr>
        <p:spPr>
          <a:xfrm>
            <a:off x="6884250" y="2678425"/>
            <a:ext cx="1846799" cy="712800"/>
          </a:xfrm>
          <a:prstGeom prst="roundRect">
            <a:avLst>
              <a:gd name="adj" fmla="val 16667"/>
            </a:avLst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Изучаем</a:t>
            </a:r>
          </a:p>
        </p:txBody>
      </p:sp>
      <p:sp>
        <p:nvSpPr>
          <p:cNvPr id="405" name="Shape 405"/>
          <p:cNvSpPr/>
          <p:nvPr/>
        </p:nvSpPr>
        <p:spPr>
          <a:xfrm>
            <a:off x="6884250" y="1379825"/>
            <a:ext cx="1846799" cy="713699"/>
          </a:xfrm>
          <a:prstGeom prst="roundRect">
            <a:avLst>
              <a:gd name="adj" fmla="val 16667"/>
            </a:avLst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Предполагаем</a:t>
            </a:r>
          </a:p>
        </p:txBody>
      </p:sp>
      <p:sp>
        <p:nvSpPr>
          <p:cNvPr id="406" name="Shape 406"/>
          <p:cNvSpPr/>
          <p:nvPr/>
        </p:nvSpPr>
        <p:spPr>
          <a:xfrm>
            <a:off x="4877550" y="2035325"/>
            <a:ext cx="1929600" cy="712799"/>
          </a:xfrm>
          <a:prstGeom prst="roundRect">
            <a:avLst>
              <a:gd name="adj" fmla="val 16667"/>
            </a:avLst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Проверяем предположение</a:t>
            </a:r>
          </a:p>
        </p:txBody>
      </p:sp>
      <p:sp>
        <p:nvSpPr>
          <p:cNvPr id="407" name="Shape 407"/>
          <p:cNvSpPr/>
          <p:nvPr/>
        </p:nvSpPr>
        <p:spPr>
          <a:xfrm>
            <a:off x="6884250" y="3976125"/>
            <a:ext cx="1846799" cy="712799"/>
          </a:xfrm>
          <a:prstGeom prst="roundRect">
            <a:avLst>
              <a:gd name="adj" fmla="val 16667"/>
            </a:avLst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Подводим итоги</a:t>
            </a:r>
          </a:p>
        </p:txBody>
      </p:sp>
      <p:sp>
        <p:nvSpPr>
          <p:cNvPr id="408" name="Shape 408"/>
          <p:cNvSpPr/>
          <p:nvPr/>
        </p:nvSpPr>
        <p:spPr>
          <a:xfrm>
            <a:off x="4881400" y="3329599"/>
            <a:ext cx="1929599" cy="712799"/>
          </a:xfrm>
          <a:prstGeom prst="roundRect">
            <a:avLst>
              <a:gd name="adj" fmla="val 16667"/>
            </a:avLst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Тренируемся</a:t>
            </a:r>
          </a:p>
        </p:txBody>
      </p:sp>
      <p:sp>
        <p:nvSpPr>
          <p:cNvPr id="409" name="Shape 409"/>
          <p:cNvSpPr/>
          <p:nvPr/>
        </p:nvSpPr>
        <p:spPr>
          <a:xfrm rot="10800000" flipH="1">
            <a:off x="6811000" y="970025"/>
            <a:ext cx="1080000" cy="409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B6DC1"/>
          </a:solidFill>
          <a:ln w="9525">
            <a:solidFill>
              <a:schemeClr val="dk2"/>
            </a:solidFill>
            <a:prstDash val="solid"/>
            <a:headEnd type="none" w="sm" len="sm"/>
            <a:tailEnd type="none" w="sm" len="sm"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0" name="Shape 410"/>
          <p:cNvSpPr/>
          <p:nvPr/>
        </p:nvSpPr>
        <p:spPr>
          <a:xfrm rot="10800000">
            <a:off x="5804250" y="1618200"/>
            <a:ext cx="1079999" cy="409799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1" name="Shape 411"/>
          <p:cNvSpPr/>
          <p:nvPr/>
        </p:nvSpPr>
        <p:spPr>
          <a:xfrm rot="10800000" flipH="1">
            <a:off x="6811000" y="2266375"/>
            <a:ext cx="1080000" cy="409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6811000" y="970025"/>
            <a:ext cx="1080000" cy="409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3" name="Shape 413"/>
          <p:cNvSpPr/>
          <p:nvPr/>
        </p:nvSpPr>
        <p:spPr>
          <a:xfrm rot="10800000" flipH="1">
            <a:off x="6811000" y="3562725"/>
            <a:ext cx="1080000" cy="409799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4" name="Shape 414"/>
          <p:cNvSpPr/>
          <p:nvPr/>
        </p:nvSpPr>
        <p:spPr>
          <a:xfrm rot="10800000">
            <a:off x="5804250" y="2914550"/>
            <a:ext cx="1079999" cy="409799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539ACE"/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16" name="Picture 416"/>
          <p:cNvPicPr/>
          <p:nvPr/>
        </p:nvPicPr>
        <p:blipFill>
          <a:blip r:embed="rId4"/>
          <a:stretch/>
        </p:blipFill>
        <p:spPr>
          <a:xfrm>
            <a:off x="6788950" y="202414"/>
            <a:ext cx="1390763" cy="3243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184</TotalTime>
  <Words>1247</Words>
  <Application>Microsoft Office PowerPoint</Application>
  <DocSecurity>0</DocSecurity>
  <PresentationFormat>Экран (16:9)</PresentationFormat>
  <Paragraphs>198</Paragraphs>
  <Slides>27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Golos Text SemiBold</vt:lpstr>
      <vt:lpstr>Raleway</vt:lpstr>
      <vt:lpstr>TimesNewRoman</vt:lpstr>
      <vt:lpstr>Verdana</vt:lpstr>
      <vt:lpstr>Simple Light</vt:lpstr>
      <vt:lpstr>Специальное оформление</vt:lpstr>
      <vt:lpstr>1_Simple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Lobz's</dc:creator>
  <cp:lastModifiedBy>RePack by Diakov</cp:lastModifiedBy>
  <cp:revision>1</cp:revision>
  <dcterms:modified xsi:type="dcterms:W3CDTF">2026-03-04T10:50:12Z</dcterms:modified>
</cp:coreProperties>
</file>