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4" r:id="rId3"/>
  </p:sldMasterIdLst>
  <p:sldIdLst>
    <p:sldId id="256" r:id="rId4"/>
    <p:sldId id="303" r:id="rId5"/>
    <p:sldId id="304" r:id="rId6"/>
    <p:sldId id="305" r:id="rId7"/>
    <p:sldId id="312" r:id="rId8"/>
    <p:sldId id="314" r:id="rId9"/>
    <p:sldId id="316" r:id="rId10"/>
    <p:sldId id="320" r:id="rId11"/>
    <p:sldId id="318" r:id="rId12"/>
    <p:sldId id="310" r:id="rId13"/>
    <p:sldId id="306" r:id="rId14"/>
    <p:sldId id="307" r:id="rId15"/>
    <p:sldId id="308" r:id="rId16"/>
    <p:sldId id="309" r:id="rId17"/>
    <p:sldId id="297" r:id="rId18"/>
    <p:sldId id="257" r:id="rId19"/>
    <p:sldId id="266" r:id="rId20"/>
    <p:sldId id="259" r:id="rId21"/>
    <p:sldId id="264" r:id="rId22"/>
    <p:sldId id="260" r:id="rId23"/>
    <p:sldId id="267" r:id="rId24"/>
    <p:sldId id="263" r:id="rId25"/>
    <p:sldId id="268" r:id="rId26"/>
    <p:sldId id="269" r:id="rId27"/>
    <p:sldId id="270" r:id="rId28"/>
    <p:sldId id="271" r:id="rId29"/>
    <p:sldId id="262" r:id="rId30"/>
    <p:sldId id="272" r:id="rId31"/>
    <p:sldId id="273" r:id="rId32"/>
    <p:sldId id="274" r:id="rId33"/>
    <p:sldId id="275" r:id="rId34"/>
    <p:sldId id="276" r:id="rId35"/>
    <p:sldId id="277" r:id="rId36"/>
    <p:sldId id="279" r:id="rId37"/>
    <p:sldId id="278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8" r:id="rId56"/>
    <p:sldId id="299" r:id="rId57"/>
    <p:sldId id="300" r:id="rId58"/>
    <p:sldId id="301" r:id="rId59"/>
    <p:sldId id="302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12EEB-A239-4320-8740-F0ED08C952F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4342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64218" y="1392240"/>
            <a:ext cx="9038167" cy="923330"/>
            <a:chOff x="1172584" y="1381459"/>
            <a:chExt cx="6779110" cy="922735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65791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D528-4C87-44A4-B413-447E2FAFD8C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726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6124840" y="2880817"/>
            <a:ext cx="5481637" cy="923330"/>
            <a:chOff x="1815339" y="1496502"/>
            <a:chExt cx="5480154" cy="693242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107" y="1496502"/>
              <a:ext cx="876926" cy="69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C2B8-DDE0-40C8-9E1B-940ABD25393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2139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8730-8423-478B-9E6A-BA1B309EC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5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A03E-A9EF-46E3-B74F-22B0E6F4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0A11-4631-4041-A59F-1A157A2E0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2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34C4-4D0E-4740-BFD5-76C505AC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2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893-85BD-44FA-AEE9-3BDB9294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2894-4F97-4A97-8DEF-FE5752A57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C5F-902E-4276-A1E1-41A1FA26B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9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3FE2-4D8D-4722-B9F8-BB8AAED98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64218" y="1392240"/>
            <a:ext cx="9038167" cy="923330"/>
            <a:chOff x="1172584" y="1381459"/>
            <a:chExt cx="6779110" cy="922735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65791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CF755-C01C-4501-AC40-EC9866232B8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5997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23AEDC9-0F33-4D4A-943A-4BD3A0006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9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3B98-4A3F-4E4F-835F-963C3C814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4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0FC9-4F73-4156-9127-BBD987B53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6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17FE669-2042-46E0-AC9C-81AD991863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41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75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97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76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381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650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8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64218" y="2887665"/>
            <a:ext cx="9038167" cy="923330"/>
            <a:chOff x="1172584" y="1381459"/>
            <a:chExt cx="6779110" cy="9227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65791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7CE77-C5F4-42BF-92D7-43EA795FAE0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2516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1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583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4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4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51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16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006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08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81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B2ED-CDB6-4AA5-9C8C-23AF4C6438B0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75C2-D95A-43C9-90E6-C4B22B97D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64218" y="1392240"/>
            <a:ext cx="9038167" cy="923330"/>
            <a:chOff x="1172584" y="1381459"/>
            <a:chExt cx="6779110" cy="9227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65791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8399A86-6CDA-469B-9842-3F4877F94EE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5781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564218" y="1392240"/>
            <a:ext cx="9038167" cy="923330"/>
            <a:chOff x="1172584" y="1381459"/>
            <a:chExt cx="6779110" cy="92273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65791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12E6-E5EE-479B-9702-DCE8AEEDE0F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43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4218" y="1392240"/>
            <a:ext cx="9038167" cy="923330"/>
            <a:chOff x="1172584" y="1381459"/>
            <a:chExt cx="6779110" cy="92273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657919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B00A-536D-4BF9-8692-3C69BC997BE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40482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506EC-3704-41C0-9B10-F6EA5368D5F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198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6F9B-9A5E-496A-9089-3A7D4A8959C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975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B0B43-E52B-4085-B9C2-914E1533E06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5043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918634" y="569913"/>
            <a:ext cx="1034203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1334" y="2247901"/>
            <a:ext cx="1032933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484" y="61610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0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1900" y="61610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69AE7A-5229-4A37-8EBF-9B489BF2910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426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62F204-7261-4FB4-B7BC-0B1C20E82E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68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69AE7A-5229-4A37-8EBF-9B489BF2910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363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87DD5-0D69-409E-BEF5-43C07FF59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325" y="752857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ПОДГОТОВКА К ОГЭ </a:t>
            </a:r>
            <a:r>
              <a:rPr lang="ru-RU" dirty="0" smtClean="0"/>
              <a:t>По биологии</a:t>
            </a:r>
            <a:br>
              <a:rPr lang="ru-RU" dirty="0" smtClean="0"/>
            </a:br>
            <a:r>
              <a:rPr lang="ru-RU" dirty="0" smtClean="0"/>
              <a:t>и химии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024B2C-0A34-4429-B424-79D5FC0D9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2175" y="5906218"/>
            <a:ext cx="6216777" cy="170537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Реутова О.Н </a:t>
            </a:r>
          </a:p>
          <a:p>
            <a:pPr algn="r"/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21FAA59D-F247-49F0-8744-D6FB1ACA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4" y="278579"/>
            <a:ext cx="4151467" cy="27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A6ABC8F-FF00-4C60-A7AE-F89D6996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916">
            <a:off x="839101" y="3841459"/>
            <a:ext cx="3748795" cy="30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81818"/>
                </a:solidFill>
                <a:latin typeface="Open Sans"/>
              </a:rPr>
              <a:t>Милый → Метан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81818"/>
                </a:solidFill>
                <a:latin typeface="Open Sans"/>
              </a:rPr>
              <a:t>Этичный → Этан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181818"/>
                </a:solidFill>
                <a:latin typeface="Open Sans"/>
              </a:rPr>
              <a:t>ПРактичный</a:t>
            </a:r>
            <a:r>
              <a:rPr lang="ru-RU" dirty="0">
                <a:solidFill>
                  <a:srgbClr val="181818"/>
                </a:solidFill>
                <a:latin typeface="Open Sans"/>
              </a:rPr>
              <a:t> → </a:t>
            </a:r>
            <a:r>
              <a:rPr lang="ru-RU" dirty="0" err="1">
                <a:solidFill>
                  <a:srgbClr val="181818"/>
                </a:solidFill>
                <a:latin typeface="Open Sans"/>
              </a:rPr>
              <a:t>ПРопан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81818"/>
                </a:solidFill>
                <a:latin typeface="Open Sans"/>
              </a:rPr>
              <a:t>Барашек → Бутан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81818"/>
                </a:solidFill>
                <a:latin typeface="Open Sans"/>
              </a:rPr>
              <a:t>Пасется → Пентан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81818"/>
                </a:solidFill>
                <a:latin typeface="Open Sans"/>
              </a:rPr>
              <a:t>в Горах → </a:t>
            </a:r>
            <a:r>
              <a:rPr lang="ru-RU" dirty="0" err="1">
                <a:solidFill>
                  <a:srgbClr val="181818"/>
                </a:solidFill>
                <a:latin typeface="Open Sans"/>
              </a:rPr>
              <a:t>ГЕКсан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81818"/>
                </a:solidFill>
                <a:latin typeface="Open Sans"/>
              </a:rPr>
              <a:t>Гималаях → </a:t>
            </a:r>
            <a:r>
              <a:rPr lang="ru-RU" dirty="0" err="1">
                <a:solidFill>
                  <a:srgbClr val="181818"/>
                </a:solidFill>
                <a:latin typeface="Open Sans"/>
              </a:rPr>
              <a:t>ГЕПта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2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436370"/>
              </p:ext>
            </p:extLst>
          </p:nvPr>
        </p:nvGraphicFramePr>
        <p:xfrm>
          <a:off x="1724296" y="862150"/>
          <a:ext cx="8752114" cy="5421084"/>
        </p:xfrm>
        <a:graphic>
          <a:graphicData uri="http://schemas.openxmlformats.org/drawingml/2006/table">
            <a:tbl>
              <a:tblPr firstRow="1" firstCol="1" bandRow="1"/>
              <a:tblGrid>
                <a:gridCol w="4376057">
                  <a:extLst>
                    <a:ext uri="{9D8B030D-6E8A-4147-A177-3AD203B41FA5}">
                      <a16:colId xmlns:a16="http://schemas.microsoft.com/office/drawing/2014/main" xmlns="" val="3688445564"/>
                    </a:ext>
                  </a:extLst>
                </a:gridCol>
                <a:gridCol w="4376057">
                  <a:extLst>
                    <a:ext uri="{9D8B030D-6E8A-4147-A177-3AD203B41FA5}">
                      <a16:colId xmlns:a16="http://schemas.microsoft.com/office/drawing/2014/main" xmlns="" val="1388783594"/>
                    </a:ext>
                  </a:extLst>
                </a:gridCol>
              </a:tblGrid>
              <a:tr h="5421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с тканями растений запоминаем слово «ЛИМПОПО»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еханическую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роводящую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сновную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окровную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бразовательную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с тканями животных и человека запоминаем английское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 «MENS»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– мышечная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– эпителиальная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– нервная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– соединительная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738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«Придумываем </a:t>
            </a:r>
            <a:r>
              <a:rPr lang="ru-RU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запоминалки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Запоминаем!!!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вида азотистых оснований: А-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аденин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 – гуанин, Ц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цитозин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Ананас в Тарелке        А=Т         Цыплёнок в Гнезде           Ц=Г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4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«SHORTCUT»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81550"/>
              </p:ext>
            </p:extLst>
          </p:nvPr>
        </p:nvGraphicFramePr>
        <p:xfrm>
          <a:off x="2975610" y="2142309"/>
          <a:ext cx="7396298" cy="2234301"/>
        </p:xfrm>
        <a:graphic>
          <a:graphicData uri="http://schemas.openxmlformats.org/drawingml/2006/table">
            <a:tbl>
              <a:tblPr firstRow="1" firstCol="1" bandRow="1"/>
              <a:tblGrid>
                <a:gridCol w="2640837">
                  <a:extLst>
                    <a:ext uri="{9D8B030D-6E8A-4147-A177-3AD203B41FA5}">
                      <a16:colId xmlns:a16="http://schemas.microsoft.com/office/drawing/2014/main" xmlns="" val="3373958387"/>
                    </a:ext>
                  </a:extLst>
                </a:gridCol>
                <a:gridCol w="2282119">
                  <a:extLst>
                    <a:ext uri="{9D8B030D-6E8A-4147-A177-3AD203B41FA5}">
                      <a16:colId xmlns:a16="http://schemas.microsoft.com/office/drawing/2014/main" xmlns="" val="2423488831"/>
                    </a:ext>
                  </a:extLst>
                </a:gridCol>
                <a:gridCol w="2473342">
                  <a:extLst>
                    <a:ext uri="{9D8B030D-6E8A-4147-A177-3AD203B41FA5}">
                      <a16:colId xmlns:a16="http://schemas.microsoft.com/office/drawing/2014/main" xmlns="" val="2845445187"/>
                    </a:ext>
                  </a:extLst>
                </a:gridCol>
              </a:tblGrid>
              <a:tr h="148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ЛИЗОСОМА созвучно с ЛИЗОЙ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Рыба попала в сеть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Рибосомы располагаются на ЭПС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9406410"/>
                  </a:ext>
                </a:extLst>
              </a:tr>
              <a:tr h="744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РИБОСОМА созвучно с РЫБОЙ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Лиза осталась в комплексе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Лизосомы образуются в КГ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6817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643575"/>
            <a:ext cx="133995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КЛЕТКА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 задаются этими сложными вопросами: где же находятся лизосомы? комплекс Гольджи или ЭПС? А где же тогда рибосомы? Почему эти названия так похожи? Сейчас узнаем!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32138"/>
              </p:ext>
            </p:extLst>
          </p:nvPr>
        </p:nvGraphicFramePr>
        <p:xfrm>
          <a:off x="1251678" y="1581777"/>
          <a:ext cx="10051235" cy="404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6768004" imgH="2726277" progId="Word.Document.12">
                  <p:embed/>
                </p:oleObj>
              </mc:Choice>
              <mc:Fallback>
                <p:oleObj name="Документ" r:id="rId3" imgW="6768004" imgH="27262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1678" y="1581777"/>
                        <a:ext cx="10051235" cy="404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ECD4C-FE0F-4CE3-B733-C22C6272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часть </a:t>
            </a:r>
            <a:r>
              <a:rPr lang="ru-RU" dirty="0" err="1"/>
              <a:t>огэ</a:t>
            </a:r>
            <a:r>
              <a:rPr lang="ru-RU" dirty="0"/>
              <a:t> по химии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489484-03E3-43D6-BD33-3638501E7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69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E333D71C-993A-4DCC-82CB-3793C2709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6876" y="681038"/>
            <a:ext cx="1118512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Задание №1. Элементы, простые и сложные вещества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</a:b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Выберите два высказывания, в которых говорится о хлоре как о простом веществе.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В природе встречаются два изотопа хлора.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Впервые хлор был получен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Шееле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 в 1774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Хлор чрезвычайно токсичен, поэтому при работе с ним следует соблюдать меры безопасности.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Относительная атомная масса хлора равна 35,45.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Хлор содержится в составе многих органических растворителей.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586BCE-A5DD-4E17-A212-4CE56F8A008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800" y="4484753"/>
            <a:ext cx="98394" cy="16922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2F136C-4E01-448D-9C07-999C72334DE8}"/>
              </a:ext>
            </a:extLst>
          </p:cNvPr>
          <p:cNvSpPr/>
          <p:nvPr/>
        </p:nvSpPr>
        <p:spPr>
          <a:xfrm>
            <a:off x="2586361" y="54130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92D050"/>
                </a:solidFill>
                <a:effectLst/>
                <a:latin typeface="Rubik"/>
              </a:rPr>
              <a:t>Верный ответ: Хлор чрезвычайно токсичен, поэтому при работе с ним следует соблюдать меры безопасности.; Впервые хлор был получен </a:t>
            </a:r>
            <a:r>
              <a:rPr lang="ru-RU" b="0" i="0" dirty="0" err="1">
                <a:solidFill>
                  <a:srgbClr val="92D050"/>
                </a:solidFill>
                <a:effectLst/>
                <a:latin typeface="Rubik"/>
              </a:rPr>
              <a:t>Шееле</a:t>
            </a:r>
            <a:r>
              <a:rPr lang="ru-RU" b="0" i="0" dirty="0">
                <a:solidFill>
                  <a:srgbClr val="92D050"/>
                </a:solidFill>
                <a:effectLst/>
                <a:latin typeface="Rubik"/>
              </a:rPr>
              <a:t> в 1774 г..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6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776B1-65A0-4459-92F6-56968310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428BDD-B699-4725-BFCF-6286E598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91" y="1540277"/>
            <a:ext cx="10178322" cy="3593591"/>
          </a:xfrm>
        </p:spPr>
        <p:txBody>
          <a:bodyPr>
            <a:noAutofit/>
          </a:bodyPr>
          <a:lstStyle/>
          <a:p>
            <a:r>
              <a:rPr lang="ru-RU" sz="2400" dirty="0"/>
              <a:t>Простое вещество – вещество, состоящее из атомов одного элемента - есть физические свойства - есть химические свойства - можно задействовать в производстве - есть способы получения - из него делают какие то предметы - содержится в смесях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Химический элемент – совокупность атомов с одинаковым зарядом ядер (один вид атомов) - нельзя «потрогать» - есть характеристики атомов (радиус, степень окисления, число электронов, валентность и т.д.) - содержится в чем то (в веществе, земной </a:t>
            </a:r>
            <a:r>
              <a:rPr lang="ru-RU" sz="2400" dirty="0" err="1"/>
              <a:t>коре</a:t>
            </a:r>
            <a:r>
              <a:rPr lang="ru-RU" sz="2400" dirty="0"/>
              <a:t>, в молекуле и т.д.) - биологическая роль</a:t>
            </a:r>
          </a:p>
        </p:txBody>
      </p:sp>
    </p:spTree>
    <p:extLst>
      <p:ext uri="{BB962C8B-B14F-4D97-AF65-F5344CB8AC3E}">
        <p14:creationId xmlns:p14="http://schemas.microsoft.com/office/powerpoint/2010/main" val="76888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B3AEA-391E-4DC3-AF6A-37813A4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2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A361F1-7A0F-42B1-81BE-79EEE8BD3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152" y="4983479"/>
            <a:ext cx="993648" cy="11934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75DFEA1-3AF4-4829-A55E-CD882099FE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024229" y="815300"/>
            <a:ext cx="10515599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Задание №2. Строение атома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На приведенном рисунке изображена модель атома химического элемента.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Запишите в таблицу номер группы (X), в которой данный химический элемент расположен в Периодической системе Д. И. Менделеева, и число протонов в ядре (Y) его атома. (Для записи ответа используйте арабские цифры.)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  </a:t>
            </a:r>
            <a:r>
              <a:rPr kumimoji="0" lang="ru-RU" altLang="ru-RU" sz="9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 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50F4536-8296-4FA5-BFEF-1470A7F9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33" y="2981511"/>
            <a:ext cx="2597055" cy="27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3E93AF-A16C-4BA7-AF96-98C766300F5A}"/>
              </a:ext>
            </a:extLst>
          </p:cNvPr>
          <p:cNvSpPr/>
          <p:nvPr/>
        </p:nvSpPr>
        <p:spPr>
          <a:xfrm>
            <a:off x="5654539" y="4503002"/>
            <a:ext cx="3746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92D050"/>
                </a:solidFill>
                <a:effectLst/>
                <a:latin typeface="Rubik"/>
              </a:rPr>
              <a:t>Верный ответ: 24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19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D47E98-A4B4-47F8-864F-E3BC4CD0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2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D4B8149-2174-4C52-8255-F64530AE99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23" y="1324066"/>
            <a:ext cx="3971351" cy="31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7D8E3C-00F7-45D5-A55D-9FEE5DD2DADD}"/>
              </a:ext>
            </a:extLst>
          </p:cNvPr>
          <p:cNvSpPr/>
          <p:nvPr/>
        </p:nvSpPr>
        <p:spPr>
          <a:xfrm>
            <a:off x="1005904" y="1128451"/>
            <a:ext cx="6584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Число энергетических уровней=№ периода </a:t>
            </a:r>
          </a:p>
          <a:p>
            <a:r>
              <a:rPr lang="ru-RU" sz="2800" dirty="0"/>
              <a:t>Число электронов на внешнем энергетическом уровне=№ группы </a:t>
            </a:r>
          </a:p>
          <a:p>
            <a:r>
              <a:rPr lang="ru-RU" sz="2800" dirty="0"/>
              <a:t>Валентные электроны=№ группы(для главных подгрупп) </a:t>
            </a:r>
          </a:p>
          <a:p>
            <a:r>
              <a:rPr lang="ru-RU" sz="2800" dirty="0"/>
              <a:t>Порядковый номер=число электронов ē = число протонов р+ = заряд ядра(+) </a:t>
            </a:r>
          </a:p>
        </p:txBody>
      </p:sp>
    </p:spTree>
    <p:extLst>
      <p:ext uri="{BB962C8B-B14F-4D97-AF65-F5344CB8AC3E}">
        <p14:creationId xmlns:p14="http://schemas.microsoft.com/office/powerpoint/2010/main" val="399426501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8798" y="1606733"/>
            <a:ext cx="10178322" cy="35935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</a:t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Всё, что мы делаем своими руками, впечатляет нас сильнее и надолго запоминается!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учащийся нарисовал просто какой-то конкретный объект, сделал подписи к нему, это важно – важно в современном мире не терять навыки ручной работы. Обмен визуальной информацией, сделанной прямо на уроке, позволяет ученику «проснуться» и активно включиться в работу. Кроме того, учащиеся радуются, когда овладевают простыми техниками передачи изображений. Учитель может показать, как изобразить объект, и, даже если будут небольшие художественные неточности, главное – чтобы не было неточностей биологических.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588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0F16FA-6961-4BA6-91C8-93738BDE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00" y="332366"/>
            <a:ext cx="10396965" cy="4584709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Задание №3. Изменения свойств </a:t>
            </a:r>
            <a:r>
              <a:rPr lang="ru-RU" sz="3600" dirty="0"/>
              <a:t>элементов в периодах и группах.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>
                <a:latin typeface="+mn-lt"/>
              </a:rPr>
              <a:t>Расположите химические элементы в порядке увеличения кислотных свойств их летучих водородных соединений. Запишите номера элементов в соответствующем порядке.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4000" dirty="0">
                <a:latin typeface="+mn-lt"/>
              </a:rPr>
              <a:t>1.Сера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2.Хлор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3.Азот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39F8C-E4A5-4632-B1C2-CA4426BC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7" y="3849623"/>
            <a:ext cx="9742947" cy="2880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B050"/>
                </a:solidFill>
              </a:rPr>
              <a:t>Верный ответ: 312</a:t>
            </a:r>
          </a:p>
        </p:txBody>
      </p:sp>
    </p:spTree>
    <p:extLst>
      <p:ext uri="{BB962C8B-B14F-4D97-AF65-F5344CB8AC3E}">
        <p14:creationId xmlns:p14="http://schemas.microsoft.com/office/powerpoint/2010/main" val="2631552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53312-816D-4D67-ACCF-9FCC1E28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3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D4A2E44F-5B6C-4FFB-B005-200DA2B1EE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85" y="1307592"/>
            <a:ext cx="7318963" cy="49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9522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7357E73-6E3D-4DF8-BCF2-C59834770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4097" y="39487"/>
            <a:ext cx="10058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Задание №4. Степень окисления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/>
            </a: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</a:b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Установите соответствие между формулой вещества и степенью окисления железа в данном веществе: </a:t>
            </a:r>
            <a:b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</a:b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к каждой позиции, обозначенной буквой, подберите соответствующую позицию, обозначенную цифрой.</a:t>
            </a:r>
            <a:endParaRPr kumimoji="0" lang="ru-RU" alt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C7064AC-A9F0-444B-8C02-E197D5071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421111"/>
              </p:ext>
            </p:extLst>
          </p:nvPr>
        </p:nvGraphicFramePr>
        <p:xfrm>
          <a:off x="1438436" y="2855356"/>
          <a:ext cx="7892250" cy="3596640"/>
        </p:xfrm>
        <a:graphic>
          <a:graphicData uri="http://schemas.openxmlformats.org/drawingml/2006/table">
            <a:tbl>
              <a:tblPr/>
              <a:tblGrid>
                <a:gridCol w="3946125">
                  <a:extLst>
                    <a:ext uri="{9D8B030D-6E8A-4147-A177-3AD203B41FA5}">
                      <a16:colId xmlns:a16="http://schemas.microsoft.com/office/drawing/2014/main" xmlns="" val="4261694978"/>
                    </a:ext>
                  </a:extLst>
                </a:gridCol>
                <a:gridCol w="3946125">
                  <a:extLst>
                    <a:ext uri="{9D8B030D-6E8A-4147-A177-3AD203B41FA5}">
                      <a16:colId xmlns:a16="http://schemas.microsoft.com/office/drawing/2014/main" xmlns="" val="3272488464"/>
                    </a:ext>
                  </a:extLst>
                </a:gridCol>
              </a:tblGrid>
              <a:tr h="1094867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effectLst/>
                        </a:rPr>
                        <a:t>ФОРМУЛА ВЕЩЕСТВА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effectLst/>
                        </a:rPr>
                        <a:t>СТЕПЕНЬ ОКИСЛЕНИЯ ЖЕЛЕЗА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26098"/>
                  </a:ext>
                </a:extLst>
              </a:tr>
              <a:tr h="2033326">
                <a:tc>
                  <a:txBody>
                    <a:bodyPr/>
                    <a:lstStyle/>
                    <a:p>
                      <a:pPr fontAlgn="t"/>
                      <a:r>
                        <a:rPr lang="pt-BR" sz="3200" dirty="0">
                          <a:effectLst/>
                        </a:rPr>
                        <a:t>А) FeCO</a:t>
                      </a:r>
                      <a:r>
                        <a:rPr lang="pt-BR" sz="3200" baseline="-25000" dirty="0">
                          <a:effectLst/>
                        </a:rPr>
                        <a:t>3</a:t>
                      </a:r>
                      <a:endParaRPr lang="pt-BR" sz="3200" dirty="0">
                        <a:effectLst/>
                      </a:endParaRPr>
                    </a:p>
                    <a:p>
                      <a:pPr fontAlgn="t"/>
                      <a:r>
                        <a:rPr lang="pt-BR" sz="3200" dirty="0">
                          <a:effectLst/>
                        </a:rPr>
                        <a:t>Б) Na</a:t>
                      </a:r>
                      <a:r>
                        <a:rPr lang="pt-BR" sz="3200" baseline="-25000" dirty="0">
                          <a:effectLst/>
                        </a:rPr>
                        <a:t>2</a:t>
                      </a:r>
                      <a:r>
                        <a:rPr lang="pt-BR" sz="3200" dirty="0">
                          <a:effectLst/>
                        </a:rPr>
                        <a:t>FeO</a:t>
                      </a:r>
                      <a:r>
                        <a:rPr lang="pt-BR" sz="3200" baseline="-25000" dirty="0">
                          <a:effectLst/>
                        </a:rPr>
                        <a:t>4</a:t>
                      </a:r>
                      <a:endParaRPr lang="pt-BR" sz="3200" dirty="0">
                        <a:effectLst/>
                      </a:endParaRPr>
                    </a:p>
                    <a:p>
                      <a:pPr fontAlgn="t"/>
                      <a:r>
                        <a:rPr lang="pt-BR" sz="3200" dirty="0">
                          <a:effectLst/>
                        </a:rPr>
                        <a:t>В) Fe</a:t>
                      </a:r>
                      <a:r>
                        <a:rPr lang="pt-BR" sz="3200" baseline="-25000" dirty="0">
                          <a:effectLst/>
                        </a:rPr>
                        <a:t>2</a:t>
                      </a:r>
                      <a:r>
                        <a:rPr lang="pt-BR" sz="3200" dirty="0">
                          <a:effectLst/>
                        </a:rPr>
                        <a:t>O</a:t>
                      </a:r>
                      <a:r>
                        <a:rPr lang="pt-BR" sz="3200" baseline="-25000" dirty="0">
                          <a:effectLst/>
                        </a:rPr>
                        <a:t>3</a:t>
                      </a:r>
                      <a:endParaRPr lang="pt-BR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effectLst/>
                        </a:rPr>
                        <a:t>1) +1</a:t>
                      </a:r>
                    </a:p>
                    <a:p>
                      <a:pPr fontAlgn="t"/>
                      <a:r>
                        <a:rPr lang="ru-RU" sz="3200" dirty="0">
                          <a:effectLst/>
                        </a:rPr>
                        <a:t>2) +2</a:t>
                      </a:r>
                    </a:p>
                    <a:p>
                      <a:pPr fontAlgn="t"/>
                      <a:r>
                        <a:rPr lang="ru-RU" sz="3200" dirty="0">
                          <a:effectLst/>
                        </a:rPr>
                        <a:t>3) +3</a:t>
                      </a:r>
                    </a:p>
                    <a:p>
                      <a:pPr fontAlgn="t"/>
                      <a:r>
                        <a:rPr lang="ru-RU" sz="3200" dirty="0">
                          <a:effectLst/>
                        </a:rPr>
                        <a:t>4) +6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25488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A0CA98-797D-4D0C-83C2-966947134A8C}"/>
              </a:ext>
            </a:extLst>
          </p:cNvPr>
          <p:cNvSpPr/>
          <p:nvPr/>
        </p:nvSpPr>
        <p:spPr>
          <a:xfrm>
            <a:off x="7623470" y="5513564"/>
            <a:ext cx="3414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ubik"/>
              </a:rPr>
              <a:t>Верный ответ: 243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23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26C73-1ED0-4822-B47E-FBAED248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6436F-0301-4671-8E99-D0BA3AE24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88249"/>
            <a:ext cx="10178322" cy="3593591"/>
          </a:xfrm>
        </p:spPr>
        <p:txBody>
          <a:bodyPr>
            <a:noAutofit/>
          </a:bodyPr>
          <a:lstStyle/>
          <a:p>
            <a:r>
              <a:rPr lang="ru-RU" dirty="0"/>
              <a:t>Постоянная валентность: Одновалентные (I) К, </a:t>
            </a:r>
            <a:r>
              <a:rPr lang="ru-RU" dirty="0" err="1"/>
              <a:t>Na</a:t>
            </a:r>
            <a:r>
              <a:rPr lang="ru-RU" dirty="0"/>
              <a:t>, </a:t>
            </a:r>
            <a:r>
              <a:rPr lang="ru-RU" dirty="0" err="1"/>
              <a:t>Ag</a:t>
            </a:r>
            <a:r>
              <a:rPr lang="ru-RU" dirty="0"/>
              <a:t>, </a:t>
            </a:r>
            <a:r>
              <a:rPr lang="ru-RU" dirty="0" err="1"/>
              <a:t>Li</a:t>
            </a:r>
            <a:r>
              <a:rPr lang="ru-RU" dirty="0"/>
              <a:t>, H</a:t>
            </a:r>
          </a:p>
          <a:p>
            <a:r>
              <a:rPr lang="ru-RU" dirty="0"/>
              <a:t> Двухвалентные (II) </a:t>
            </a:r>
            <a:r>
              <a:rPr lang="ru-RU" dirty="0" err="1"/>
              <a:t>Ca</a:t>
            </a:r>
            <a:r>
              <a:rPr lang="ru-RU" dirty="0"/>
              <a:t>, </a:t>
            </a:r>
            <a:r>
              <a:rPr lang="ru-RU" dirty="0" err="1"/>
              <a:t>Mg</a:t>
            </a:r>
            <a:r>
              <a:rPr lang="ru-RU" dirty="0"/>
              <a:t>, </a:t>
            </a:r>
            <a:r>
              <a:rPr lang="ru-RU" dirty="0" err="1"/>
              <a:t>Ba</a:t>
            </a:r>
            <a:r>
              <a:rPr lang="ru-RU" dirty="0"/>
              <a:t>, </a:t>
            </a:r>
            <a:r>
              <a:rPr lang="ru-RU" dirty="0" err="1"/>
              <a:t>Zn</a:t>
            </a:r>
            <a:r>
              <a:rPr lang="ru-RU" dirty="0"/>
              <a:t>, O </a:t>
            </a:r>
          </a:p>
          <a:p>
            <a:r>
              <a:rPr lang="ru-RU" dirty="0"/>
              <a:t>Трехвалентные (III) </a:t>
            </a:r>
            <a:r>
              <a:rPr lang="ru-RU" dirty="0" err="1"/>
              <a:t>Al</a:t>
            </a:r>
            <a:r>
              <a:rPr lang="ru-RU" dirty="0"/>
              <a:t> </a:t>
            </a:r>
          </a:p>
          <a:p>
            <a:r>
              <a:rPr lang="ru-RU" dirty="0"/>
              <a:t>Переменная валентность: N, </a:t>
            </a:r>
            <a:r>
              <a:rPr lang="ru-RU" dirty="0" err="1"/>
              <a:t>Cu</a:t>
            </a:r>
            <a:r>
              <a:rPr lang="ru-RU" dirty="0"/>
              <a:t>, </a:t>
            </a:r>
            <a:r>
              <a:rPr lang="ru-RU" dirty="0" err="1"/>
              <a:t>Fe</a:t>
            </a:r>
            <a:r>
              <a:rPr lang="ru-RU" dirty="0"/>
              <a:t>, C, </a:t>
            </a:r>
            <a:r>
              <a:rPr lang="ru-RU" dirty="0" err="1"/>
              <a:t>Si</a:t>
            </a:r>
            <a:r>
              <a:rPr lang="ru-RU" dirty="0"/>
              <a:t>, P, </a:t>
            </a:r>
            <a:r>
              <a:rPr lang="ru-RU" dirty="0" err="1"/>
              <a:t>Cl</a:t>
            </a:r>
            <a:r>
              <a:rPr lang="ru-RU" dirty="0"/>
              <a:t>, </a:t>
            </a:r>
            <a:r>
              <a:rPr lang="ru-RU" dirty="0" err="1"/>
              <a:t>Br</a:t>
            </a:r>
            <a:r>
              <a:rPr lang="ru-RU" dirty="0"/>
              <a:t>, I, S, </a:t>
            </a:r>
            <a:r>
              <a:rPr lang="ru-RU" dirty="0" err="1"/>
              <a:t>Cr</a:t>
            </a:r>
            <a:r>
              <a:rPr lang="ru-RU" dirty="0"/>
              <a:t>, </a:t>
            </a:r>
            <a:r>
              <a:rPr lang="ru-RU" dirty="0" err="1"/>
              <a:t>Sn</a:t>
            </a:r>
            <a:r>
              <a:rPr lang="ru-RU" dirty="0"/>
              <a:t>, </a:t>
            </a:r>
            <a:r>
              <a:rPr lang="ru-RU" dirty="0" err="1"/>
              <a:t>Pb</a:t>
            </a:r>
            <a:r>
              <a:rPr lang="ru-RU" dirty="0"/>
              <a:t> </a:t>
            </a:r>
          </a:p>
          <a:p>
            <a:r>
              <a:rPr lang="ru-RU" b="1" i="1" dirty="0"/>
              <a:t>Правила определения валентности элементов в соединениях </a:t>
            </a:r>
          </a:p>
          <a:p>
            <a:r>
              <a:rPr lang="ru-RU" dirty="0"/>
              <a:t>1. Валентность водорода принимают за I (единицу). Тогда в соответствии с формулой воды Н2О к одному атому кислорода присоединено два атома водорода. </a:t>
            </a:r>
          </a:p>
          <a:p>
            <a:r>
              <a:rPr lang="ru-RU" dirty="0"/>
              <a:t>2. Кислород в своих соединениях всегда проявляет валентность II. Поэтому углерод в соединении СО2 (углекислый газ) имеет валентность IV. </a:t>
            </a:r>
          </a:p>
          <a:p>
            <a:r>
              <a:rPr lang="ru-RU" dirty="0"/>
              <a:t>3. Высшая валентность равна номеру группы. </a:t>
            </a:r>
          </a:p>
          <a:p>
            <a:r>
              <a:rPr lang="ru-RU" dirty="0"/>
              <a:t>4. Низшая валентность равна разности между числом 8 (количество групп в таблице) и номером группы, в которой находится данный элемент, т.е. 8 - N группы. </a:t>
            </a:r>
          </a:p>
          <a:p>
            <a:r>
              <a:rPr lang="ru-RU" dirty="0"/>
              <a:t>5. У металлов, находящихся в «А» подгруппах, валентность равна номеру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299982753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16560-5E0F-465A-BE92-BD57AB5D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1840FB-8CB5-48B7-A4C6-F2065144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28451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6. У неметаллов в основном проявляются две валентности: высшая и низшая.</a:t>
            </a:r>
          </a:p>
          <a:p>
            <a:pPr marL="0" indent="0">
              <a:buNone/>
            </a:pPr>
            <a:r>
              <a:rPr lang="ru-RU" sz="1600" dirty="0"/>
              <a:t>1) Низшую валентность проявляет тот элемент, который находится в таблице </a:t>
            </a:r>
            <a:r>
              <a:rPr lang="ru-RU" sz="1600" dirty="0" err="1"/>
              <a:t>Д.И.Менделеева</a:t>
            </a:r>
            <a:r>
              <a:rPr lang="ru-RU" sz="1600" dirty="0"/>
              <a:t> правее и выше, а высшую валентность – элемент, расположенный левее и ниже.</a:t>
            </a:r>
          </a:p>
          <a:p>
            <a:pPr marL="0" indent="0">
              <a:buNone/>
            </a:pPr>
            <a:r>
              <a:rPr lang="ru-RU" sz="1600" dirty="0"/>
              <a:t> 2) Атом металла стоит в формуле на первом месте. </a:t>
            </a:r>
          </a:p>
          <a:p>
            <a:pPr marL="0" indent="0">
              <a:buNone/>
            </a:pPr>
            <a:r>
              <a:rPr lang="ru-RU" sz="1600" dirty="0"/>
              <a:t>3) В формулах соединений атом неметалла, проявляющий низшую валентность, всегда стоит на втором месте, а название такого соединения оканчивается на «ид». Как определить степень окисления: </a:t>
            </a:r>
          </a:p>
          <a:p>
            <a:pPr marL="0" indent="0">
              <a:buNone/>
            </a:pPr>
            <a:r>
              <a:rPr lang="ru-RU" sz="1600" dirty="0"/>
              <a:t>• В простом веществе степень окисления элемента равна 0 Примеры: N0 , H2 0 , P4 0 </a:t>
            </a:r>
          </a:p>
          <a:p>
            <a:pPr marL="0" indent="0">
              <a:buNone/>
            </a:pPr>
            <a:r>
              <a:rPr lang="ru-RU" sz="1600" dirty="0"/>
              <a:t>• Степень окисления элемента в форме одноатомного иона в веществе, равна заряду одноатомного иона Примеры: </a:t>
            </a:r>
            <a:r>
              <a:rPr lang="ru-RU" sz="1600" dirty="0" err="1"/>
              <a:t>Сl</a:t>
            </a:r>
            <a:r>
              <a:rPr lang="ru-RU" sz="1600" dirty="0"/>
              <a:t> -1; S-2</a:t>
            </a:r>
          </a:p>
          <a:p>
            <a:pPr marL="0" indent="0">
              <a:buNone/>
            </a:pPr>
            <a:r>
              <a:rPr lang="ru-RU" sz="1600" dirty="0"/>
              <a:t> • Алгебраическая сумма всех степеней окисления элементов атомов в нейтральной молекуле равна 0, в сложном ионе заряда иона Пример: Na+1Cl+1O-2 ; (Cl+1O-2) – </a:t>
            </a:r>
          </a:p>
          <a:p>
            <a:pPr marL="0" indent="0">
              <a:buNone/>
            </a:pPr>
            <a:r>
              <a:rPr lang="ru-RU" sz="1600" b="1" i="1" dirty="0"/>
              <a:t>Проявляют постоянные степени окисления</a:t>
            </a:r>
            <a:r>
              <a:rPr lang="ru-RU" sz="1600" dirty="0"/>
              <a:t>: +1 – все щелочные металлы (</a:t>
            </a:r>
            <a:r>
              <a:rPr lang="ru-RU" sz="1600" dirty="0" err="1"/>
              <a:t>Li</a:t>
            </a:r>
            <a:r>
              <a:rPr lang="ru-RU" sz="1600" dirty="0"/>
              <a:t>, </a:t>
            </a:r>
            <a:r>
              <a:rPr lang="ru-RU" sz="1600" dirty="0" err="1"/>
              <a:t>Na</a:t>
            </a:r>
            <a:r>
              <a:rPr lang="ru-RU" sz="1600" dirty="0"/>
              <a:t>, K, </a:t>
            </a:r>
            <a:r>
              <a:rPr lang="ru-RU" sz="1600" dirty="0" err="1"/>
              <a:t>Rb</a:t>
            </a:r>
            <a:r>
              <a:rPr lang="ru-RU" sz="1600" dirty="0"/>
              <a:t>, </a:t>
            </a:r>
            <a:r>
              <a:rPr lang="ru-RU" sz="1600" dirty="0" err="1"/>
              <a:t>Cs</a:t>
            </a:r>
            <a:r>
              <a:rPr lang="ru-RU" sz="1600" dirty="0"/>
              <a:t>), серебро; +1 – Водород (Исключение гидриды металлов </a:t>
            </a:r>
            <a:r>
              <a:rPr lang="ru-RU" sz="1600" dirty="0" err="1"/>
              <a:t>Li</a:t>
            </a:r>
            <a:r>
              <a:rPr lang="ru-RU" sz="1600" dirty="0"/>
              <a:t>+ H- ); +2 – все элементы 2 группы, кроме ртути; +3 – </a:t>
            </a:r>
            <a:r>
              <a:rPr lang="ru-RU" sz="1600" dirty="0" err="1"/>
              <a:t>Al</a:t>
            </a:r>
            <a:r>
              <a:rPr lang="ru-RU" sz="1600" dirty="0"/>
              <a:t> </a:t>
            </a:r>
            <a:r>
              <a:rPr lang="ru-RU" sz="1600" dirty="0" err="1"/>
              <a:t>аллюминий</a:t>
            </a:r>
            <a:r>
              <a:rPr lang="ru-RU" sz="1600" dirty="0"/>
              <a:t>; -1 - фтор; -2 – кислород (исключение O+2F-1, H2 +1O2 -1) </a:t>
            </a:r>
          </a:p>
          <a:p>
            <a:pPr marL="0" indent="0">
              <a:buNone/>
            </a:pPr>
            <a:r>
              <a:rPr lang="ru-RU" sz="1600" dirty="0"/>
              <a:t>Важно помнить, что максимальная валентность азота IV, а не V. Три ковалентные связи за счёт трёх 2p−электронов, а также ещё одна связь по донорно-акцепторному механизму за </a:t>
            </a:r>
            <a:r>
              <a:rPr lang="ru-RU" sz="1800" dirty="0"/>
              <a:t>счёт двух спаренных 2s−электронов</a:t>
            </a:r>
          </a:p>
        </p:txBody>
      </p:sp>
    </p:spTree>
    <p:extLst>
      <p:ext uri="{BB962C8B-B14F-4D97-AF65-F5344CB8AC3E}">
        <p14:creationId xmlns:p14="http://schemas.microsoft.com/office/powerpoint/2010/main" val="48396431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D9BDC-C145-4FDC-B5AC-2200A9FD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№5. Химическая связь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512D366-DB67-4E31-97EB-4D652A9D24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1678" y="1429269"/>
            <a:ext cx="7102209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Из предложенного перечня выберите два вещества с ионной связью.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СaO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ru-RU" alt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9C177EF-C163-4DAD-8DF0-F7FD68323B78}"/>
              </a:ext>
            </a:extLst>
          </p:cNvPr>
          <p:cNvSpPr/>
          <p:nvPr/>
        </p:nvSpPr>
        <p:spPr>
          <a:xfrm>
            <a:off x="4287914" y="3429000"/>
            <a:ext cx="6027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ubik"/>
              </a:rPr>
              <a:t>Верный ответ: </a:t>
            </a:r>
            <a:r>
              <a:rPr lang="en-US" sz="3600" dirty="0">
                <a:solidFill>
                  <a:srgbClr val="00B050"/>
                </a:solidFill>
                <a:latin typeface="Rubik"/>
              </a:rPr>
              <a:t>Na</a:t>
            </a:r>
            <a:r>
              <a:rPr lang="en-US" sz="36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en-US" sz="3600" dirty="0">
                <a:solidFill>
                  <a:srgbClr val="00B050"/>
                </a:solidFill>
                <a:latin typeface="Rubik"/>
              </a:rPr>
              <a:t>N; </a:t>
            </a:r>
            <a:r>
              <a:rPr lang="ru-RU" sz="3600" dirty="0">
                <a:solidFill>
                  <a:srgbClr val="00B050"/>
                </a:solidFill>
                <a:latin typeface="Rubik"/>
              </a:rPr>
              <a:t>С</a:t>
            </a:r>
            <a:r>
              <a:rPr lang="en-US" sz="3600" dirty="0" err="1">
                <a:solidFill>
                  <a:srgbClr val="00B050"/>
                </a:solidFill>
                <a:latin typeface="Rubik"/>
              </a:rPr>
              <a:t>aO</a:t>
            </a:r>
            <a:r>
              <a:rPr lang="en-US" sz="3600" dirty="0">
                <a:solidFill>
                  <a:srgbClr val="00B050"/>
                </a:solidFill>
                <a:latin typeface="Rubik"/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83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50901-DDC7-475B-A9F3-A0B2372F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8ED17D-9B33-453B-B91E-7D793AA74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" y="1874517"/>
            <a:ext cx="11010547" cy="3365392"/>
          </a:xfrm>
        </p:spPr>
      </p:pic>
    </p:spTree>
    <p:extLst>
      <p:ext uri="{BB962C8B-B14F-4D97-AF65-F5344CB8AC3E}">
        <p14:creationId xmlns:p14="http://schemas.microsoft.com/office/powerpoint/2010/main" val="179320488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B89FBFE-E222-49C2-834B-EF98E4DE0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4629" y="195543"/>
            <a:ext cx="10418686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Задание №6. Характеристики элементов и их соединений среди химических элементов </a:t>
            </a: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Li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Be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B: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Наибольшее значение электроотрицательности имеет литий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Высшая степень окисления бериллия равна 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Только бор образует простое вещество-неметалл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Число энергетических уровней у всех элементов равно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Наименьший заряд ядра атома имеет бор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102A6F-135F-40F7-8385-B220803C6E6D}"/>
              </a:ext>
            </a:extLst>
          </p:cNvPr>
          <p:cNvSpPr/>
          <p:nvPr/>
        </p:nvSpPr>
        <p:spPr>
          <a:xfrm>
            <a:off x="3332085" y="4636337"/>
            <a:ext cx="6504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0B981"/>
                </a:solidFill>
                <a:effectLst/>
                <a:latin typeface="Rubik"/>
              </a:rPr>
              <a:t>Правильно: Только бор образует простое вещество-неметалл; Число энергетических уровней у всех элементов равно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337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BD9ED-EF9C-4FCC-92AD-890570DF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025A88-CFCA-4C7A-B69D-77666515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19671"/>
            <a:ext cx="10178322" cy="3593591"/>
          </a:xfrm>
        </p:spPr>
        <p:txBody>
          <a:bodyPr>
            <a:normAutofit/>
          </a:bodyPr>
          <a:lstStyle/>
          <a:p>
            <a:r>
              <a:rPr lang="ru-RU" sz="3200" dirty="0"/>
              <a:t>Тут работаем с таблицей, находим элементы которые нужно сравнить. Находим местоположение, период, группу, образование высшего оксида. По таблице свойств (из задания 3) сравниваем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191419474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A61E19-9021-4DA1-8242-0BB7580E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№7. Классификация неорганических веществ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0E944-AA11-47D4-9DCD-FC0C5011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966405"/>
            <a:ext cx="10178322" cy="3910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Из предложенного перечня веществ выберите </a:t>
            </a:r>
            <a:r>
              <a:rPr lang="ru-RU" sz="2400" dirty="0" err="1"/>
              <a:t>оснóвный</a:t>
            </a:r>
            <a:r>
              <a:rPr lang="ru-RU" sz="2400" dirty="0"/>
              <a:t> оксид и амфотерный гидроксид.</a:t>
            </a:r>
          </a:p>
          <a:p>
            <a:r>
              <a:rPr lang="ru-RU" sz="2400" dirty="0" err="1"/>
              <a:t>Al</a:t>
            </a:r>
            <a:r>
              <a:rPr lang="ru-RU" sz="2400" dirty="0"/>
              <a:t>(OH)</a:t>
            </a:r>
            <a:r>
              <a:rPr lang="ru-RU" sz="2400" baseline="-25000" dirty="0"/>
              <a:t>3</a:t>
            </a:r>
            <a:endParaRPr lang="ru-RU" sz="2400" dirty="0"/>
          </a:p>
          <a:p>
            <a:r>
              <a:rPr lang="ru-RU" sz="2400" dirty="0" err="1"/>
              <a:t>Mg</a:t>
            </a:r>
            <a:r>
              <a:rPr lang="ru-RU" sz="2400" dirty="0"/>
              <a:t>(OH)</a:t>
            </a:r>
            <a:r>
              <a:rPr lang="ru-RU" sz="2400" baseline="-25000" dirty="0"/>
              <a:t>2</a:t>
            </a:r>
            <a:endParaRPr lang="ru-RU" sz="2400" dirty="0"/>
          </a:p>
          <a:p>
            <a:r>
              <a:rPr lang="ru-RU" sz="2400" dirty="0"/>
              <a:t>OF</a:t>
            </a:r>
            <a:r>
              <a:rPr lang="ru-RU" sz="2400" baseline="-25000" dirty="0"/>
              <a:t>2</a:t>
            </a:r>
            <a:endParaRPr lang="ru-RU" sz="2400" dirty="0"/>
          </a:p>
          <a:p>
            <a:r>
              <a:rPr lang="ru-RU" sz="2400" dirty="0"/>
              <a:t>N</a:t>
            </a:r>
            <a:r>
              <a:rPr lang="ru-RU" sz="2400" baseline="-25000" dirty="0"/>
              <a:t>2</a:t>
            </a:r>
            <a:r>
              <a:rPr lang="ru-RU" sz="2400" dirty="0"/>
              <a:t>O</a:t>
            </a:r>
          </a:p>
          <a:p>
            <a:r>
              <a:rPr lang="ru-RU" sz="2400" dirty="0" err="1"/>
              <a:t>FeO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Запишите в поле ответа сначала номер </a:t>
            </a:r>
            <a:r>
              <a:rPr lang="ru-RU" sz="2400" dirty="0" err="1"/>
              <a:t>оснóвного</a:t>
            </a:r>
            <a:r>
              <a:rPr lang="ru-RU" sz="2400" dirty="0"/>
              <a:t> оксида, а затем номер амфотерного гидроксида.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2D03A9-3D59-45F7-B7B2-C9DC62C231DC}"/>
              </a:ext>
            </a:extLst>
          </p:cNvPr>
          <p:cNvSpPr/>
          <p:nvPr/>
        </p:nvSpPr>
        <p:spPr>
          <a:xfrm>
            <a:off x="6871152" y="5645740"/>
            <a:ext cx="3560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ubik"/>
              </a:rPr>
              <a:t>Верный ответ: 51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11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Следим за научными новостями» ,но не умничаем на экзамене</a:t>
            </a:r>
          </a:p>
          <a:p>
            <a:r>
              <a:rPr lang="ru-RU" sz="2000" dirty="0"/>
              <a:t>Некоторым учащимся совершенно непонятна и неинтересна биология, так как они не представляют её практическую ценность в наши дни. Ситуация на корню изменяется, если учащийся начнёт следить за новинками в мире биологии, читать новости, следить за открытиями и достижениями в области этой науки.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49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6E60BA-A1BC-4642-8E50-1791E7A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52410F-AADE-4938-9056-3B29F298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13" y="1128451"/>
            <a:ext cx="10178322" cy="3593591"/>
          </a:xfrm>
        </p:spPr>
        <p:txBody>
          <a:bodyPr>
            <a:noAutofit/>
          </a:bodyPr>
          <a:lstStyle/>
          <a:p>
            <a:r>
              <a:rPr lang="ru-RU" sz="2400" dirty="0"/>
              <a:t>Оксиды Ме</a:t>
            </a:r>
            <a:r>
              <a:rPr lang="en-US" sz="2400" dirty="0"/>
              <a:t>t, </a:t>
            </a:r>
            <a:r>
              <a:rPr lang="ru-RU" sz="2400" dirty="0" err="1"/>
              <a:t>ст.ок</a:t>
            </a:r>
            <a:r>
              <a:rPr lang="ru-RU" sz="2400" dirty="0"/>
              <a:t>-я +1;+2 – ОСНОВНЫЕ ОКСИДЫ. </a:t>
            </a:r>
            <a:r>
              <a:rPr lang="ru-RU" sz="2400" dirty="0" err="1"/>
              <a:t>Искл</a:t>
            </a:r>
            <a:r>
              <a:rPr lang="ru-RU" sz="2400" dirty="0"/>
              <a:t>.: </a:t>
            </a:r>
            <a:r>
              <a:rPr lang="en-US" sz="2400" dirty="0" err="1"/>
              <a:t>ZnO</a:t>
            </a:r>
            <a:r>
              <a:rPr lang="en-US" sz="2400" dirty="0"/>
              <a:t>, </a:t>
            </a:r>
            <a:r>
              <a:rPr lang="en-US" sz="2400" dirty="0" err="1"/>
              <a:t>PbO</a:t>
            </a:r>
            <a:r>
              <a:rPr lang="en-US" sz="2400" dirty="0"/>
              <a:t>, </a:t>
            </a:r>
            <a:r>
              <a:rPr lang="en-US" sz="2400" dirty="0" err="1"/>
              <a:t>SnO</a:t>
            </a:r>
            <a:r>
              <a:rPr lang="en-US" sz="2400" dirty="0"/>
              <a:t>, </a:t>
            </a:r>
            <a:r>
              <a:rPr lang="en-US" sz="2400" dirty="0" err="1"/>
              <a:t>BeO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Оксиды Ме</a:t>
            </a:r>
            <a:r>
              <a:rPr lang="en-US" sz="2400" dirty="0"/>
              <a:t>t, </a:t>
            </a:r>
            <a:r>
              <a:rPr lang="ru-RU" sz="2400" dirty="0" err="1"/>
              <a:t>ст.ок</a:t>
            </a:r>
            <a:r>
              <a:rPr lang="ru-RU" sz="2400" dirty="0"/>
              <a:t>-я +3;+4 – АМФОТЕРНЫЕ ОКСИДЫ. + </a:t>
            </a:r>
            <a:r>
              <a:rPr lang="ru-RU" sz="2400" dirty="0" err="1"/>
              <a:t>Искл</a:t>
            </a:r>
            <a:r>
              <a:rPr lang="ru-RU" sz="2400" dirty="0"/>
              <a:t>.: </a:t>
            </a:r>
            <a:r>
              <a:rPr lang="en-US" sz="2400" dirty="0" err="1"/>
              <a:t>ZnO</a:t>
            </a:r>
            <a:r>
              <a:rPr lang="en-US" sz="2400" dirty="0"/>
              <a:t>, </a:t>
            </a:r>
            <a:r>
              <a:rPr lang="en-US" sz="2400" dirty="0" err="1"/>
              <a:t>PbO</a:t>
            </a:r>
            <a:r>
              <a:rPr lang="en-US" sz="2400" dirty="0"/>
              <a:t>, </a:t>
            </a:r>
            <a:r>
              <a:rPr lang="en-US" sz="2400" dirty="0" err="1"/>
              <a:t>SnO</a:t>
            </a:r>
            <a:r>
              <a:rPr lang="en-US" sz="2400" dirty="0"/>
              <a:t>, </a:t>
            </a:r>
            <a:r>
              <a:rPr lang="en-US" sz="2400" dirty="0" err="1"/>
              <a:t>BeO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Оксиды Ме</a:t>
            </a:r>
            <a:r>
              <a:rPr lang="en-US" sz="2400" dirty="0"/>
              <a:t>t, </a:t>
            </a:r>
            <a:r>
              <a:rPr lang="ru-RU" sz="2400" dirty="0" err="1"/>
              <a:t>ст.ок</a:t>
            </a:r>
            <a:r>
              <a:rPr lang="ru-RU" sz="2400" dirty="0"/>
              <a:t>-я +5;+6;+7 – КИСЛОТНЫЕ ОКСИДЫ. </a:t>
            </a:r>
            <a:r>
              <a:rPr lang="ru-RU" sz="2400" dirty="0" err="1"/>
              <a:t>Искл</a:t>
            </a:r>
            <a:r>
              <a:rPr lang="ru-RU" sz="2400" dirty="0"/>
              <a:t>.: </a:t>
            </a:r>
            <a:r>
              <a:rPr lang="en-US" sz="2400" dirty="0"/>
              <a:t>NO, N2O, CO, </a:t>
            </a:r>
            <a:r>
              <a:rPr lang="en-US" sz="2400" dirty="0" err="1"/>
              <a:t>SiO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Гидроксиды-соответствуют оксидам: Основные гидроксиды-основания; Кислотные гидроксиды-кислоты </a:t>
            </a:r>
          </a:p>
          <a:p>
            <a:r>
              <a:rPr lang="ru-RU" sz="2400" dirty="0"/>
              <a:t>Средние соли: Ме-</a:t>
            </a:r>
            <a:r>
              <a:rPr lang="ru-RU" sz="2400" dirty="0" err="1"/>
              <a:t>к.о</a:t>
            </a:r>
            <a:r>
              <a:rPr lang="ru-RU" sz="2400" dirty="0"/>
              <a:t> </a:t>
            </a:r>
          </a:p>
          <a:p>
            <a:r>
              <a:rPr lang="ru-RU" sz="2400" dirty="0"/>
              <a:t>Кислые соли: Ме-Н-</a:t>
            </a:r>
            <a:r>
              <a:rPr lang="ru-RU" sz="2400" dirty="0" err="1"/>
              <a:t>к.о</a:t>
            </a:r>
            <a:r>
              <a:rPr lang="ru-RU" sz="2400" dirty="0"/>
              <a:t> </a:t>
            </a:r>
          </a:p>
          <a:p>
            <a:r>
              <a:rPr lang="ru-RU" sz="2400" dirty="0"/>
              <a:t>Основные соли: Ме-ОН-</a:t>
            </a:r>
            <a:r>
              <a:rPr lang="ru-RU" sz="2400" dirty="0" err="1"/>
              <a:t>к.о</a:t>
            </a:r>
            <a:r>
              <a:rPr lang="ru-RU" sz="2400" dirty="0"/>
              <a:t> </a:t>
            </a:r>
          </a:p>
          <a:p>
            <a:r>
              <a:rPr lang="ru-RU" sz="2400" dirty="0"/>
              <a:t>Комплексные соли: [ ]</a:t>
            </a:r>
          </a:p>
        </p:txBody>
      </p:sp>
    </p:spTree>
    <p:extLst>
      <p:ext uri="{BB962C8B-B14F-4D97-AF65-F5344CB8AC3E}">
        <p14:creationId xmlns:p14="http://schemas.microsoft.com/office/powerpoint/2010/main" val="307893824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1BB4E-D7A4-4793-8058-8BF998D6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№8. Свойства оксидов и простых веществ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FE42DC1-177A-41C4-B594-F64950269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7759" y="1956617"/>
            <a:ext cx="7036330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Какие два из перечисленных веществ вступают в реакцию с оксидом кремния?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Nа</a:t>
            </a:r>
            <a:r>
              <a:rPr kumimoji="0" lang="ru-RU" alt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СO</a:t>
            </a:r>
            <a:r>
              <a:rPr kumimoji="0" lang="ru-RU" alt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</a:t>
            </a:r>
            <a:r>
              <a:rPr kumimoji="0" lang="ru-RU" alt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ru-RU" alt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CuCl</a:t>
            </a:r>
            <a:r>
              <a:rPr kumimoji="0" lang="ru-RU" alt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2EFF62-2C4A-475C-B42B-A75103408028}"/>
              </a:ext>
            </a:extLst>
          </p:cNvPr>
          <p:cNvSpPr/>
          <p:nvPr/>
        </p:nvSpPr>
        <p:spPr>
          <a:xfrm>
            <a:off x="5402541" y="5342159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ubik"/>
              </a:rPr>
              <a:t>Верный ответ: </a:t>
            </a:r>
            <a:r>
              <a:rPr lang="en-US" sz="3200" dirty="0">
                <a:solidFill>
                  <a:srgbClr val="00B050"/>
                </a:solidFill>
                <a:latin typeface="Rubik"/>
              </a:rPr>
              <a:t>N</a:t>
            </a:r>
            <a:r>
              <a:rPr lang="ru-RU" sz="3200" dirty="0">
                <a:solidFill>
                  <a:srgbClr val="00B050"/>
                </a:solidFill>
                <a:latin typeface="Rubik"/>
              </a:rPr>
              <a:t>а</a:t>
            </a:r>
            <a:r>
              <a:rPr lang="ru-RU" sz="32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ru-RU" sz="3200" dirty="0">
                <a:solidFill>
                  <a:srgbClr val="00B050"/>
                </a:solidFill>
                <a:latin typeface="Rubik"/>
              </a:rPr>
              <a:t>С</a:t>
            </a:r>
            <a:r>
              <a:rPr lang="en-US" sz="3200" dirty="0">
                <a:solidFill>
                  <a:srgbClr val="00B050"/>
                </a:solidFill>
                <a:latin typeface="Rubik"/>
              </a:rPr>
              <a:t>O</a:t>
            </a:r>
            <a:r>
              <a:rPr lang="en-US" sz="32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en-US" sz="3200" dirty="0">
                <a:solidFill>
                  <a:srgbClr val="00B050"/>
                </a:solidFill>
                <a:latin typeface="Rubik"/>
              </a:rPr>
              <a:t>; KOH.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3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8E0A6D-70BF-4DFB-A07E-DBFC20C6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ОБЪСНЕНИЕ ЗАДАНИЯ 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540F5A-CE93-41A6-B8BE-C8817A7CC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271538" cy="4318449"/>
          </a:xfrm>
        </p:spPr>
        <p:txBody>
          <a:bodyPr>
            <a:noAutofit/>
          </a:bodyPr>
          <a:lstStyle/>
          <a:p>
            <a:r>
              <a:rPr lang="ru-RU" sz="2400" dirty="0"/>
              <a:t>Основные оксиды реагируют: С водой, образуя щелочи. С кислотными оксидами, образуя соли (один из них должен быть сильный электролит) С кислотами, образуя соль и воду Разложение </a:t>
            </a:r>
            <a:r>
              <a:rPr lang="ru-RU" sz="2400" dirty="0" err="1"/>
              <a:t>блаородных</a:t>
            </a:r>
            <a:r>
              <a:rPr lang="ru-RU" sz="2400" dirty="0"/>
              <a:t> Ме(при t)=Ме + О2 Восстановление Ме из оксидов (стоящие после </a:t>
            </a:r>
            <a:r>
              <a:rPr lang="ru-RU" sz="2400" dirty="0" err="1"/>
              <a:t>Zn</a:t>
            </a:r>
            <a:r>
              <a:rPr lang="ru-RU" sz="2400" dirty="0"/>
              <a:t>) Взаимодействие с О2(если Ме в промежуточной </a:t>
            </a:r>
            <a:r>
              <a:rPr lang="ru-RU" sz="2400" dirty="0" err="1"/>
              <a:t>ст.ок</a:t>
            </a:r>
            <a:r>
              <a:rPr lang="ru-RU" sz="2400" dirty="0"/>
              <a:t>-я) </a:t>
            </a:r>
          </a:p>
          <a:p>
            <a:r>
              <a:rPr lang="ru-RU" sz="2400" dirty="0"/>
              <a:t>Кислотные оксиды реагируют: С водой, образуя кислоту С основными оксидами, образуя соли С основаниями, образуя соль и воду Амфотерные оксиды реагируют с кислотами с образованием воды и соли, а также с щелочами с образованиями комплексов Основный (или амфотерный) оксид может реагировать с кислотным (или амфотерным) с образованием соли Амфотерный оксид цинка может реагировать и с основными, и с кислотными оксидами, кислотами и щелочами </a:t>
            </a:r>
          </a:p>
        </p:txBody>
      </p:sp>
    </p:spTree>
    <p:extLst>
      <p:ext uri="{BB962C8B-B14F-4D97-AF65-F5344CB8AC3E}">
        <p14:creationId xmlns:p14="http://schemas.microsoft.com/office/powerpoint/2010/main" val="140787262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BA91FD-8F81-41F3-80D9-F899038D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№9. Свойства неорганических веществ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120BCB0-EE81-489E-BDAD-07C22529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268" y="1767798"/>
            <a:ext cx="10178322" cy="3593591"/>
          </a:xfrm>
        </p:spPr>
        <p:txBody>
          <a:bodyPr>
            <a:normAutofit/>
          </a:bodyPr>
          <a:lstStyle/>
          <a:p>
            <a:r>
              <a:rPr lang="ru-RU" sz="2800" dirty="0"/>
              <a:t>Установите соответствие между реагирующими веществами и продуктом(-</a:t>
            </a:r>
            <a:r>
              <a:rPr lang="ru-RU" sz="2800" dirty="0" err="1"/>
              <a:t>ами</a:t>
            </a:r>
            <a:r>
              <a:rPr lang="ru-RU" sz="2800" dirty="0"/>
              <a:t>) их взаимодействия: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DFF2907F-F782-49C5-B6DF-BD785D29E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15111"/>
              </p:ext>
            </p:extLst>
          </p:nvPr>
        </p:nvGraphicFramePr>
        <p:xfrm>
          <a:off x="1615736" y="3835153"/>
          <a:ext cx="6446267" cy="2361461"/>
        </p:xfrm>
        <a:graphic>
          <a:graphicData uri="http://schemas.openxmlformats.org/drawingml/2006/table">
            <a:tbl>
              <a:tblPr/>
              <a:tblGrid>
                <a:gridCol w="2583402">
                  <a:extLst>
                    <a:ext uri="{9D8B030D-6E8A-4147-A177-3AD203B41FA5}">
                      <a16:colId xmlns:a16="http://schemas.microsoft.com/office/drawing/2014/main" xmlns="" val="362653732"/>
                    </a:ext>
                  </a:extLst>
                </a:gridCol>
                <a:gridCol w="3862865">
                  <a:extLst>
                    <a:ext uri="{9D8B030D-6E8A-4147-A177-3AD203B41FA5}">
                      <a16:colId xmlns:a16="http://schemas.microsoft.com/office/drawing/2014/main" xmlns="" val="3117035632"/>
                    </a:ext>
                  </a:extLst>
                </a:gridCol>
              </a:tblGrid>
              <a:tr h="2361461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А) </a:t>
                      </a:r>
                      <a:r>
                        <a:rPr lang="en-US" sz="2800" dirty="0">
                          <a:effectLst/>
                        </a:rPr>
                        <a:t>K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 </a:t>
                      </a:r>
                      <a:r>
                        <a:rPr lang="ru-RU" sz="2800" dirty="0">
                          <a:effectLst/>
                        </a:rPr>
                        <a:t>и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</a:t>
                      </a:r>
                    </a:p>
                    <a:p>
                      <a:pPr fontAlgn="t"/>
                      <a:r>
                        <a:rPr lang="ru-RU" sz="2800" dirty="0">
                          <a:effectLst/>
                        </a:rPr>
                        <a:t>Б) </a:t>
                      </a:r>
                      <a:r>
                        <a:rPr lang="en-US" sz="2800" dirty="0">
                          <a:effectLst/>
                        </a:rPr>
                        <a:t>K </a:t>
                      </a:r>
                      <a:r>
                        <a:rPr lang="ru-RU" sz="2800" dirty="0">
                          <a:effectLst/>
                        </a:rPr>
                        <a:t>и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</a:t>
                      </a:r>
                    </a:p>
                    <a:p>
                      <a:pPr fontAlgn="t"/>
                      <a:r>
                        <a:rPr lang="ru-RU" sz="2800" dirty="0">
                          <a:effectLst/>
                        </a:rPr>
                        <a:t>В) </a:t>
                      </a:r>
                      <a:r>
                        <a:rPr lang="en-US" sz="2800" dirty="0">
                          <a:effectLst/>
                        </a:rPr>
                        <a:t>KOH </a:t>
                      </a:r>
                      <a:r>
                        <a:rPr lang="ru-RU" sz="2800" dirty="0">
                          <a:effectLst/>
                        </a:rPr>
                        <a:t>и </a:t>
                      </a:r>
                      <a:r>
                        <a:rPr lang="en-US" sz="2800" dirty="0">
                          <a:effectLst/>
                        </a:rPr>
                        <a:t>SO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800" dirty="0">
                          <a:effectLst/>
                        </a:rPr>
                        <a:t>1) K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SO</a:t>
                      </a:r>
                      <a:r>
                        <a:rPr lang="pt-BR" sz="2800" baseline="-25000" dirty="0">
                          <a:effectLst/>
                        </a:rPr>
                        <a:t>4</a:t>
                      </a:r>
                      <a:r>
                        <a:rPr lang="pt-BR" sz="2800" dirty="0">
                          <a:effectLst/>
                        </a:rPr>
                        <a:t> и 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O</a:t>
                      </a:r>
                    </a:p>
                    <a:p>
                      <a:pPr fontAlgn="t"/>
                      <a:r>
                        <a:rPr lang="pt-BR" sz="2800" dirty="0">
                          <a:effectLst/>
                        </a:rPr>
                        <a:t>2) KOH</a:t>
                      </a:r>
                    </a:p>
                    <a:p>
                      <a:pPr fontAlgn="t"/>
                      <a:r>
                        <a:rPr lang="pt-BR" sz="2800" dirty="0">
                          <a:effectLst/>
                        </a:rPr>
                        <a:t>3) KOH и 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endParaRPr lang="pt-BR" sz="2800" dirty="0">
                        <a:effectLst/>
                      </a:endParaRPr>
                    </a:p>
                    <a:p>
                      <a:pPr fontAlgn="t"/>
                      <a:r>
                        <a:rPr lang="pt-BR" sz="2800" dirty="0">
                          <a:effectLst/>
                        </a:rPr>
                        <a:t>4) K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SO</a:t>
                      </a:r>
                      <a:r>
                        <a:rPr lang="pt-BR" sz="2800" baseline="-25000" dirty="0">
                          <a:effectLst/>
                        </a:rPr>
                        <a:t>4</a:t>
                      </a:r>
                      <a:r>
                        <a:rPr lang="pt-BR" sz="2800" dirty="0">
                          <a:effectLst/>
                        </a:rPr>
                        <a:t> и 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endParaRPr lang="pt-BR" sz="2800" dirty="0">
                        <a:effectLst/>
                      </a:endParaRPr>
                    </a:p>
                    <a:p>
                      <a:pPr fontAlgn="t"/>
                      <a:r>
                        <a:rPr lang="pt-BR" sz="2800" dirty="0">
                          <a:effectLst/>
                        </a:rPr>
                        <a:t>5) K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SO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 и 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850959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2951D51-FD04-4DE4-A677-35CE2BD5DEEE}"/>
              </a:ext>
            </a:extLst>
          </p:cNvPr>
          <p:cNvSpPr/>
          <p:nvPr/>
        </p:nvSpPr>
        <p:spPr>
          <a:xfrm>
            <a:off x="8062003" y="5611839"/>
            <a:ext cx="3394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ubik"/>
              </a:rPr>
              <a:t>Верный ответ: 231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8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B335D-A966-454A-8999-9FDEA394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Задание №10. Свойства неорганических веществ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D2B224-27DE-4622-A120-F5929BBA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Установите соответствие между веществом и реагентами, с каждым из которых оно может вступать в реакцию: к каждой позиции, обозначенной буквой, подберите соответствующую позицию, обозначенную цифрой.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12CC4F0-D779-409E-BA86-F45B4EC3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66478"/>
              </p:ext>
            </p:extLst>
          </p:nvPr>
        </p:nvGraphicFramePr>
        <p:xfrm>
          <a:off x="1724826" y="3545852"/>
          <a:ext cx="6248400" cy="310896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6508125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1971558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3200" b="0" u="sng">
                          <a:effectLst/>
                        </a:rPr>
                        <a:t>ВЕЩЕСТВО</a:t>
                      </a:r>
                      <a:endParaRPr lang="ru-RU" sz="320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b="0" u="sng">
                          <a:effectLst/>
                        </a:rPr>
                        <a:t>РЕАГЕНТЫ</a:t>
                      </a:r>
                      <a:endParaRPr lang="ru-RU" sz="320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466453"/>
                  </a:ext>
                </a:extLst>
              </a:tr>
              <a:tr h="244370">
                <a:tc>
                  <a:txBody>
                    <a:bodyPr/>
                    <a:lstStyle/>
                    <a:p>
                      <a:pPr fontAlgn="t"/>
                      <a:r>
                        <a:rPr lang="ru-RU" sz="3200">
                          <a:effectLst/>
                        </a:rPr>
                        <a:t>А) Al</a:t>
                      </a:r>
                    </a:p>
                    <a:p>
                      <a:pPr fontAlgn="t"/>
                      <a:r>
                        <a:rPr lang="ru-RU" sz="3200">
                          <a:effectLst/>
                        </a:rPr>
                        <a:t>Б) O</a:t>
                      </a:r>
                      <a:r>
                        <a:rPr lang="ru-RU" sz="3200" baseline="-25000">
                          <a:effectLst/>
                        </a:rPr>
                        <a:t>2</a:t>
                      </a:r>
                      <a:endParaRPr lang="ru-RU" sz="3200">
                        <a:effectLst/>
                      </a:endParaRPr>
                    </a:p>
                    <a:p>
                      <a:pPr fontAlgn="t"/>
                      <a:r>
                        <a:rPr lang="ru-RU" sz="3200">
                          <a:effectLst/>
                        </a:rPr>
                        <a:t>В) S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3200" dirty="0">
                          <a:effectLst/>
                        </a:rPr>
                        <a:t>1) SO</a:t>
                      </a:r>
                      <a:r>
                        <a:rPr lang="it-IT" sz="3200" baseline="-25000" dirty="0">
                          <a:effectLst/>
                        </a:rPr>
                        <a:t>2</a:t>
                      </a:r>
                      <a:r>
                        <a:rPr lang="it-IT" sz="3200" dirty="0">
                          <a:effectLst/>
                        </a:rPr>
                        <a:t>, CH</a:t>
                      </a:r>
                      <a:r>
                        <a:rPr lang="it-IT" sz="3200" baseline="-25000" dirty="0">
                          <a:effectLst/>
                        </a:rPr>
                        <a:t>4</a:t>
                      </a:r>
                      <a:endParaRPr lang="it-IT" sz="3200" dirty="0">
                        <a:effectLst/>
                      </a:endParaRPr>
                    </a:p>
                    <a:p>
                      <a:pPr fontAlgn="t"/>
                      <a:r>
                        <a:rPr lang="it-IT" sz="3200" dirty="0">
                          <a:effectLst/>
                        </a:rPr>
                        <a:t>2) AgNO</a:t>
                      </a:r>
                      <a:r>
                        <a:rPr lang="it-IT" sz="3200" baseline="-25000" dirty="0">
                          <a:effectLst/>
                        </a:rPr>
                        <a:t>3</a:t>
                      </a:r>
                      <a:r>
                        <a:rPr lang="it-IT" sz="3200" dirty="0">
                          <a:effectLst/>
                        </a:rPr>
                        <a:t>, NaCl</a:t>
                      </a:r>
                    </a:p>
                    <a:p>
                      <a:pPr fontAlgn="t"/>
                      <a:r>
                        <a:rPr lang="it-IT" sz="3200" dirty="0">
                          <a:effectLst/>
                        </a:rPr>
                        <a:t>3) HCl, KOH</a:t>
                      </a:r>
                    </a:p>
                    <a:p>
                      <a:pPr fontAlgn="t"/>
                      <a:r>
                        <a:rPr lang="it-IT" sz="3200" dirty="0">
                          <a:effectLst/>
                        </a:rPr>
                        <a:t>4) Fe, Cl</a:t>
                      </a:r>
                      <a:r>
                        <a:rPr lang="it-IT" sz="3200" baseline="-25000" dirty="0">
                          <a:effectLst/>
                        </a:rPr>
                        <a:t>2</a:t>
                      </a:r>
                      <a:endParaRPr lang="it-IT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18438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17479D8-8A19-459E-9D4C-5D3811EACF95}"/>
              </a:ext>
            </a:extLst>
          </p:cNvPr>
          <p:cNvSpPr/>
          <p:nvPr/>
        </p:nvSpPr>
        <p:spPr>
          <a:xfrm>
            <a:off x="7635756" y="5700197"/>
            <a:ext cx="379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ubik"/>
              </a:rPr>
              <a:t>Верный ответ: 314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00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EB4CC-8EEF-4CD6-8691-9017080F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9 И 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2ACCFE-476F-48A7-9CCC-23716C1F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146" y="1052007"/>
            <a:ext cx="10178322" cy="2561206"/>
          </a:xfrm>
        </p:spPr>
        <p:txBody>
          <a:bodyPr>
            <a:noAutofit/>
          </a:bodyPr>
          <a:lstStyle/>
          <a:p>
            <a:r>
              <a:rPr lang="ru-RU" dirty="0"/>
              <a:t>Кислоты: </a:t>
            </a:r>
            <a:r>
              <a:rPr lang="ru-RU" dirty="0" err="1"/>
              <a:t>Основание+кислота</a:t>
            </a:r>
            <a:r>
              <a:rPr lang="ru-RU" dirty="0"/>
              <a:t>= </a:t>
            </a:r>
            <a:r>
              <a:rPr lang="ru-RU" dirty="0" err="1"/>
              <a:t>соль+вода</a:t>
            </a:r>
            <a:r>
              <a:rPr lang="ru-RU" dirty="0"/>
              <a:t> </a:t>
            </a:r>
            <a:r>
              <a:rPr lang="ru-RU" dirty="0" err="1"/>
              <a:t>Амф</a:t>
            </a:r>
            <a:r>
              <a:rPr lang="ru-RU" dirty="0"/>
              <a:t> </a:t>
            </a:r>
            <a:r>
              <a:rPr lang="ru-RU" dirty="0" err="1"/>
              <a:t>гидроксид+кислота</a:t>
            </a:r>
            <a:r>
              <a:rPr lang="ru-RU" dirty="0"/>
              <a:t>(сильная)=</a:t>
            </a:r>
            <a:r>
              <a:rPr lang="ru-RU" dirty="0" err="1"/>
              <a:t>соль+вода</a:t>
            </a:r>
            <a:r>
              <a:rPr lang="ru-RU" dirty="0"/>
              <a:t> </a:t>
            </a:r>
            <a:r>
              <a:rPr lang="ru-RU" dirty="0" err="1"/>
              <a:t>Соль+кислота</a:t>
            </a:r>
            <a:r>
              <a:rPr lang="ru-RU" dirty="0"/>
              <a:t>=кислота2+соль2(↓ или ↑) Основный </a:t>
            </a:r>
            <a:r>
              <a:rPr lang="ru-RU" dirty="0" err="1"/>
              <a:t>оксид+кислота</a:t>
            </a:r>
            <a:r>
              <a:rPr lang="ru-RU" dirty="0"/>
              <a:t>=</a:t>
            </a:r>
            <a:r>
              <a:rPr lang="ru-RU" dirty="0" err="1"/>
              <a:t>соль+вода</a:t>
            </a:r>
            <a:r>
              <a:rPr lang="ru-RU" dirty="0"/>
              <a:t> </a:t>
            </a:r>
            <a:r>
              <a:rPr lang="ru-RU" dirty="0" err="1"/>
              <a:t>Амф</a:t>
            </a:r>
            <a:r>
              <a:rPr lang="ru-RU" dirty="0"/>
              <a:t> </a:t>
            </a:r>
            <a:r>
              <a:rPr lang="ru-RU" dirty="0" err="1"/>
              <a:t>оксид+кислота</a:t>
            </a:r>
            <a:r>
              <a:rPr lang="ru-RU" dirty="0"/>
              <a:t>=</a:t>
            </a:r>
            <a:r>
              <a:rPr lang="ru-RU" dirty="0" err="1"/>
              <a:t>соль+вода</a:t>
            </a:r>
            <a:r>
              <a:rPr lang="ru-RU" dirty="0"/>
              <a:t> </a:t>
            </a:r>
          </a:p>
          <a:p>
            <a:r>
              <a:rPr lang="ru-RU" dirty="0"/>
              <a:t>Сильные окислители: HNO3конц; HNO3 </a:t>
            </a:r>
            <a:r>
              <a:rPr lang="ru-RU" dirty="0" err="1"/>
              <a:t>разб</a:t>
            </a:r>
            <a:r>
              <a:rPr lang="ru-RU" dirty="0"/>
              <a:t>; H2SO4 </a:t>
            </a:r>
            <a:r>
              <a:rPr lang="ru-RU" dirty="0" err="1"/>
              <a:t>конц</a:t>
            </a:r>
            <a:r>
              <a:rPr lang="ru-RU" dirty="0"/>
              <a:t> (!водород не выделяется) </a:t>
            </a:r>
          </a:p>
          <a:p>
            <a:r>
              <a:rPr lang="ru-RU" dirty="0"/>
              <a:t>Со всеми Ме, кроме благородных: </a:t>
            </a:r>
            <a:r>
              <a:rPr lang="ru-RU" dirty="0" err="1"/>
              <a:t>Золото,серебро,платина,рутений,родий,палладий,о</a:t>
            </a:r>
            <a:r>
              <a:rPr lang="ru-RU" dirty="0"/>
              <a:t> </a:t>
            </a:r>
            <a:r>
              <a:rPr lang="ru-RU" dirty="0" err="1"/>
              <a:t>смий,иридий</a:t>
            </a:r>
            <a:r>
              <a:rPr lang="ru-RU" dirty="0"/>
              <a:t> </a:t>
            </a:r>
          </a:p>
          <a:p>
            <a:r>
              <a:rPr lang="ru-RU" dirty="0"/>
              <a:t>H2SO4 </a:t>
            </a:r>
            <a:r>
              <a:rPr lang="ru-RU" dirty="0" err="1"/>
              <a:t>разб</a:t>
            </a:r>
            <a:r>
              <a:rPr lang="ru-RU" dirty="0"/>
              <a:t> и все остальные: с Ме до Н2 </a:t>
            </a:r>
            <a:r>
              <a:rPr lang="ru-RU" dirty="0" err="1"/>
              <a:t>Ме+кислота</a:t>
            </a:r>
            <a:r>
              <a:rPr lang="ru-RU" dirty="0"/>
              <a:t>=соль + Н2 </a:t>
            </a:r>
          </a:p>
          <a:p>
            <a:r>
              <a:rPr lang="ru-RU" dirty="0"/>
              <a:t>Основания: </a:t>
            </a:r>
            <a:r>
              <a:rPr lang="ru-RU" dirty="0" err="1"/>
              <a:t>Основание+кислота</a:t>
            </a:r>
            <a:r>
              <a:rPr lang="ru-RU" dirty="0"/>
              <a:t>= </a:t>
            </a:r>
            <a:r>
              <a:rPr lang="ru-RU" dirty="0" err="1"/>
              <a:t>соль+вода</a:t>
            </a:r>
            <a:r>
              <a:rPr lang="ru-RU" dirty="0"/>
              <a:t> </a:t>
            </a:r>
            <a:r>
              <a:rPr lang="ru-RU" dirty="0" err="1"/>
              <a:t>Раств</a:t>
            </a:r>
            <a:r>
              <a:rPr lang="ru-RU" dirty="0"/>
              <a:t> </a:t>
            </a:r>
            <a:r>
              <a:rPr lang="ru-RU" dirty="0" err="1"/>
              <a:t>основания+кислот</a:t>
            </a:r>
            <a:r>
              <a:rPr lang="ru-RU" dirty="0"/>
              <a:t> оксид=</a:t>
            </a:r>
            <a:r>
              <a:rPr lang="ru-RU" dirty="0" err="1"/>
              <a:t>соль+вода</a:t>
            </a:r>
            <a:r>
              <a:rPr lang="ru-RU" dirty="0"/>
              <a:t> </a:t>
            </a:r>
            <a:r>
              <a:rPr lang="ru-RU" dirty="0" err="1"/>
              <a:t>Соль+основ-е</a:t>
            </a:r>
            <a:r>
              <a:rPr lang="ru-RU" dirty="0"/>
              <a:t>=основ-е2+соль2(↓ или NH4OH) </a:t>
            </a:r>
            <a:r>
              <a:rPr lang="ru-RU" dirty="0" err="1"/>
              <a:t>Щелочь+амф.оксид</a:t>
            </a:r>
            <a:r>
              <a:rPr lang="ru-RU" dirty="0"/>
              <a:t>=</a:t>
            </a:r>
            <a:r>
              <a:rPr lang="ru-RU" dirty="0" err="1"/>
              <a:t>соль+вода</a:t>
            </a:r>
            <a:r>
              <a:rPr lang="ru-RU" dirty="0"/>
              <a:t> Основания разлагаются на оксид и воду </a:t>
            </a:r>
          </a:p>
          <a:p>
            <a:r>
              <a:rPr lang="ru-RU" dirty="0"/>
              <a:t>Соли: </a:t>
            </a:r>
            <a:r>
              <a:rPr lang="ru-RU" dirty="0" err="1"/>
              <a:t>Соль+основ-е</a:t>
            </a:r>
            <a:r>
              <a:rPr lang="ru-RU" dirty="0"/>
              <a:t>=основ-е2+соль2(↓ или NH4OH) X с </a:t>
            </a:r>
            <a:r>
              <a:rPr lang="ru-RU" dirty="0" err="1"/>
              <a:t>амф.гидроксидами</a:t>
            </a:r>
            <a:r>
              <a:rPr lang="ru-RU" dirty="0"/>
              <a:t>(нерастворимы) </a:t>
            </a:r>
            <a:r>
              <a:rPr lang="ru-RU" dirty="0" err="1"/>
              <a:t>Соль+кислота</a:t>
            </a:r>
            <a:r>
              <a:rPr lang="ru-RU" dirty="0"/>
              <a:t>=кислота2+соль2(↓ или ↑) Соль+соль2=соль3+соль4(↓) С Ме средней активности и малоактивные</a:t>
            </a:r>
          </a:p>
          <a:p>
            <a:r>
              <a:rPr lang="ru-RU" dirty="0"/>
              <a:t>С галогенами(</a:t>
            </a:r>
            <a:r>
              <a:rPr lang="ru-RU" dirty="0" err="1"/>
              <a:t>галоген,стоящий</a:t>
            </a:r>
            <a:r>
              <a:rPr lang="ru-RU" dirty="0"/>
              <a:t> </a:t>
            </a:r>
            <a:r>
              <a:rPr lang="ru-RU" dirty="0" err="1"/>
              <a:t>выще</a:t>
            </a:r>
            <a:r>
              <a:rPr lang="ru-RU" dirty="0"/>
              <a:t> в ПС, з</a:t>
            </a:r>
            <a:r>
              <a:rPr lang="en-US" dirty="0"/>
              <a:t>a</a:t>
            </a:r>
            <a:r>
              <a:rPr lang="ru-RU" dirty="0" err="1"/>
              <a:t>мещает</a:t>
            </a:r>
            <a:r>
              <a:rPr lang="ru-RU" dirty="0"/>
              <a:t> </a:t>
            </a:r>
            <a:r>
              <a:rPr lang="en-US" dirty="0"/>
              <a:t>Hal </a:t>
            </a:r>
            <a:r>
              <a:rPr lang="ru-RU" dirty="0"/>
              <a:t>находящийся ниже.</a:t>
            </a:r>
          </a:p>
          <a:p>
            <a:r>
              <a:rPr lang="ru-RU" dirty="0"/>
              <a:t> Пример: 2</a:t>
            </a:r>
            <a:r>
              <a:rPr lang="en-US" dirty="0"/>
              <a:t>HBr+Cl2→2HCl+Br2 </a:t>
            </a:r>
            <a:r>
              <a:rPr lang="ru-RU" dirty="0"/>
              <a:t>       </a:t>
            </a:r>
            <a:r>
              <a:rPr lang="en-US" dirty="0"/>
              <a:t>2HI+Cl2→2HCl+I2 </a:t>
            </a:r>
            <a:r>
              <a:rPr lang="ru-RU" dirty="0"/>
              <a:t>         </a:t>
            </a:r>
            <a:r>
              <a:rPr lang="en-US" dirty="0"/>
              <a:t>2HI+ Br2→2HBr+I2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6760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BC846-18B9-49EA-8294-ECAC617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№11. Классификация химических реакций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C8BEE9B-18B5-46FF-BEFB-428A925256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0657" y="1874517"/>
            <a:ext cx="7102209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Из предложенного перечня выберите две пары веществ, между которыми протекает реакция обмена.</a:t>
            </a:r>
            <a:endParaRPr kumimoji="0" lang="ru-RU" alt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Сульфат железа (II) и гидроксид бария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Хлорид меди (II) и цинк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Углерод и кислород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Кальций и вода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Нитрат магния и гидроксид калия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CBD08B3-C5A9-4C51-812B-93637E470CFC}"/>
              </a:ext>
            </a:extLst>
          </p:cNvPr>
          <p:cNvSpPr/>
          <p:nvPr/>
        </p:nvSpPr>
        <p:spPr>
          <a:xfrm>
            <a:off x="4566081" y="5425390"/>
            <a:ext cx="7711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Rubik"/>
              </a:rPr>
              <a:t>Сульфат железа (II) и гидроксид бария; Нитрат магния и гидроксид калия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28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40779-8DC6-4639-8860-BE91208C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A09840-7CF6-4EE3-9CA9-246FF9CF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54" y="1389893"/>
            <a:ext cx="10178322" cy="3593591"/>
          </a:xfrm>
        </p:spPr>
        <p:txBody>
          <a:bodyPr>
            <a:noAutofit/>
          </a:bodyPr>
          <a:lstStyle/>
          <a:p>
            <a:r>
              <a:rPr lang="ru-RU" sz="2800" dirty="0"/>
              <a:t>Реакция соединения: А+В=АВ </a:t>
            </a:r>
          </a:p>
          <a:p>
            <a:r>
              <a:rPr lang="ru-RU" sz="2800" dirty="0"/>
              <a:t>Реакция разложения: АВ=А+В </a:t>
            </a:r>
          </a:p>
          <a:p>
            <a:r>
              <a:rPr lang="ru-RU" sz="2800" dirty="0"/>
              <a:t>Реакция замещения: АВ+С=СВ+А </a:t>
            </a:r>
          </a:p>
          <a:p>
            <a:r>
              <a:rPr lang="ru-RU" sz="2800" dirty="0"/>
              <a:t>Реакция обмена: АВ+СД=АД+СВ </a:t>
            </a:r>
          </a:p>
          <a:p>
            <a:r>
              <a:rPr lang="ru-RU" sz="2800" dirty="0"/>
              <a:t>ОВР: изменяются степени окисления атомов или ионов </a:t>
            </a:r>
          </a:p>
          <a:p>
            <a:r>
              <a:rPr lang="ru-RU" sz="2800" dirty="0"/>
              <a:t>Не ОВР: реакции протекают без изменения </a:t>
            </a:r>
            <a:r>
              <a:rPr lang="ru-RU" sz="2800" dirty="0" err="1"/>
              <a:t>ст.ок</a:t>
            </a:r>
            <a:r>
              <a:rPr lang="ru-RU" sz="2800" dirty="0"/>
              <a:t>-я </a:t>
            </a:r>
          </a:p>
          <a:p>
            <a:r>
              <a:rPr lang="ru-RU" sz="2800" dirty="0"/>
              <a:t>Признаки: Выделение газа Выпадение осадка Выделение света и тепла Растворение осадка Изменение цвета Выделение запаха</a:t>
            </a:r>
          </a:p>
        </p:txBody>
      </p:sp>
    </p:spTree>
    <p:extLst>
      <p:ext uri="{BB962C8B-B14F-4D97-AF65-F5344CB8AC3E}">
        <p14:creationId xmlns:p14="http://schemas.microsoft.com/office/powerpoint/2010/main" val="4943883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3C9D82-E2C8-4F82-B896-9D1D8F29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№12. Признаки протекания реакций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F551BD-1215-4E65-B8BB-E6B6A64A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57" y="1874517"/>
            <a:ext cx="10178322" cy="3593591"/>
          </a:xfrm>
        </p:spPr>
        <p:txBody>
          <a:bodyPr/>
          <a:lstStyle/>
          <a:p>
            <a:r>
              <a:rPr lang="ru-RU" dirty="0"/>
              <a:t>Установите соответствие между двумя веществами и признаком протекающей между ними реакции: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32CEB73-E10C-4DEB-9F13-BB220692A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39976"/>
              </p:ext>
            </p:extLst>
          </p:nvPr>
        </p:nvGraphicFramePr>
        <p:xfrm>
          <a:off x="1100757" y="3021161"/>
          <a:ext cx="7062614" cy="3840480"/>
        </p:xfrm>
        <a:graphic>
          <a:graphicData uri="http://schemas.openxmlformats.org/drawingml/2006/table">
            <a:tbl>
              <a:tblPr/>
              <a:tblGrid>
                <a:gridCol w="3531307">
                  <a:extLst>
                    <a:ext uri="{9D8B030D-6E8A-4147-A177-3AD203B41FA5}">
                      <a16:colId xmlns:a16="http://schemas.microsoft.com/office/drawing/2014/main" xmlns="" val="2388121415"/>
                    </a:ext>
                  </a:extLst>
                </a:gridCol>
                <a:gridCol w="3531307">
                  <a:extLst>
                    <a:ext uri="{9D8B030D-6E8A-4147-A177-3AD203B41FA5}">
                      <a16:colId xmlns:a16="http://schemas.microsoft.com/office/drawing/2014/main" xmlns="" val="1382696159"/>
                    </a:ext>
                  </a:extLst>
                </a:gridCol>
              </a:tblGrid>
              <a:tr h="31132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</a:rPr>
                        <a:t>РЕАГИРУЮЩИЕ ВЕЩЕСТВА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effectLst/>
                        </a:rPr>
                        <a:t>ПРИЗНАК РЕАКЦИИ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849582"/>
                  </a:ext>
                </a:extLst>
              </a:tr>
              <a:tr h="2083875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</a:rPr>
                        <a:t>А) H</a:t>
                      </a:r>
                      <a:r>
                        <a:rPr lang="ru-RU" sz="2400" baseline="-250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SO</a:t>
                      </a:r>
                      <a:r>
                        <a:rPr lang="ru-RU" sz="2400" baseline="-25000">
                          <a:effectLst/>
                        </a:rPr>
                        <a:t>4</a:t>
                      </a:r>
                      <a:r>
                        <a:rPr lang="ru-RU" sz="2400">
                          <a:effectLst/>
                        </a:rPr>
                        <a:t> и NaOH</a:t>
                      </a:r>
                    </a:p>
                    <a:p>
                      <a:pPr fontAlgn="t"/>
                      <a:r>
                        <a:rPr lang="ru-RU" sz="2400">
                          <a:effectLst/>
                        </a:rPr>
                        <a:t>Б) H</a:t>
                      </a:r>
                      <a:r>
                        <a:rPr lang="ru-RU" sz="2400" baseline="-250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SO</a:t>
                      </a:r>
                      <a:r>
                        <a:rPr lang="ru-RU" sz="2400" baseline="-25000">
                          <a:effectLst/>
                        </a:rPr>
                        <a:t>4</a:t>
                      </a:r>
                      <a:r>
                        <a:rPr lang="ru-RU" sz="2400">
                          <a:effectLst/>
                        </a:rPr>
                        <a:t> и NaHCO</a:t>
                      </a:r>
                      <a:r>
                        <a:rPr lang="ru-RU" sz="2400" baseline="-25000">
                          <a:effectLst/>
                        </a:rPr>
                        <a:t>3</a:t>
                      </a:r>
                      <a:endParaRPr lang="ru-RU" sz="2400">
                        <a:effectLst/>
                      </a:endParaRPr>
                    </a:p>
                    <a:p>
                      <a:pPr fontAlgn="t"/>
                      <a:r>
                        <a:rPr lang="ru-RU" sz="2400">
                          <a:effectLst/>
                        </a:rPr>
                        <a:t>В) BaCl</a:t>
                      </a:r>
                      <a:r>
                        <a:rPr lang="ru-RU" sz="2400" baseline="-250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 и AgNO</a:t>
                      </a:r>
                      <a:r>
                        <a:rPr lang="ru-RU" sz="2400" baseline="-25000">
                          <a:effectLst/>
                        </a:rPr>
                        <a:t>3</a:t>
                      </a:r>
                      <a:endParaRPr lang="ru-RU" sz="240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effectLst/>
                        </a:rPr>
                        <a:t>1) Выделение газа</a:t>
                      </a:r>
                    </a:p>
                    <a:p>
                      <a:pPr fontAlgn="t"/>
                      <a:r>
                        <a:rPr lang="ru-RU" sz="2400" dirty="0">
                          <a:effectLst/>
                        </a:rPr>
                        <a:t>2) Образование осадка</a:t>
                      </a:r>
                    </a:p>
                    <a:p>
                      <a:pPr fontAlgn="t"/>
                      <a:r>
                        <a:rPr lang="ru-RU" sz="2400" dirty="0">
                          <a:effectLst/>
                        </a:rPr>
                        <a:t>3) Изменение окраски раствора</a:t>
                      </a:r>
                    </a:p>
                    <a:p>
                      <a:pPr fontAlgn="t"/>
                      <a:r>
                        <a:rPr lang="ru-RU" sz="2400" dirty="0">
                          <a:effectLst/>
                        </a:rPr>
                        <a:t>4) Видимых признаков реакции не наблюдается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69048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4228243-7C9A-4D10-9377-D40D8462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48" y="61575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Запишите в таблицу выбранные цифры под соответствующими буквами.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A2D4CA-A744-4F97-AC69-E26663471899}"/>
              </a:ext>
            </a:extLst>
          </p:cNvPr>
          <p:cNvSpPr/>
          <p:nvPr/>
        </p:nvSpPr>
        <p:spPr>
          <a:xfrm>
            <a:off x="7425202" y="3429000"/>
            <a:ext cx="4191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Rubik"/>
              </a:rPr>
              <a:t>Верный ответ: 412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0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E7C08-657C-4841-A43B-AA1E47D6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7E6376-CF3C-4973-ACC0-921C92EC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28451"/>
            <a:ext cx="4799157" cy="3855033"/>
          </a:xfrm>
        </p:spPr>
        <p:txBody>
          <a:bodyPr>
            <a:noAutofit/>
          </a:bodyPr>
          <a:lstStyle/>
          <a:p>
            <a:r>
              <a:rPr lang="ru-RU" sz="2800" dirty="0"/>
              <a:t>Условия: </a:t>
            </a:r>
          </a:p>
          <a:p>
            <a:pPr marL="0" indent="0">
              <a:buNone/>
            </a:pPr>
            <a:r>
              <a:rPr lang="ru-RU" sz="2800" dirty="0"/>
              <a:t>-Приведение реагирующих веществ в соприкосновение </a:t>
            </a:r>
          </a:p>
          <a:p>
            <a:pPr marL="0" indent="0">
              <a:buNone/>
            </a:pPr>
            <a:r>
              <a:rPr lang="ru-RU" sz="2800" dirty="0"/>
              <a:t>-Нагревание веществ до определенной температуры </a:t>
            </a:r>
          </a:p>
          <a:p>
            <a:pPr marL="0" indent="0">
              <a:buNone/>
            </a:pPr>
            <a:r>
              <a:rPr lang="ru-RU" sz="2800" dirty="0"/>
              <a:t>-Свет </a:t>
            </a:r>
          </a:p>
          <a:p>
            <a:pPr marL="0" indent="0">
              <a:buNone/>
            </a:pPr>
            <a:r>
              <a:rPr lang="ru-RU" sz="2800" dirty="0"/>
              <a:t>-Электрический ток </a:t>
            </a:r>
          </a:p>
          <a:p>
            <a:pPr marL="0" indent="0">
              <a:buNone/>
            </a:pPr>
            <a:r>
              <a:rPr lang="ru-RU" sz="2800" dirty="0"/>
              <a:t>-Изменение </a:t>
            </a:r>
            <a:r>
              <a:rPr lang="ru-RU" sz="2800" dirty="0" err="1"/>
              <a:t>девления</a:t>
            </a: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ru-RU" sz="2800" dirty="0"/>
              <a:t>-Введение катализатора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99395D-B750-45CF-8CD1-55A745649808}"/>
              </a:ext>
            </a:extLst>
          </p:cNvPr>
          <p:cNvSpPr/>
          <p:nvPr/>
        </p:nvSpPr>
        <p:spPr>
          <a:xfrm>
            <a:off x="6457025" y="1233329"/>
            <a:ext cx="4972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Признаки: 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Выделение газа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Выпадение осадка 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Выделение света и тепла 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Растворение осадка 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Изменение цвета 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Выделение запаха 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Без протекания признаков</a:t>
            </a:r>
          </a:p>
        </p:txBody>
      </p:sp>
    </p:spTree>
    <p:extLst>
      <p:ext uri="{BB962C8B-B14F-4D97-AF65-F5344CB8AC3E}">
        <p14:creationId xmlns:p14="http://schemas.microsoft.com/office/powerpoint/2010/main" val="26526725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822961"/>
            <a:ext cx="10178322" cy="505663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 мнемотехнику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Мнемотехника – это совокупность различных приемов, которые позволяют легче запоминать большие объемы информации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МИТОЗ. Всем нам известны 4 фазы митоза, но… иногда возникает путаница. Поэтому запоминаем семью: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папа, мама, Аня, Толик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(!!! именно в таком порядке и с такими именами), в которой: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 – Профаза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Метафаза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Аня – Анафаза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Толик – Телофаза.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«Профессор матерится»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етафаза-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нафаза-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елофаза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2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6E2EA1-F68C-4FDA-8E47-28706BB8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№13. Электролиты и </a:t>
            </a:r>
            <a:r>
              <a:rPr lang="ru-RU" dirty="0" err="1"/>
              <a:t>неэлектролиты</a:t>
            </a:r>
            <a:r>
              <a:rPr lang="ru-RU" dirty="0"/>
              <a:t>, диссоциация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5845F7A-4D40-4827-8B19-9A6F53990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1678" y="2014784"/>
            <a:ext cx="5877091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При полной диссоциации 1 моль каких двух из представленных веществ образуется 2 моль ионов?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Фторид аммония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Нитрат кальция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Хлорид железа (II)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Сульфат лития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Гидроксид натрия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4D5309-AA1A-458A-B104-04B99D768DC7}"/>
              </a:ext>
            </a:extLst>
          </p:cNvPr>
          <p:cNvSpPr/>
          <p:nvPr/>
        </p:nvSpPr>
        <p:spPr>
          <a:xfrm>
            <a:off x="4884389" y="5831213"/>
            <a:ext cx="694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Верный ответ: Гидроксид натрия; Фторид аммония</a:t>
            </a:r>
            <a:r>
              <a:rPr lang="ru-RU" dirty="0">
                <a:solidFill>
                  <a:srgbClr val="94A3B8"/>
                </a:solidFill>
                <a:latin typeface="Rubik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58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9FF82B-9328-456F-A707-8A390493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BBEC22-974D-4A34-940D-565FC256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57" y="1389893"/>
            <a:ext cx="10178322" cy="3593591"/>
          </a:xfrm>
        </p:spPr>
        <p:txBody>
          <a:bodyPr>
            <a:noAutofit/>
          </a:bodyPr>
          <a:lstStyle/>
          <a:p>
            <a:r>
              <a:rPr lang="ru-RU" sz="2800" dirty="0"/>
              <a:t>Электролиты: соли, кислоты, основания </a:t>
            </a:r>
          </a:p>
          <a:p>
            <a:r>
              <a:rPr lang="ru-RU" sz="2800" dirty="0"/>
              <a:t>Сильные электролиты: Растворимые соли, сильные кислоты, растворимые щелочи </a:t>
            </a:r>
          </a:p>
          <a:p>
            <a:r>
              <a:rPr lang="ru-RU" sz="2800" dirty="0"/>
              <a:t>Слабые электролиты: Изгои, слабые кислоты, нерастворимые основания </a:t>
            </a:r>
          </a:p>
          <a:p>
            <a:r>
              <a:rPr lang="ru-RU" sz="2800" dirty="0"/>
              <a:t>Диссоциация-процесс распада электролита на ионы </a:t>
            </a:r>
          </a:p>
          <a:p>
            <a:r>
              <a:rPr lang="ru-RU" sz="2800" dirty="0"/>
              <a:t>Степень </a:t>
            </a:r>
            <a:r>
              <a:rPr lang="ru-RU" sz="2800" dirty="0" err="1"/>
              <a:t>эл.диссоц</a:t>
            </a:r>
            <a:r>
              <a:rPr lang="ru-RU" sz="2800" dirty="0"/>
              <a:t>-показывает сколько распалось на ионы </a:t>
            </a:r>
          </a:p>
          <a:p>
            <a:r>
              <a:rPr lang="ru-RU" sz="2800" dirty="0"/>
              <a:t>Для слаб электролитов процесс диссоциации обратимый </a:t>
            </a:r>
          </a:p>
          <a:p>
            <a:r>
              <a:rPr lang="ru-RU" sz="2800" dirty="0"/>
              <a:t>Сильные электролиты распадаются на ионы полностью </a:t>
            </a:r>
          </a:p>
        </p:txBody>
      </p:sp>
    </p:spTree>
    <p:extLst>
      <p:ext uri="{BB962C8B-B14F-4D97-AF65-F5344CB8AC3E}">
        <p14:creationId xmlns:p14="http://schemas.microsoft.com/office/powerpoint/2010/main" val="782243467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54F4D-F046-4EE4-A94C-8448A027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№14. Реакции ионного обмена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608334-D9F2-415C-B6CA-BBF82FA0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 предложенного перечня выберите названия двух веществ, взаимодействию которых в растворе соответствует сокращенное ионное уравнение реакции</a:t>
            </a:r>
          </a:p>
          <a:p>
            <a:pPr marL="0" indent="0">
              <a:buNone/>
            </a:pPr>
            <a:r>
              <a:rPr lang="ru-RU" dirty="0"/>
              <a:t>3Li</a:t>
            </a:r>
            <a:r>
              <a:rPr lang="ru-RU" baseline="30000" dirty="0"/>
              <a:t>+</a:t>
            </a:r>
            <a:r>
              <a:rPr lang="ru-RU" dirty="0"/>
              <a:t> + PO</a:t>
            </a:r>
            <a:r>
              <a:rPr lang="ru-RU" baseline="-25000" dirty="0"/>
              <a:t>4</a:t>
            </a:r>
            <a:r>
              <a:rPr lang="ru-RU" baseline="30000" dirty="0"/>
              <a:t>3–</a:t>
            </a:r>
            <a:r>
              <a:rPr lang="ru-RU" dirty="0"/>
              <a:t> = Li</a:t>
            </a:r>
            <a:r>
              <a:rPr lang="ru-RU" baseline="-25000" dirty="0"/>
              <a:t>3</a:t>
            </a:r>
            <a:r>
              <a:rPr lang="ru-RU" dirty="0"/>
              <a:t>PO</a:t>
            </a:r>
            <a:r>
              <a:rPr lang="ru-RU" baseline="-25000" dirty="0"/>
              <a:t>4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E1BA8F-7EFC-4D6B-943E-A5AE17906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276" y="3116015"/>
            <a:ext cx="4270337" cy="36009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Оксид лития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Фосфат калия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Фосфат кальция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Оксид фосфора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Литий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Сульфат лития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9C6180-B122-4299-9CF6-8791FF42E36B}"/>
              </a:ext>
            </a:extLst>
          </p:cNvPr>
          <p:cNvSpPr/>
          <p:nvPr/>
        </p:nvSpPr>
        <p:spPr>
          <a:xfrm>
            <a:off x="6096000" y="3116015"/>
            <a:ext cx="6012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Верный ответ: Фосфат калия; Сульфат лития.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6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5ED96-B486-476C-886A-B3CFF230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2D3BBC-1807-44E8-9DCE-557CC4A3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28451"/>
            <a:ext cx="10178322" cy="3593591"/>
          </a:xfrm>
        </p:spPr>
        <p:txBody>
          <a:bodyPr>
            <a:noAutofit/>
          </a:bodyPr>
          <a:lstStyle/>
          <a:p>
            <a:r>
              <a:rPr lang="ru-RU" sz="2400" dirty="0"/>
              <a:t>Условие для протекания РИО: образования </a:t>
            </a:r>
            <a:r>
              <a:rPr lang="ru-RU" sz="2400" dirty="0" err="1"/>
              <a:t>малодиссоц</a:t>
            </a:r>
            <a:r>
              <a:rPr lang="ru-RU" sz="2400" dirty="0"/>
              <a:t> вещества (Н2О, </a:t>
            </a:r>
            <a:r>
              <a:rPr lang="ru-RU" sz="2400" dirty="0" err="1"/>
              <a:t>слаб.к</a:t>
            </a:r>
            <a:r>
              <a:rPr lang="ru-RU" sz="2400" dirty="0"/>
              <a:t>-та, NH4OH), осадка ↓ или газа ↑ Соль1+Соль2=Соль3+Соль4 </a:t>
            </a:r>
          </a:p>
          <a:p>
            <a:r>
              <a:rPr lang="ru-RU" sz="2400" dirty="0"/>
              <a:t>Исходные соли растворимы, в продуктах есть осадок Соль1+Основание1=Соль2+Основание2 </a:t>
            </a:r>
          </a:p>
          <a:p>
            <a:r>
              <a:rPr lang="ru-RU" sz="2400" dirty="0"/>
              <a:t>Исходные вещества растворимы, в продуктах есть осадок или гидроксид аммония </a:t>
            </a:r>
            <a:r>
              <a:rPr lang="ru-RU" sz="2400" dirty="0" err="1"/>
              <a:t>Кислота+Основание</a:t>
            </a:r>
            <a:r>
              <a:rPr lang="ru-RU" sz="2400" dirty="0"/>
              <a:t>=</a:t>
            </a:r>
            <a:r>
              <a:rPr lang="ru-RU" sz="2400" dirty="0" err="1"/>
              <a:t>Соль+Вода</a:t>
            </a:r>
            <a:r>
              <a:rPr lang="ru-RU" sz="2400" dirty="0"/>
              <a:t> </a:t>
            </a:r>
          </a:p>
          <a:p>
            <a:r>
              <a:rPr lang="ru-RU" sz="2400" dirty="0"/>
              <a:t>Хотя бы 1 из исходных веществ растворимо Кислота1+Соль1=Кислота2+Соль2 </a:t>
            </a:r>
          </a:p>
          <a:p>
            <a:r>
              <a:rPr lang="ru-RU" sz="2400" dirty="0"/>
              <a:t>В продуктах есть осадок или газ NH4OH= Н2О + NH3↑ H2CO3= Н2О + CO2↑ H2SO3= Н2О + SO2↑ </a:t>
            </a:r>
          </a:p>
          <a:p>
            <a:r>
              <a:rPr lang="ru-RU" sz="2400" dirty="0"/>
              <a:t>В молекулярном виде: Вода, слабые кислоты, слабые основания, малорастворимые соли ↓, оксиды</a:t>
            </a:r>
          </a:p>
        </p:txBody>
      </p:sp>
    </p:spTree>
    <p:extLst>
      <p:ext uri="{BB962C8B-B14F-4D97-AF65-F5344CB8AC3E}">
        <p14:creationId xmlns:p14="http://schemas.microsoft.com/office/powerpoint/2010/main" val="2395613532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63E82-5151-4240-A7B4-A83D57C0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№15. Окисление и восстановление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315E7E-93EF-46DA-B716-2D1A81B5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874517"/>
            <a:ext cx="10178322" cy="3593591"/>
          </a:xfrm>
        </p:spPr>
        <p:txBody>
          <a:bodyPr/>
          <a:lstStyle/>
          <a:p>
            <a:r>
              <a:rPr lang="ru-RU" dirty="0"/>
              <a:t>Установите соответствие между схемой процесса, происходящего в окислительно-восстановительной реакции, и названием этого процесса: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4E9BDF0-9D22-41D2-9CF4-3D44AD380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49059"/>
              </p:ext>
            </p:extLst>
          </p:nvPr>
        </p:nvGraphicFramePr>
        <p:xfrm>
          <a:off x="1476252" y="3238784"/>
          <a:ext cx="6248400" cy="201168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54419545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3744447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</a:rPr>
                        <a:t>СХЕМА ПРОЦЕССА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</a:rPr>
                        <a:t>НАЗВАНИЕ ПРОЦЕССА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144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</a:rPr>
                        <a:t>А) </a:t>
                      </a:r>
                      <a:r>
                        <a:rPr lang="en-US" sz="2400">
                          <a:effectLst/>
                        </a:rPr>
                        <a:t>O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r>
                        <a:rPr lang="en-US" sz="2400" baseline="30000">
                          <a:effectLst/>
                        </a:rPr>
                        <a:t>0</a:t>
                      </a:r>
                      <a:r>
                        <a:rPr lang="en-US" sz="2400">
                          <a:effectLst/>
                        </a:rPr>
                        <a:t> → 2O</a:t>
                      </a:r>
                      <a:r>
                        <a:rPr lang="en-US" sz="2400" baseline="30000">
                          <a:effectLst/>
                        </a:rPr>
                        <a:t>–2</a:t>
                      </a:r>
                      <a:endParaRPr lang="en-US" sz="2400">
                        <a:effectLst/>
                      </a:endParaRPr>
                    </a:p>
                    <a:p>
                      <a:pPr fontAlgn="t"/>
                      <a:r>
                        <a:rPr lang="ru-RU" sz="2400">
                          <a:effectLst/>
                        </a:rPr>
                        <a:t>Б) </a:t>
                      </a:r>
                      <a:r>
                        <a:rPr lang="en-US" sz="2400">
                          <a:effectLst/>
                        </a:rPr>
                        <a:t>Zn</a:t>
                      </a:r>
                      <a:r>
                        <a:rPr lang="en-US" sz="2400" baseline="30000">
                          <a:effectLst/>
                        </a:rPr>
                        <a:t>+2</a:t>
                      </a:r>
                      <a:r>
                        <a:rPr lang="en-US" sz="2400">
                          <a:effectLst/>
                        </a:rPr>
                        <a:t> → Zn</a:t>
                      </a:r>
                      <a:r>
                        <a:rPr lang="en-US" sz="2400" baseline="30000">
                          <a:effectLst/>
                        </a:rPr>
                        <a:t>0</a:t>
                      </a:r>
                      <a:endParaRPr lang="en-US" sz="2400">
                        <a:effectLst/>
                      </a:endParaRPr>
                    </a:p>
                    <a:p>
                      <a:pPr fontAlgn="t"/>
                      <a:r>
                        <a:rPr lang="ru-RU" sz="2400">
                          <a:effectLst/>
                        </a:rPr>
                        <a:t>В) </a:t>
                      </a:r>
                      <a:r>
                        <a:rPr lang="en-US" sz="2400">
                          <a:effectLst/>
                        </a:rPr>
                        <a:t>Br</a:t>
                      </a:r>
                      <a:r>
                        <a:rPr lang="en-US" sz="2400" baseline="30000">
                          <a:effectLst/>
                        </a:rPr>
                        <a:t>+1</a:t>
                      </a:r>
                      <a:r>
                        <a:rPr lang="en-US" sz="2400">
                          <a:effectLst/>
                        </a:rPr>
                        <a:t> → Br</a:t>
                      </a:r>
                      <a:r>
                        <a:rPr lang="en-US" sz="2400" baseline="30000">
                          <a:effectLst/>
                        </a:rPr>
                        <a:t>+5</a:t>
                      </a:r>
                      <a:endParaRPr lang="en-US" sz="240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effectLst/>
                        </a:rPr>
                        <a:t>1) Окисление</a:t>
                      </a:r>
                    </a:p>
                    <a:p>
                      <a:pPr fontAlgn="t"/>
                      <a:r>
                        <a:rPr lang="ru-RU" sz="2400" dirty="0">
                          <a:effectLst/>
                        </a:rPr>
                        <a:t>2) Восстановление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33276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CB0B80A-A9A4-43EB-A09F-C16DE4FE8452}"/>
              </a:ext>
            </a:extLst>
          </p:cNvPr>
          <p:cNvSpPr/>
          <p:nvPr/>
        </p:nvSpPr>
        <p:spPr>
          <a:xfrm>
            <a:off x="7158872" y="5468108"/>
            <a:ext cx="379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ubik"/>
              </a:rPr>
              <a:t>Верный ответ: 221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6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1D909-5DDD-406D-B22F-2974FF7D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74BC4-60CB-4FB7-ADAE-01C55332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2824"/>
            <a:ext cx="10178322" cy="3593591"/>
          </a:xfrm>
        </p:spPr>
        <p:txBody>
          <a:bodyPr>
            <a:noAutofit/>
          </a:bodyPr>
          <a:lstStyle/>
          <a:p>
            <a:r>
              <a:rPr lang="ru-RU" sz="2400" dirty="0"/>
              <a:t>Окислитель – принимает электроны </a:t>
            </a:r>
          </a:p>
          <a:p>
            <a:r>
              <a:rPr lang="ru-RU" sz="2400" dirty="0"/>
              <a:t>Восстановитель – отдает электроны </a:t>
            </a:r>
          </a:p>
          <a:p>
            <a:r>
              <a:rPr lang="ru-RU" sz="2400" dirty="0"/>
              <a:t>Окисление – процесс отдачи электронов </a:t>
            </a:r>
          </a:p>
          <a:p>
            <a:r>
              <a:rPr lang="ru-RU" sz="2400" dirty="0"/>
              <a:t>Восстановление – процесс принятия электронов </a:t>
            </a:r>
          </a:p>
          <a:p>
            <a:r>
              <a:rPr lang="ru-RU" sz="2400" dirty="0"/>
              <a:t>ОВВ ВОО Окислитель Взял Восстановился </a:t>
            </a:r>
          </a:p>
          <a:p>
            <a:r>
              <a:rPr lang="ru-RU" sz="2400" dirty="0"/>
              <a:t>Восстановитель Отдал Окислился </a:t>
            </a:r>
          </a:p>
          <a:p>
            <a:r>
              <a:rPr lang="ru-RU" sz="2400" dirty="0"/>
              <a:t>Виды ОВР: Межмолекулярные-окислитель в одной молекуле, восстановитель в другой Внутримолекулярные-окислитель и восстановитель в одной молекуле </a:t>
            </a:r>
            <a:r>
              <a:rPr lang="ru-RU" sz="2400" dirty="0" err="1"/>
              <a:t>Диспропорционирование</a:t>
            </a:r>
            <a:r>
              <a:rPr lang="ru-RU" sz="2400" dirty="0"/>
              <a:t>-окислителем и восстановителем является один и тот же эл-т</a:t>
            </a:r>
          </a:p>
        </p:txBody>
      </p:sp>
    </p:spTree>
    <p:extLst>
      <p:ext uri="{BB962C8B-B14F-4D97-AF65-F5344CB8AC3E}">
        <p14:creationId xmlns:p14="http://schemas.microsoft.com/office/powerpoint/2010/main" val="380051605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22319-F58A-4268-BBAE-76A09E3B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№16. Чистые вещества и смеси. Техника работы в лаборатории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1B9DC2-A5F4-43A8-81E3-07F579B7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12" y="2330389"/>
            <a:ext cx="10178322" cy="3593591"/>
          </a:xfrm>
        </p:spPr>
        <p:txBody>
          <a:bodyPr/>
          <a:lstStyle/>
          <a:p>
            <a:r>
              <a:rPr lang="ru-RU" dirty="0"/>
              <a:t>Из перечисленных суждений о правилах работы с веществами и оборудованием в лаборатории и быту выберите верное(-</a:t>
            </a:r>
            <a:r>
              <a:rPr lang="ru-RU" dirty="0" err="1"/>
              <a:t>ые</a:t>
            </a:r>
            <a:r>
              <a:rPr lang="ru-RU" dirty="0"/>
              <a:t>) суждение(-я).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B824A65-6AA0-4086-AD69-DCB6747B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883" y="3195896"/>
            <a:ext cx="8362765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При нагревании пробирки с раствором её держат в строго вертикальном положении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Для точного измерения объёма раствора можно использовать пробирку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Медный купорос не рекомендуется хранить в оцинкованном ведре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ubik"/>
              </a:rPr>
              <a:t>Приготовление раствора гашёной извести (гидроксида кальция) из твёрдой щёлочи следует проводить в резиновых перчатках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BF08B4-7593-4AB2-AE3D-5C23B33E3AF2}"/>
              </a:ext>
            </a:extLst>
          </p:cNvPr>
          <p:cNvSpPr/>
          <p:nvPr/>
        </p:nvSpPr>
        <p:spPr>
          <a:xfrm>
            <a:off x="4210976" y="5139150"/>
            <a:ext cx="7483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Медный купорос не рекомендуется хранить в оцинкованном ведре; Приготовление раствора гашёной извести (гидроксида кальция) из твёрдой щёлочи следует проводить в резиновых перчатках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55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BE52EC-02E2-461B-BF5B-24DECB78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Объяснение задания 16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E7062A-BE41-4D7B-B28E-800E9909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06509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ТБ в лаборатории и химическую посуду выучить!!! </a:t>
            </a:r>
          </a:p>
          <a:p>
            <a:r>
              <a:rPr lang="ru-RU" sz="2400" dirty="0"/>
              <a:t>Чистые вещества-состоят из элементов одного вида-простые вещества </a:t>
            </a:r>
          </a:p>
          <a:p>
            <a:r>
              <a:rPr lang="ru-RU" sz="2400" dirty="0"/>
              <a:t>Чистые вещества-состоят из молекул одного вида-соединения-сложные вещества </a:t>
            </a:r>
          </a:p>
          <a:p>
            <a:r>
              <a:rPr lang="ru-RU" sz="2400" dirty="0"/>
              <a:t>Смеси-содержит молекулы нескольких видов Вещества, составляющие смесь, могут быть простыми и сложными </a:t>
            </a:r>
          </a:p>
          <a:p>
            <a:r>
              <a:rPr lang="ru-RU" sz="2400" dirty="0"/>
              <a:t>Гомогенные смеси: находятся в одинаковых агрегатных состояниях: -газовые смеси (воздух) -растворы жидкие -сплавы </a:t>
            </a:r>
          </a:p>
          <a:p>
            <a:r>
              <a:rPr lang="ru-RU" sz="2400" dirty="0"/>
              <a:t>Гетерогенная (Неоднородная смесь) – смесь, где вещества в разных фазах: -суспензия -эмульсия -аэрозоль Физические явления. </a:t>
            </a:r>
          </a:p>
          <a:p>
            <a:r>
              <a:rPr lang="ru-RU" sz="2400" dirty="0"/>
              <a:t>Разделение смесей Неоднородные(гетерогенные) Однородные(гомогенные) -отстаивание -выпаривание -фильтрование -кристаллизация -действие магнитом -дистилляция(перегонка)</a:t>
            </a:r>
          </a:p>
        </p:txBody>
      </p:sp>
    </p:spTree>
    <p:extLst>
      <p:ext uri="{BB962C8B-B14F-4D97-AF65-F5344CB8AC3E}">
        <p14:creationId xmlns:p14="http://schemas.microsoft.com/office/powerpoint/2010/main" val="195720980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0CD404-4634-41A2-BE6E-AD30C401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№17. Распознавание веществ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5B1479-AB91-423E-8F07-CF393982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Установите соответствие между двумя веществами и реактивом, с помощью которого можно различить эти вещества: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449BE65-B23E-4A6D-A8AA-B96D9B87E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67846"/>
              </p:ext>
            </p:extLst>
          </p:nvPr>
        </p:nvGraphicFramePr>
        <p:xfrm>
          <a:off x="1760337" y="3550833"/>
          <a:ext cx="6248400" cy="252984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337760203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1605641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3200">
                          <a:effectLst/>
                        </a:rPr>
                        <a:t>А) HCl </a:t>
                      </a:r>
                      <a:r>
                        <a:rPr lang="ru-RU" sz="3200" baseline="-25000">
                          <a:effectLst/>
                        </a:rPr>
                        <a:t>(р-р) </a:t>
                      </a:r>
                      <a:r>
                        <a:rPr lang="ru-RU" sz="3200">
                          <a:effectLst/>
                        </a:rPr>
                        <a:t>и KOH</a:t>
                      </a:r>
                    </a:p>
                    <a:p>
                      <a:pPr fontAlgn="t"/>
                      <a:r>
                        <a:rPr lang="ru-RU" sz="3200">
                          <a:effectLst/>
                        </a:rPr>
                        <a:t>Б) FeSO</a:t>
                      </a:r>
                      <a:r>
                        <a:rPr lang="ru-RU" sz="3200" baseline="-25000">
                          <a:effectLst/>
                        </a:rPr>
                        <a:t>4</a:t>
                      </a:r>
                      <a:r>
                        <a:rPr lang="ru-RU" sz="3200">
                          <a:effectLst/>
                        </a:rPr>
                        <a:t> и MgCl</a:t>
                      </a:r>
                      <a:r>
                        <a:rPr lang="ru-RU" sz="3200" baseline="-25000">
                          <a:effectLst/>
                        </a:rPr>
                        <a:t>2</a:t>
                      </a:r>
                      <a:endParaRPr lang="ru-RU" sz="3200">
                        <a:effectLst/>
                      </a:endParaRPr>
                    </a:p>
                    <a:p>
                      <a:pPr fontAlgn="t"/>
                      <a:r>
                        <a:rPr lang="ru-RU" sz="3200">
                          <a:effectLst/>
                        </a:rPr>
                        <a:t>В) Ag и Mg</a:t>
                      </a: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3200" dirty="0">
                          <a:effectLst/>
                        </a:rPr>
                        <a:t>1) H</a:t>
                      </a:r>
                      <a:r>
                        <a:rPr lang="pt-BR" sz="3200" baseline="-25000" dirty="0">
                          <a:effectLst/>
                        </a:rPr>
                        <a:t>2</a:t>
                      </a:r>
                      <a:r>
                        <a:rPr lang="pt-BR" sz="3200" dirty="0">
                          <a:effectLst/>
                        </a:rPr>
                        <a:t>O </a:t>
                      </a:r>
                      <a:r>
                        <a:rPr lang="pt-BR" sz="3200" baseline="-25000" dirty="0">
                          <a:effectLst/>
                        </a:rPr>
                        <a:t>(хол)</a:t>
                      </a:r>
                      <a:endParaRPr lang="pt-BR" sz="3200" dirty="0">
                        <a:effectLst/>
                      </a:endParaRPr>
                    </a:p>
                    <a:p>
                      <a:pPr fontAlgn="t"/>
                      <a:r>
                        <a:rPr lang="pt-BR" sz="3200" dirty="0">
                          <a:effectLst/>
                        </a:rPr>
                        <a:t>2) Лакмус</a:t>
                      </a:r>
                    </a:p>
                    <a:p>
                      <a:pPr fontAlgn="t"/>
                      <a:r>
                        <a:rPr lang="pt-BR" sz="3200" dirty="0">
                          <a:effectLst/>
                        </a:rPr>
                        <a:t>3) NaOH </a:t>
                      </a:r>
                      <a:r>
                        <a:rPr lang="pt-BR" sz="3200" baseline="-25000" dirty="0">
                          <a:effectLst/>
                        </a:rPr>
                        <a:t>(р-р)</a:t>
                      </a:r>
                      <a:endParaRPr lang="pt-BR" sz="3200" dirty="0">
                        <a:effectLst/>
                      </a:endParaRPr>
                    </a:p>
                    <a:p>
                      <a:pPr fontAlgn="t"/>
                      <a:r>
                        <a:rPr lang="pt-BR" sz="3200" dirty="0">
                          <a:effectLst/>
                        </a:rPr>
                        <a:t>4) H</a:t>
                      </a:r>
                      <a:r>
                        <a:rPr lang="pt-BR" sz="3200" baseline="-25000" dirty="0">
                          <a:effectLst/>
                        </a:rPr>
                        <a:t>2</a:t>
                      </a:r>
                      <a:r>
                        <a:rPr lang="pt-BR" sz="3200" dirty="0">
                          <a:effectLst/>
                        </a:rPr>
                        <a:t>SO</a:t>
                      </a:r>
                      <a:r>
                        <a:rPr lang="pt-BR" sz="3200" baseline="-25000" dirty="0">
                          <a:effectLst/>
                        </a:rPr>
                        <a:t>4</a:t>
                      </a:r>
                      <a:r>
                        <a:rPr lang="pt-BR" sz="3200" dirty="0">
                          <a:effectLst/>
                        </a:rPr>
                        <a:t> </a:t>
                      </a:r>
                      <a:r>
                        <a:rPr lang="pt-BR" sz="3200" baseline="-25000" dirty="0">
                          <a:effectLst/>
                        </a:rPr>
                        <a:t>(р-р)</a:t>
                      </a:r>
                      <a:endParaRPr lang="pt-BR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73470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ABA409-444C-4FC0-8A7C-7B2392B57BE7}"/>
              </a:ext>
            </a:extLst>
          </p:cNvPr>
          <p:cNvSpPr/>
          <p:nvPr/>
        </p:nvSpPr>
        <p:spPr>
          <a:xfrm>
            <a:off x="7635756" y="5644745"/>
            <a:ext cx="379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Rubik"/>
              </a:rPr>
              <a:t>Верный ответ: 234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41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0D8C4-EA59-42F1-97A0-B974D4CD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№18-19. Массовая доля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73D663-4F36-4549-BDB8-DEA182433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При выполнении задания используйте ответ из предыдущего номера.</a:t>
            </a:r>
          </a:p>
          <a:p>
            <a:pPr marL="0" indent="0">
              <a:buNone/>
            </a:pPr>
            <a:r>
              <a:rPr lang="ru-RU" sz="2800" i="1">
                <a:solidFill>
                  <a:schemeClr val="tx1"/>
                </a:solidFill>
              </a:rPr>
              <a:t>В промышленности используют раствор ацетата кальция, в 1 л которого содержится 30 г этой соли. Определите массу (в граммах) кальция, который содержится в 1500 мл такого раствора. Запишите число с точностью до целых</a:t>
            </a:r>
            <a:r>
              <a:rPr lang="ru-RU"/>
              <a:t>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7E4B6A-C42C-4EDC-BAE5-61042CF438A1}"/>
              </a:ext>
            </a:extLst>
          </p:cNvPr>
          <p:cNvSpPr/>
          <p:nvPr/>
        </p:nvSpPr>
        <p:spPr>
          <a:xfrm>
            <a:off x="7199626" y="5091245"/>
            <a:ext cx="393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Rubik"/>
              </a:rPr>
              <a:t>Верный ответ: 11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950" y="2060576"/>
            <a:ext cx="9036050" cy="4797425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C1C1C"/>
                </a:solidFill>
              </a:rPr>
              <a:t>Буквенный код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1C1C1C"/>
                </a:solidFill>
              </a:rPr>
              <a:t> </a:t>
            </a:r>
            <a:r>
              <a:rPr lang="ru-RU" sz="2000" dirty="0">
                <a:solidFill>
                  <a:srgbClr val="1C1C1C"/>
                </a:solidFill>
              </a:rPr>
              <a:t>Образование смысловых фраз из начальных букв запоминаемой информации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C1C1C"/>
                </a:solidFill>
              </a:rPr>
              <a:t>Ассоциации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1C1C1C"/>
                </a:solidFill>
              </a:rPr>
              <a:t> Нахождение ярких необычных ассоциаций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C1C1C"/>
                </a:solidFill>
              </a:rPr>
              <a:t>Рифмы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1C1C1C"/>
                </a:solidFill>
              </a:rPr>
              <a:t>Создание рифмованных пар слов, содержащих запоминаемый материал.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C1C1C"/>
                </a:solidFill>
              </a:rPr>
              <a:t>Созвучие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1C1C1C"/>
                </a:solidFill>
              </a:rPr>
              <a:t>Запоминание терминов или иностранных слов с помощью созвучных уже известных слов или словосочетаний</a:t>
            </a:r>
            <a:r>
              <a:rPr lang="ru-RU" dirty="0" smtClean="0">
                <a:solidFill>
                  <a:srgbClr val="1C1C1C"/>
                </a:solidFill>
              </a:rPr>
              <a:t>	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C1C1C"/>
                </a:solidFill>
              </a:rPr>
              <a:t>Метод римской комнаты</a:t>
            </a:r>
            <a:endParaRPr lang="ru-RU" dirty="0">
              <a:solidFill>
                <a:srgbClr val="1C1C1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1C1C1C"/>
                </a:solidFill>
              </a:rPr>
              <a:t> </a:t>
            </a:r>
            <a:r>
              <a:rPr lang="ru-RU" sz="2000" dirty="0">
                <a:solidFill>
                  <a:srgbClr val="1C1C1C"/>
                </a:solidFill>
              </a:rPr>
              <a:t>Присвоение запоминаемым объектам отдельных мест в хорошо известной вам комнате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chemeClr val="tx1"/>
                </a:solidFill>
              </a:rPr>
              <a:t>Основные мнемонические приемы</a:t>
            </a:r>
          </a:p>
        </p:txBody>
      </p:sp>
    </p:spTree>
    <p:extLst>
      <p:ext uri="{BB962C8B-B14F-4D97-AF65-F5344CB8AC3E}">
        <p14:creationId xmlns:p14="http://schemas.microsoft.com/office/powerpoint/2010/main" val="16304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2F492-E8F0-43ED-B9DE-885E2EBD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Объяснения заданий 18-19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6586AB-470B-4B05-B778-BAFDF37D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268" y="1061419"/>
            <a:ext cx="10178322" cy="3593591"/>
          </a:xfrm>
        </p:spPr>
        <p:txBody>
          <a:bodyPr>
            <a:noAutofit/>
          </a:bodyPr>
          <a:lstStyle/>
          <a:p>
            <a:r>
              <a:rPr lang="ru-RU" sz="2400" dirty="0"/>
              <a:t>Сначала высчитываем Относительную молекулярную массу вещества по формуле М</a:t>
            </a:r>
            <a:r>
              <a:rPr lang="en-US" sz="2400" dirty="0"/>
              <a:t>r(</a:t>
            </a:r>
            <a:r>
              <a:rPr lang="ru-RU" sz="2400" dirty="0"/>
              <a:t>вещества)=</a:t>
            </a:r>
            <a:r>
              <a:rPr lang="en-US" sz="2400" dirty="0" err="1"/>
              <a:t>Ar</a:t>
            </a:r>
            <a:r>
              <a:rPr lang="en-US" sz="2400" dirty="0"/>
              <a:t>(</a:t>
            </a:r>
            <a:r>
              <a:rPr lang="ru-RU" sz="2400" dirty="0"/>
              <a:t>Э)*</a:t>
            </a:r>
            <a:r>
              <a:rPr lang="en-US" sz="2400" dirty="0"/>
              <a:t>n (</a:t>
            </a:r>
            <a:r>
              <a:rPr lang="ru-RU" sz="2400" dirty="0"/>
              <a:t>не имеет величины) </a:t>
            </a:r>
          </a:p>
          <a:p>
            <a:r>
              <a:rPr lang="ru-RU" sz="2400" dirty="0"/>
              <a:t>Пример: М</a:t>
            </a:r>
            <a:r>
              <a:rPr lang="en-US" sz="2400" dirty="0"/>
              <a:t>r(</a:t>
            </a:r>
            <a:r>
              <a:rPr lang="ru-RU" sz="2400" dirty="0"/>
              <a:t>Н2</a:t>
            </a:r>
            <a:r>
              <a:rPr lang="en-US" sz="2400" dirty="0"/>
              <a:t>SO4)=</a:t>
            </a:r>
            <a:r>
              <a:rPr lang="en-US" sz="2400" dirty="0" err="1"/>
              <a:t>Ar</a:t>
            </a:r>
            <a:r>
              <a:rPr lang="en-US" sz="2400" dirty="0"/>
              <a:t>(H)*2+ </a:t>
            </a:r>
            <a:r>
              <a:rPr lang="en-US" sz="2400" dirty="0" err="1"/>
              <a:t>Ar</a:t>
            </a:r>
            <a:r>
              <a:rPr lang="en-US" sz="2400" dirty="0"/>
              <a:t>(S) + </a:t>
            </a:r>
            <a:r>
              <a:rPr lang="en-US" sz="2400" dirty="0" err="1"/>
              <a:t>Ar</a:t>
            </a:r>
            <a:r>
              <a:rPr lang="en-US" sz="2400" dirty="0"/>
              <a:t>(O)*4 = 1*2+32+16*4=98 </a:t>
            </a:r>
            <a:endParaRPr lang="ru-RU" sz="2400" dirty="0"/>
          </a:p>
          <a:p>
            <a:r>
              <a:rPr lang="ru-RU" sz="2400" dirty="0"/>
              <a:t>После этого находим массовую долю искомого Э в этом веществе по формуле: </a:t>
            </a:r>
            <a:r>
              <a:rPr lang="el-GR" sz="2400" dirty="0"/>
              <a:t>ω = 𝑛(</a:t>
            </a:r>
            <a:r>
              <a:rPr lang="ru-RU" sz="2400" dirty="0"/>
              <a:t>Э)∗𝐴𝑟(Э) 𝑀𝑟(в−</a:t>
            </a:r>
            <a:r>
              <a:rPr lang="ru-RU" sz="2400" dirty="0" err="1"/>
              <a:t>ва</a:t>
            </a:r>
            <a:r>
              <a:rPr lang="ru-RU" sz="2400" dirty="0"/>
              <a:t>) *100% </a:t>
            </a:r>
          </a:p>
          <a:p>
            <a:r>
              <a:rPr lang="ru-RU" sz="2400" dirty="0"/>
              <a:t>Пример: </a:t>
            </a:r>
            <a:r>
              <a:rPr lang="el-GR" sz="2400" dirty="0"/>
              <a:t>ω(</a:t>
            </a:r>
            <a:r>
              <a:rPr lang="ru-RU" sz="2400" dirty="0"/>
              <a:t>Н) = 𝑛(Н)∗𝐴𝑟(Н) 𝑀𝑟(Н2𝑆𝑂4) *100% = 2∗1 98 *100% = 2% </a:t>
            </a:r>
          </a:p>
          <a:p>
            <a:r>
              <a:rPr lang="el-GR" sz="2400" dirty="0"/>
              <a:t>ω(</a:t>
            </a:r>
            <a:r>
              <a:rPr lang="en-US" sz="2400" dirty="0"/>
              <a:t>S) = 𝑛(𝑆)∗𝐴𝑟(𝑆) 𝑀𝑟(</a:t>
            </a:r>
            <a:r>
              <a:rPr lang="ru-RU" sz="2400" dirty="0"/>
              <a:t>Н2𝑆𝑂4) *100% = 1∗32 98 *100% = 33%</a:t>
            </a:r>
          </a:p>
          <a:p>
            <a:r>
              <a:rPr lang="ru-RU" sz="2400" dirty="0"/>
              <a:t> </a:t>
            </a:r>
            <a:r>
              <a:rPr lang="el-GR" sz="2400" dirty="0"/>
              <a:t>ω(</a:t>
            </a:r>
            <a:r>
              <a:rPr lang="en-US" sz="2400" dirty="0"/>
              <a:t>O) = 𝑛(𝑂)∗𝐴𝑟(𝑂) 𝑀𝑟(</a:t>
            </a:r>
            <a:r>
              <a:rPr lang="ru-RU" sz="2400" dirty="0"/>
              <a:t>Н2𝑆𝑂4) *100% = 4∗16 98 *100% = 65% </a:t>
            </a:r>
          </a:p>
          <a:p>
            <a:r>
              <a:rPr lang="ru-RU" sz="2400" dirty="0"/>
              <a:t>Проверка: 2%+33%+65%=100%</a:t>
            </a:r>
          </a:p>
        </p:txBody>
      </p:sp>
    </p:spTree>
    <p:extLst>
      <p:ext uri="{BB962C8B-B14F-4D97-AF65-F5344CB8AC3E}">
        <p14:creationId xmlns:p14="http://schemas.microsoft.com/office/powerpoint/2010/main" val="2625893196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D6607C-6E69-4E96-96A1-BFD2111A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Объяснения заданий 18-19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B0BE0F-AB33-4600-B5DA-A8DBF7D9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146" y="1247314"/>
            <a:ext cx="10178322" cy="3593591"/>
          </a:xfrm>
        </p:spPr>
        <p:txBody>
          <a:bodyPr>
            <a:noAutofit/>
          </a:bodyPr>
          <a:lstStyle/>
          <a:p>
            <a:r>
              <a:rPr lang="ru-RU" sz="2800" dirty="0"/>
              <a:t>Сначала высчитываем Молярную массу вещества по формуле М(вещества)=</a:t>
            </a:r>
            <a:r>
              <a:rPr lang="ru-RU" sz="2800" dirty="0" err="1"/>
              <a:t>Ar</a:t>
            </a:r>
            <a:r>
              <a:rPr lang="ru-RU" sz="2800" dirty="0"/>
              <a:t>(Э)*n (измеряется в г/моль) </a:t>
            </a:r>
          </a:p>
          <a:p>
            <a:r>
              <a:rPr lang="ru-RU" sz="2800" dirty="0"/>
              <a:t>Пример: М(Н2SO4)=</a:t>
            </a:r>
            <a:r>
              <a:rPr lang="ru-RU" sz="2800" dirty="0" err="1"/>
              <a:t>Ar</a:t>
            </a:r>
            <a:r>
              <a:rPr lang="ru-RU" sz="2800" dirty="0"/>
              <a:t>(H)*2+Ar(S)*1+Ar(O)*4 = 1*2+32+16*4=98 г/моль </a:t>
            </a:r>
          </a:p>
          <a:p>
            <a:r>
              <a:rPr lang="ru-RU" sz="2800" dirty="0"/>
              <a:t>После этого находим долю искомого Э в этом веществе по формуле: ω = 𝑛(Э)∗𝐴𝑟(Э) 𝑀𝑟(в−</a:t>
            </a:r>
            <a:r>
              <a:rPr lang="ru-RU" sz="2800" dirty="0" err="1"/>
              <a:t>ва</a:t>
            </a:r>
            <a:r>
              <a:rPr lang="ru-RU" sz="2800" dirty="0"/>
              <a:t>) (после запятой оставляем 4 цифры П-р: 0,3445) </a:t>
            </a:r>
          </a:p>
          <a:p>
            <a:r>
              <a:rPr lang="ru-RU" sz="2800" dirty="0"/>
              <a:t>Далее находим необходимую величину(массу): Если в задании просят найти массу элемента, то действие-умножение Если в задании просят найти массу вещества, то действие-деление</a:t>
            </a:r>
          </a:p>
        </p:txBody>
      </p:sp>
    </p:spTree>
    <p:extLst>
      <p:ext uri="{BB962C8B-B14F-4D97-AF65-F5344CB8AC3E}">
        <p14:creationId xmlns:p14="http://schemas.microsoft.com/office/powerpoint/2010/main" val="265905148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412C5-0689-404D-9672-DDC6660F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часть </a:t>
            </a:r>
            <a:r>
              <a:rPr lang="ru-RU" dirty="0" err="1"/>
              <a:t>огэ</a:t>
            </a:r>
            <a:r>
              <a:rPr lang="ru-RU" dirty="0"/>
              <a:t> по химии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DE8D56-CE2B-4AE4-8DCC-634793476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82140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F04FE2-CFFE-46A6-8D64-C0920CBB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№20. Окислительно-восстановительные реакции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6182F9-00BB-4CE3-AA89-C507B4B0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57" y="2001513"/>
            <a:ext cx="10178322" cy="3593591"/>
          </a:xfrm>
        </p:spPr>
        <p:txBody>
          <a:bodyPr/>
          <a:lstStyle/>
          <a:p>
            <a:r>
              <a:rPr lang="ru-RU" sz="2800" dirty="0"/>
              <a:t>Используя метод электронного баланса, расставьте коэффициенты в уравнении реакции, схема которой</a:t>
            </a:r>
          </a:p>
          <a:p>
            <a:pPr marL="0" indent="0">
              <a:buNone/>
            </a:pPr>
            <a:r>
              <a:rPr lang="ru-RU" sz="2800" dirty="0"/>
              <a:t>HI + H</a:t>
            </a:r>
            <a:r>
              <a:rPr lang="ru-RU" sz="2800" baseline="-25000" dirty="0"/>
              <a:t>2</a:t>
            </a:r>
            <a:r>
              <a:rPr lang="ru-RU" sz="2800" dirty="0"/>
              <a:t>SO</a:t>
            </a:r>
            <a:r>
              <a:rPr lang="ru-RU" sz="2800" baseline="-25000" dirty="0"/>
              <a:t>4</a:t>
            </a:r>
            <a:r>
              <a:rPr lang="ru-RU" sz="2800" dirty="0"/>
              <a:t> → I</a:t>
            </a:r>
            <a:r>
              <a:rPr lang="ru-RU" sz="2800" baseline="-25000" dirty="0"/>
              <a:t>2</a:t>
            </a:r>
            <a:r>
              <a:rPr lang="ru-RU" sz="2800" dirty="0"/>
              <a:t> + H</a:t>
            </a:r>
            <a:r>
              <a:rPr lang="ru-RU" sz="2800" baseline="-25000" dirty="0"/>
              <a:t>2</a:t>
            </a:r>
            <a:r>
              <a:rPr lang="ru-RU" sz="2800" dirty="0"/>
              <a:t>S + H</a:t>
            </a:r>
            <a:r>
              <a:rPr lang="ru-RU" sz="2800" baseline="-25000" dirty="0"/>
              <a:t>2</a:t>
            </a:r>
            <a:r>
              <a:rPr lang="ru-RU" sz="2800" dirty="0"/>
              <a:t>O</a:t>
            </a:r>
          </a:p>
          <a:p>
            <a:pPr marL="0" indent="0">
              <a:buNone/>
            </a:pPr>
            <a:r>
              <a:rPr lang="ru-RU" sz="2800" dirty="0"/>
              <a:t>Определите окислитель и восстановитель.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B105E0-2658-45AE-B81C-F41A3002BD00}"/>
              </a:ext>
            </a:extLst>
          </p:cNvPr>
          <p:cNvSpPr/>
          <p:nvPr/>
        </p:nvSpPr>
        <p:spPr>
          <a:xfrm>
            <a:off x="3823390" y="4057497"/>
            <a:ext cx="71879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Rubik"/>
              </a:rPr>
              <a:t>Правильный ответ</a:t>
            </a:r>
          </a:p>
          <a:p>
            <a:r>
              <a:rPr lang="ru-RU" sz="2800" dirty="0">
                <a:solidFill>
                  <a:srgbClr val="00B050"/>
                </a:solidFill>
                <a:latin typeface="Rubik"/>
              </a:rPr>
              <a:t>8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HI + H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SO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4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 → 4I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 + H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S + 4H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O</a:t>
            </a:r>
          </a:p>
          <a:p>
            <a:r>
              <a:rPr lang="en-US" sz="2800" dirty="0">
                <a:solidFill>
                  <a:srgbClr val="00B050"/>
                </a:solidFill>
                <a:latin typeface="Rubik"/>
              </a:rPr>
              <a:t>4│2I</a:t>
            </a:r>
            <a:r>
              <a:rPr lang="en-US" sz="2800" baseline="30000" dirty="0">
                <a:solidFill>
                  <a:srgbClr val="00B050"/>
                </a:solidFill>
                <a:latin typeface="Rubik"/>
              </a:rPr>
              <a:t>–1  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– 2</a:t>
            </a:r>
            <a:r>
              <a:rPr lang="en-US" sz="2800" i="1" dirty="0">
                <a:solidFill>
                  <a:srgbClr val="00B050"/>
                </a:solidFill>
                <a:latin typeface="Rubik"/>
              </a:rPr>
              <a:t>e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 = I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800" baseline="30000" dirty="0">
                <a:solidFill>
                  <a:srgbClr val="00B050"/>
                </a:solidFill>
                <a:latin typeface="Rubik"/>
              </a:rPr>
              <a:t>0</a:t>
            </a:r>
            <a:endParaRPr lang="en-US" sz="2800" dirty="0">
              <a:solidFill>
                <a:srgbClr val="00B050"/>
              </a:solidFill>
              <a:latin typeface="Rubik"/>
            </a:endParaRPr>
          </a:p>
          <a:p>
            <a:r>
              <a:rPr lang="en-US" sz="2800" dirty="0">
                <a:solidFill>
                  <a:srgbClr val="00B050"/>
                </a:solidFill>
                <a:latin typeface="Rubik"/>
              </a:rPr>
              <a:t>1│S</a:t>
            </a:r>
            <a:r>
              <a:rPr lang="en-US" sz="2800" baseline="30000" dirty="0">
                <a:solidFill>
                  <a:srgbClr val="00B050"/>
                </a:solidFill>
                <a:latin typeface="Rubik"/>
              </a:rPr>
              <a:t>+6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 + 8</a:t>
            </a:r>
            <a:r>
              <a:rPr lang="en-US" sz="2800" i="1" dirty="0">
                <a:solidFill>
                  <a:srgbClr val="00B050"/>
                </a:solidFill>
                <a:latin typeface="Rubik"/>
              </a:rPr>
              <a:t>e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 = S</a:t>
            </a:r>
            <a:r>
              <a:rPr lang="en-US" sz="2800" baseline="30000" dirty="0">
                <a:solidFill>
                  <a:srgbClr val="00B050"/>
                </a:solidFill>
                <a:latin typeface="Rubik"/>
              </a:rPr>
              <a:t>–2</a:t>
            </a:r>
            <a:endParaRPr lang="en-US" sz="2800" dirty="0">
              <a:solidFill>
                <a:srgbClr val="00B050"/>
              </a:solidFill>
              <a:latin typeface="Rubik"/>
            </a:endParaRPr>
          </a:p>
          <a:p>
            <a:r>
              <a:rPr lang="en-US" sz="2800" dirty="0">
                <a:solidFill>
                  <a:srgbClr val="00B050"/>
                </a:solidFill>
                <a:latin typeface="Rubik"/>
              </a:rPr>
              <a:t>HI (I</a:t>
            </a:r>
            <a:r>
              <a:rPr lang="en-US" sz="2800" baseline="30000" dirty="0">
                <a:solidFill>
                  <a:srgbClr val="00B050"/>
                </a:solidFill>
                <a:latin typeface="Rubik"/>
              </a:rPr>
              <a:t>–1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) – </a:t>
            </a:r>
            <a:r>
              <a:rPr lang="ru-RU" sz="2800" dirty="0">
                <a:solidFill>
                  <a:srgbClr val="00B050"/>
                </a:solidFill>
                <a:latin typeface="Rubik"/>
              </a:rPr>
              <a:t>восстановитель, 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H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SO</a:t>
            </a:r>
            <a:r>
              <a:rPr lang="en-US" sz="2800" baseline="-25000" dirty="0">
                <a:solidFill>
                  <a:srgbClr val="00B050"/>
                </a:solidFill>
                <a:latin typeface="Rubik"/>
              </a:rPr>
              <a:t>4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 (S</a:t>
            </a:r>
            <a:r>
              <a:rPr lang="en-US" sz="2800" baseline="30000" dirty="0">
                <a:solidFill>
                  <a:srgbClr val="00B050"/>
                </a:solidFill>
                <a:latin typeface="Rubik"/>
              </a:rPr>
              <a:t>+6</a:t>
            </a:r>
            <a:r>
              <a:rPr lang="en-US" sz="2800" dirty="0">
                <a:solidFill>
                  <a:srgbClr val="00B050"/>
                </a:solidFill>
                <a:latin typeface="Rubik"/>
              </a:rPr>
              <a:t>) – </a:t>
            </a:r>
            <a:r>
              <a:rPr lang="ru-RU" sz="2800" dirty="0">
                <a:solidFill>
                  <a:srgbClr val="00B050"/>
                </a:solidFill>
                <a:latin typeface="Rubik"/>
              </a:rPr>
              <a:t>окислитель</a:t>
            </a:r>
            <a:endParaRPr lang="ru-RU" sz="2800" b="0" i="0" dirty="0">
              <a:solidFill>
                <a:srgbClr val="00B050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356469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D1DE0-B357-4164-8DF0-C1105561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Задание №21. Схема превращений неорганических веществ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A9FD03-F03D-4D63-8298-23A9ED7B1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Дана схема превращений: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err="1"/>
              <a:t>Al</a:t>
            </a:r>
            <a:r>
              <a:rPr lang="ru-RU" sz="2400" dirty="0"/>
              <a:t> → AlCl</a:t>
            </a:r>
            <a:r>
              <a:rPr lang="ru-RU" sz="2400" baseline="-25000" dirty="0"/>
              <a:t>3</a:t>
            </a:r>
            <a:r>
              <a:rPr lang="ru-RU" sz="2400" dirty="0"/>
              <a:t> → X —→ t℃Al</a:t>
            </a:r>
            <a:r>
              <a:rPr lang="ru-RU" sz="2400" baseline="-25000" dirty="0"/>
              <a:t>2</a:t>
            </a:r>
            <a:r>
              <a:rPr lang="ru-RU" sz="2400" dirty="0"/>
              <a:t>O</a:t>
            </a:r>
            <a:r>
              <a:rPr lang="ru-RU" sz="2400" baseline="-25000" dirty="0"/>
              <a:t>3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Напишите молекулярные уравнения реакций, с помощью которых можно осуществить указанные превращения. Для второго превращения составьте сокращенное ионное уравнение реакции.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A261D3-9CEC-422F-9C8A-FB676758CC0B}"/>
              </a:ext>
            </a:extLst>
          </p:cNvPr>
          <p:cNvSpPr/>
          <p:nvPr/>
        </p:nvSpPr>
        <p:spPr>
          <a:xfrm>
            <a:off x="4370772" y="4446081"/>
            <a:ext cx="7356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Правильный ответ</a:t>
            </a:r>
          </a:p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Вариант ответа:</a:t>
            </a:r>
          </a:p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1) 2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Al + 3Cl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= 2AlCl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3</a:t>
            </a:r>
            <a:endParaRPr lang="en-US" sz="2400" dirty="0">
              <a:solidFill>
                <a:srgbClr val="00B050"/>
              </a:solidFill>
              <a:latin typeface="Rubik"/>
            </a:endParaRPr>
          </a:p>
          <a:p>
            <a:r>
              <a:rPr lang="en-US" sz="2400" dirty="0">
                <a:solidFill>
                  <a:srgbClr val="00B050"/>
                </a:solidFill>
                <a:latin typeface="Rubik"/>
              </a:rPr>
              <a:t>2) AlCl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+ 3NaOH = Al(OH)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+ 3NaCl</a:t>
            </a:r>
          </a:p>
          <a:p>
            <a:r>
              <a:rPr lang="en-US" sz="2400" dirty="0">
                <a:solidFill>
                  <a:srgbClr val="00B050"/>
                </a:solidFill>
                <a:latin typeface="Rubik"/>
              </a:rPr>
              <a:t>Al</a:t>
            </a:r>
            <a:r>
              <a:rPr lang="en-US" sz="2400" baseline="30000" dirty="0">
                <a:solidFill>
                  <a:srgbClr val="00B050"/>
                </a:solidFill>
                <a:latin typeface="Rubik"/>
              </a:rPr>
              <a:t>3+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+ 3OH</a:t>
            </a:r>
            <a:r>
              <a:rPr lang="en-US" sz="2400" baseline="30000" dirty="0">
                <a:solidFill>
                  <a:srgbClr val="00B050"/>
                </a:solidFill>
                <a:latin typeface="Rubik"/>
              </a:rPr>
              <a:t>−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= Al(OH)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3</a:t>
            </a:r>
            <a:endParaRPr lang="en-US" sz="2400" dirty="0">
              <a:solidFill>
                <a:srgbClr val="00B050"/>
              </a:solidFill>
              <a:latin typeface="Rubik"/>
            </a:endParaRPr>
          </a:p>
          <a:p>
            <a:r>
              <a:rPr lang="en-US" sz="2400" dirty="0">
                <a:solidFill>
                  <a:srgbClr val="00B050"/>
                </a:solidFill>
                <a:latin typeface="Rubik"/>
              </a:rPr>
              <a:t>3) 2Al(OH)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= Al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O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 + 3H</a:t>
            </a:r>
            <a:r>
              <a:rPr lang="en-US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Rubik"/>
              </a:rPr>
              <a:t>O</a:t>
            </a:r>
            <a:endParaRPr lang="en-US" sz="2400" b="0" i="0" dirty="0">
              <a:solidFill>
                <a:srgbClr val="00B050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97310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52518-7C94-4DD7-922E-658298F1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№22. Расчетная задача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56384-4E1B-4AD5-81D5-4DF27354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1702"/>
            <a:ext cx="10178322" cy="3593591"/>
          </a:xfrm>
        </p:spPr>
        <p:txBody>
          <a:bodyPr>
            <a:normAutofit/>
          </a:bodyPr>
          <a:lstStyle/>
          <a:p>
            <a:r>
              <a:rPr lang="ru-RU" sz="2400" dirty="0"/>
              <a:t>К 783 г раствора нитрата бария с массовой долей соли 5,0% добавили избыток раствора сульфата железа (III). Определите массу соли, образовавшейся в растворе. В ответе запишите уравнение реакции, о которой идет речь в условии задачи, и приведите все необходимые вычисления (указывайте единицы измерения искомых физических величин).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EAFA1F-5D52-433E-B186-28738C9E7CE5}"/>
              </a:ext>
            </a:extLst>
          </p:cNvPr>
          <p:cNvSpPr/>
          <p:nvPr/>
        </p:nvSpPr>
        <p:spPr>
          <a:xfrm>
            <a:off x="4566082" y="364465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00B050"/>
                </a:solidFill>
                <a:latin typeface="Rubik"/>
              </a:rPr>
              <a:t>Правильный ответ</a:t>
            </a:r>
          </a:p>
          <a:p>
            <a:r>
              <a:rPr lang="pt-BR" sz="2400" dirty="0">
                <a:solidFill>
                  <a:srgbClr val="00B050"/>
                </a:solidFill>
                <a:latin typeface="Rubik"/>
              </a:rPr>
              <a:t>Fe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(SO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4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 + 3Ba(NO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2 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= 3BaSO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4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 + 2Fe(NO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endParaRPr lang="pt-BR" sz="2400" dirty="0">
              <a:solidFill>
                <a:srgbClr val="00B050"/>
              </a:solidFill>
              <a:latin typeface="Rubik"/>
            </a:endParaRPr>
          </a:p>
          <a:p>
            <a:r>
              <a:rPr lang="pt-BR" sz="2400" i="1" dirty="0">
                <a:solidFill>
                  <a:srgbClr val="00B050"/>
                </a:solidFill>
                <a:latin typeface="Rubik"/>
              </a:rPr>
              <a:t>m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(Ba(NO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 = m</a:t>
            </a:r>
            <a:r>
              <a:rPr lang="pt-BR" sz="2400" i="1" baseline="-25000" dirty="0">
                <a:solidFill>
                  <a:srgbClr val="00B050"/>
                </a:solidFill>
                <a:latin typeface="Rubik"/>
              </a:rPr>
              <a:t>p-pa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 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•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 ω 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: 100%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 = 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783 • 5 : 100% = 39,15 г</a:t>
            </a:r>
          </a:p>
          <a:p>
            <a:r>
              <a:rPr lang="pt-BR" sz="2400" i="1" dirty="0">
                <a:solidFill>
                  <a:srgbClr val="00B050"/>
                </a:solidFill>
                <a:latin typeface="Rubik"/>
              </a:rPr>
              <a:t>n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(Ba(NO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 = m : M = 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39,15 : 261 = 0,15 моль</a:t>
            </a:r>
          </a:p>
          <a:p>
            <a:r>
              <a:rPr lang="pt-BR" sz="2400" i="1" dirty="0">
                <a:solidFill>
                  <a:srgbClr val="00B050"/>
                </a:solidFill>
                <a:latin typeface="Rubik"/>
              </a:rPr>
              <a:t>n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(Fe(NO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 =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 n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(Ba(NO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2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 : 3 • 2 = 0,1 моль</a:t>
            </a:r>
          </a:p>
          <a:p>
            <a:r>
              <a:rPr lang="pt-BR" sz="2400" i="1" dirty="0">
                <a:solidFill>
                  <a:srgbClr val="00B050"/>
                </a:solidFill>
                <a:latin typeface="Rubik"/>
              </a:rPr>
              <a:t>m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(Fe(NO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pt-BR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) = 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n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 • </a:t>
            </a:r>
            <a:r>
              <a:rPr lang="pt-BR" sz="2400" i="1" dirty="0">
                <a:solidFill>
                  <a:srgbClr val="00B050"/>
                </a:solidFill>
                <a:latin typeface="Rubik"/>
              </a:rPr>
              <a:t>M</a:t>
            </a:r>
            <a:r>
              <a:rPr lang="pt-BR" sz="2400" dirty="0">
                <a:solidFill>
                  <a:srgbClr val="00B050"/>
                </a:solidFill>
                <a:latin typeface="Rubik"/>
              </a:rPr>
              <a:t> = 0,1 • 242 = 24,2 г</a:t>
            </a:r>
            <a:endParaRPr lang="pt-BR" sz="2400" b="0" i="0" dirty="0">
              <a:solidFill>
                <a:srgbClr val="00B050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276376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CE468-511B-4ECF-8726-1A5824C5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№23. Свойства неорганических веществ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6A98A7-13BE-4FF5-B2C8-3DC70923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735586"/>
            <a:ext cx="10178322" cy="3593591"/>
          </a:xfrm>
        </p:spPr>
        <p:txBody>
          <a:bodyPr/>
          <a:lstStyle/>
          <a:p>
            <a:r>
              <a:rPr lang="ru-RU" sz="2400" dirty="0"/>
              <a:t>Дан раствор хлорида железа (III), а также набор следующих реактивов: растворы нитрата серебра, нитрата натрия, сульфата железа (II), гидроксида калия, серной кислоты.</a:t>
            </a:r>
          </a:p>
          <a:p>
            <a:pPr marL="0" indent="0">
              <a:buNone/>
            </a:pPr>
            <a:r>
              <a:rPr lang="ru-RU" sz="2400" dirty="0"/>
              <a:t>Запишите молекулярные уравнения двух реакций, которые характеризуют химические свойства хлорида железа (III), и укажите признаки их протекания. Используйте только вещества из приведенного выше перечня.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3C546B-A474-4AD9-8FEC-0DB6B1017B99}"/>
              </a:ext>
            </a:extLst>
          </p:cNvPr>
          <p:cNvSpPr/>
          <p:nvPr/>
        </p:nvSpPr>
        <p:spPr>
          <a:xfrm>
            <a:off x="4473569" y="4180344"/>
            <a:ext cx="7324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Правильный ответ</a:t>
            </a:r>
          </a:p>
          <a:p>
            <a:r>
              <a:rPr lang="ru-RU" sz="2400" i="1" dirty="0">
                <a:solidFill>
                  <a:srgbClr val="00B050"/>
                </a:solidFill>
                <a:latin typeface="Rubik"/>
              </a:rPr>
              <a:t>Реакция №1</a:t>
            </a:r>
            <a:endParaRPr lang="ru-RU" sz="2400" dirty="0">
              <a:solidFill>
                <a:srgbClr val="00B050"/>
              </a:solidFill>
              <a:latin typeface="Rubik"/>
            </a:endParaRPr>
          </a:p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FeCl</a:t>
            </a:r>
            <a:r>
              <a:rPr lang="ru-RU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Rubik"/>
              </a:rPr>
              <a:t> + 3AgNO</a:t>
            </a:r>
            <a:r>
              <a:rPr lang="ru-RU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Rubik"/>
              </a:rPr>
              <a:t> = 3AgCl + </a:t>
            </a:r>
            <a:r>
              <a:rPr lang="ru-RU" sz="2400" dirty="0" err="1">
                <a:solidFill>
                  <a:srgbClr val="00B050"/>
                </a:solidFill>
                <a:latin typeface="Rubik"/>
              </a:rPr>
              <a:t>Fe</a:t>
            </a:r>
            <a:r>
              <a:rPr lang="ru-RU" sz="2400" dirty="0">
                <a:solidFill>
                  <a:srgbClr val="00B050"/>
                </a:solidFill>
                <a:latin typeface="Rubik"/>
              </a:rPr>
              <a:t>(NO</a:t>
            </a:r>
            <a:r>
              <a:rPr lang="ru-RU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Rubik"/>
              </a:rPr>
              <a:t>)</a:t>
            </a:r>
            <a:r>
              <a:rPr lang="ru-RU" sz="2400" baseline="-25000" dirty="0">
                <a:solidFill>
                  <a:srgbClr val="00B050"/>
                </a:solidFill>
                <a:latin typeface="Rubik"/>
              </a:rPr>
              <a:t>3</a:t>
            </a:r>
            <a:endParaRPr lang="ru-RU" sz="2400" dirty="0">
              <a:solidFill>
                <a:srgbClr val="00B050"/>
              </a:solidFill>
              <a:latin typeface="Rubik"/>
            </a:endParaRPr>
          </a:p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Выпадение белого творожистого осадка.</a:t>
            </a:r>
          </a:p>
          <a:p>
            <a:r>
              <a:rPr lang="ru-RU" sz="2400" i="1" dirty="0">
                <a:solidFill>
                  <a:srgbClr val="00B050"/>
                </a:solidFill>
                <a:latin typeface="Rubik"/>
              </a:rPr>
              <a:t>Реакция №2</a:t>
            </a:r>
            <a:endParaRPr lang="ru-RU" sz="2400" dirty="0">
              <a:solidFill>
                <a:srgbClr val="00B050"/>
              </a:solidFill>
              <a:latin typeface="Rubik"/>
            </a:endParaRPr>
          </a:p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FeCl</a:t>
            </a:r>
            <a:r>
              <a:rPr lang="ru-RU" sz="2400" baseline="-25000" dirty="0">
                <a:solidFill>
                  <a:srgbClr val="00B050"/>
                </a:solidFill>
                <a:latin typeface="Rubik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Rubik"/>
              </a:rPr>
              <a:t> + 3KOH = 3KCl + </a:t>
            </a:r>
            <a:r>
              <a:rPr lang="ru-RU" sz="2400" dirty="0" err="1">
                <a:solidFill>
                  <a:srgbClr val="00B050"/>
                </a:solidFill>
                <a:latin typeface="Rubik"/>
              </a:rPr>
              <a:t>Fe</a:t>
            </a:r>
            <a:r>
              <a:rPr lang="ru-RU" sz="2400" dirty="0">
                <a:solidFill>
                  <a:srgbClr val="00B050"/>
                </a:solidFill>
                <a:latin typeface="Rubik"/>
              </a:rPr>
              <a:t>(OH)</a:t>
            </a:r>
            <a:r>
              <a:rPr lang="ru-RU" sz="2400" baseline="-25000" dirty="0">
                <a:solidFill>
                  <a:srgbClr val="00B050"/>
                </a:solidFill>
                <a:latin typeface="Rubik"/>
              </a:rPr>
              <a:t>3</a:t>
            </a:r>
            <a:endParaRPr lang="ru-RU" sz="2400" dirty="0">
              <a:solidFill>
                <a:srgbClr val="00B050"/>
              </a:solidFill>
              <a:latin typeface="Rubik"/>
            </a:endParaRPr>
          </a:p>
          <a:p>
            <a:r>
              <a:rPr lang="ru-RU" sz="2400" dirty="0">
                <a:solidFill>
                  <a:srgbClr val="00B050"/>
                </a:solidFill>
                <a:latin typeface="Rubik"/>
              </a:rPr>
              <a:t>Выпадение бурого осадка.</a:t>
            </a:r>
            <a:endParaRPr lang="ru-RU" sz="2400" b="0" i="0" dirty="0">
              <a:solidFill>
                <a:srgbClr val="00B050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11129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B6BEC-5875-4BCA-BBB7-096A3DC5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886" y="0"/>
            <a:ext cx="8187071" cy="4064627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C0D662-AF44-482B-B27F-4046B5E00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3486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22501" y="2247900"/>
            <a:ext cx="8050213" cy="4610100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надо плевать в кислоту, а то она ответит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Химик, запомни как оду — льют кислоту в воду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Лила воду в кислоту — потеряла красоту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Правила по технике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5064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759" y="980729"/>
            <a:ext cx="8216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Arial" charset="0"/>
              </a:rPr>
              <a:t>Для запоминания Правила </a:t>
            </a:r>
            <a:r>
              <a:rPr lang="ru-RU" sz="3200" b="1" dirty="0" err="1">
                <a:solidFill>
                  <a:srgbClr val="FF0000"/>
                </a:solidFill>
                <a:latin typeface="Arial" charset="0"/>
              </a:rPr>
              <a:t>Хунда</a:t>
            </a:r>
            <a:r>
              <a:rPr lang="ru-RU" sz="32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b="1" dirty="0">
                <a:solidFill>
                  <a:srgbClr val="663300"/>
                </a:solidFill>
                <a:latin typeface="Arial" charset="0"/>
              </a:rPr>
              <a:t>существует мнемоническое «правило трамвайного вагона»: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Ты приглядись, решив присесть,</a:t>
            </a:r>
            <a:br>
              <a:rPr lang="ru-RU" sz="32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К местам трамвайного вагона:</a:t>
            </a:r>
            <a:br>
              <a:rPr lang="ru-RU" sz="32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Когда ряды пустые есть,</a:t>
            </a:r>
            <a:br>
              <a:rPr lang="ru-RU" sz="32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Подсаживаться нет резона.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Рисунок 3" descr="http://himi.jofo.ru/data/userfiles/4988/images/355666-i_01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66" y="5000636"/>
            <a:ext cx="62865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0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82" y="2"/>
            <a:ext cx="671517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Днём работают с колбочками, ночью ходят с палочками.</a:t>
            </a:r>
            <a:endParaRPr lang="ru-RU" sz="2400" b="1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Arial" charset="0"/>
              </a:rPr>
              <a:t>Функции белков</a:t>
            </a:r>
            <a:endParaRPr lang="ru-RU" sz="3200" dirty="0">
              <a:solidFill>
                <a:srgbClr val="FF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charset="0"/>
              </a:rPr>
              <a:t>Нелепая фраза быстро запоминается, и по ней несложно воспроизвести многочисленные функции белков: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Каждая Девушка Должна Точно Знать Свой Седьмой Этаж.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Рисунок 4" descr="https://fs00.infourok.ru/images/doc/254/259334/img13.jpg"/>
          <p:cNvPicPr/>
          <p:nvPr/>
        </p:nvPicPr>
        <p:blipFill>
          <a:blip r:embed="rId2"/>
          <a:srcRect l="2565" t="53419" r="22555"/>
          <a:stretch>
            <a:fillRect/>
          </a:stretch>
        </p:blipFill>
        <p:spPr bwMode="auto">
          <a:xfrm rot="5400000">
            <a:off x="7634292" y="962016"/>
            <a:ext cx="3286146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666844" y="5500703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каждого слова соответствует определенной функции белков: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аталитическая,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вигательная,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ыхательная,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ранспортная,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ащитная,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троительная,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игнальная и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нергетическая.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9720" y="214290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Arial" charset="0"/>
              </a:rPr>
              <a:t>Рецепторы сетчатки глаза</a:t>
            </a:r>
            <a:endParaRPr lang="ru-RU" sz="3200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95472" y="357166"/>
            <a:ext cx="7397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запоминании последовательности электронных подуровней в атоме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+mj-lt"/>
                <a:ea typeface="Calibri" pitchFamily="34" charset="0"/>
                <a:cs typeface="Times New Roman" pitchFamily="18" charset="0"/>
              </a:rPr>
              <a:t>                      (</a:t>
            </a:r>
            <a:r>
              <a:rPr lang="ru-RU" sz="3200" dirty="0" err="1">
                <a:latin typeface="+mj-lt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3200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3200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3200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3200" dirty="0">
                <a:latin typeface="+mj-lt"/>
                <a:ea typeface="Calibri" pitchFamily="34" charset="0"/>
                <a:cs typeface="Times New Roman" pitchFamily="18" charset="0"/>
              </a:rPr>
              <a:t>)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444444"/>
                </a:solidFill>
                <a:latin typeface="+mj-lt"/>
                <a:ea typeface="Calibri" pitchFamily="34" charset="0"/>
                <a:cs typeface="Times New Roman" pitchFamily="18" charset="0"/>
              </a:rPr>
              <a:t>запоминаем фразу: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444444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444444"/>
                </a:solidFill>
                <a:latin typeface="+mj-lt"/>
                <a:ea typeface="Calibri" pitchFamily="34" charset="0"/>
                <a:cs typeface="Times New Roman" pitchFamily="18" charset="0"/>
              </a:rPr>
              <a:t>«Саша помогал дяде фотографировать».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http://dok.opredelim.com/pars_docs/refs/32/31586/img13.jpg"/>
          <p:cNvPicPr/>
          <p:nvPr/>
        </p:nvPicPr>
        <p:blipFill>
          <a:blip r:embed="rId2"/>
          <a:srcRect l="11384" t="47507" r="5398" b="24409"/>
          <a:stretch>
            <a:fillRect/>
          </a:stretch>
        </p:blipFill>
        <p:spPr bwMode="auto">
          <a:xfrm>
            <a:off x="2952728" y="4357694"/>
            <a:ext cx="62151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4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174</TotalTime>
  <Words>3292</Words>
  <Application>Microsoft Office PowerPoint</Application>
  <PresentationFormat>Произвольный</PresentationFormat>
  <Paragraphs>388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Твердый переплет</vt:lpstr>
      <vt:lpstr>Поток</vt:lpstr>
      <vt:lpstr>Легкий дым</vt:lpstr>
      <vt:lpstr>Документ</vt:lpstr>
      <vt:lpstr>ПОДГОТОВКА К ОГЭ По биологии и химии </vt:lpstr>
      <vt:lpstr>Презентация PowerPoint</vt:lpstr>
      <vt:lpstr>Презентация PowerPoint</vt:lpstr>
      <vt:lpstr>Презентация PowerPoint</vt:lpstr>
      <vt:lpstr>Основные мнемонические приемы</vt:lpstr>
      <vt:lpstr>Правила по технике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Лайфхак  «Придумываем запоминалки» </vt:lpstr>
      <vt:lpstr>Лайфхак   «SHORTCUT» </vt:lpstr>
      <vt:lpstr>Презентация PowerPoint</vt:lpstr>
      <vt:lpstr>1 часть огэ по химии</vt:lpstr>
      <vt:lpstr>Задание №1. Элементы, простые и сложные вещества   Выберите два высказывания, в которых говорится о хлоре как о простом веществе. В природе встречаются два изотопа хлора. Впервые хлор был получен Шееле в 1774 г. Хлор чрезвычайно токсичен, поэтому при работе с ним следует соблюдать меры безопасности. Относительная атомная масса хлора равна 35,45. Хлор содержится в составе многих органических растворителей. </vt:lpstr>
      <vt:lpstr>Объяснение ЗАДАНИЯ 1</vt:lpstr>
      <vt:lpstr>Презентация PowerPoint</vt:lpstr>
      <vt:lpstr>ОБЪЯСНЕНИЕ ЗАДАНИЯ 2</vt:lpstr>
      <vt:lpstr>Задание №3. Изменения свойств элементов в периодах и группах.  Расположите химические элементы в порядке увеличения кислотных свойств их летучих водородных соединений. Запишите номера элементов в соответствующем порядке. 1.Сера 2.Хлор 3.Азот  </vt:lpstr>
      <vt:lpstr>ОБЪЯСНЕНИЕ ЗАДАНИЯ 3</vt:lpstr>
      <vt:lpstr>Задание №4. Степень окисления  Установите соответствие между формулой вещества и степенью окисления железа в данном веществе:  к каждой позиции, обозначенной буквой, подберите соответствующую позицию, обозначенную цифрой.</vt:lpstr>
      <vt:lpstr>ОБЪЯСНЕНИЕ ЗАДАНИЯ 4</vt:lpstr>
      <vt:lpstr>ОБЪЯСНЕНИЕ ЗАДАНИЯ 4</vt:lpstr>
      <vt:lpstr>Задание №5. Химическая связь</vt:lpstr>
      <vt:lpstr>ОБЪЯСНЕНИЕ ЗАДАНИЯ 5</vt:lpstr>
      <vt:lpstr>Задание №6. Характеристики элементов и их соединений среди химических элементов Li, Be, B: Наибольшее значение электроотрицательности имеет литий Высшая степень окисления бериллия равна +3 Только бор образует простое вещество-неметалл Число энергетических уровней у всех элементов равно 2 Наименьший заряд ядра атома имеет бор </vt:lpstr>
      <vt:lpstr>ОБЪЯСНЕНИЕ ЗАДАНИЯ 6</vt:lpstr>
      <vt:lpstr>Задание №7. Классификация неорганических веществ</vt:lpstr>
      <vt:lpstr>ОБЪЯСНЕНИЕ ЗАДАНИЯ 7</vt:lpstr>
      <vt:lpstr>Задание №8. Свойства оксидов и простых веществ</vt:lpstr>
      <vt:lpstr>ОБЪСНЕНИЕ ЗАДАНИЯ 8</vt:lpstr>
      <vt:lpstr>Задание №9. Свойства неорганических веществ</vt:lpstr>
      <vt:lpstr>Задание №10. Свойства неорганических веществ</vt:lpstr>
      <vt:lpstr>ОБЪЯСНЕНИЕ ЗАДАНИЯ 9 И 10</vt:lpstr>
      <vt:lpstr>Задание №11. Классификация химических реакций</vt:lpstr>
      <vt:lpstr>ОБЪЯСНЕНИЕ ЗАДАНИЯ 11</vt:lpstr>
      <vt:lpstr>Задание №12. Признаки протекания реакций</vt:lpstr>
      <vt:lpstr>ОБЪЯСНЕНИЕ ЗАДАНИЯ 12</vt:lpstr>
      <vt:lpstr>Задание №13. Электролиты и неэлектролиты, диссоциация</vt:lpstr>
      <vt:lpstr>ОБЪЯСНЕНИЕ ЗАДАНИЯ 13</vt:lpstr>
      <vt:lpstr>Задание №14. Реакции ионного обмена</vt:lpstr>
      <vt:lpstr>ОБЪЯСНЕНИЕ ЗАДАНИЯ 14</vt:lpstr>
      <vt:lpstr>Задание №15. Окисление и восстановление</vt:lpstr>
      <vt:lpstr>ОБЪЯСНЕНИЕ ЗАДАНИЯ 15</vt:lpstr>
      <vt:lpstr>Задание №16. Чистые вещества и смеси. Техника работы в лаборатории </vt:lpstr>
      <vt:lpstr>Объяснение задания 16</vt:lpstr>
      <vt:lpstr>Задание №17. Распознавание веществ </vt:lpstr>
      <vt:lpstr>Задания №18-19. Массовая доля</vt:lpstr>
      <vt:lpstr>Объяснения заданий 18-19</vt:lpstr>
      <vt:lpstr>Объяснения заданий 18-19</vt:lpstr>
      <vt:lpstr>2 часть огэ по химии</vt:lpstr>
      <vt:lpstr>Задание №20. Окислительно-восстановительные реакции </vt:lpstr>
      <vt:lpstr>Задание №21. Схема превращений неорганических веществ </vt:lpstr>
      <vt:lpstr>Задание №22. Расчетная задача</vt:lpstr>
      <vt:lpstr>Задание №23. Свойства неорганических веществ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ХИМИИ</dc:title>
  <dc:creator>as</dc:creator>
  <cp:lastModifiedBy>Каминская ЮС</cp:lastModifiedBy>
  <cp:revision>9</cp:revision>
  <dcterms:created xsi:type="dcterms:W3CDTF">2025-02-05T15:05:42Z</dcterms:created>
  <dcterms:modified xsi:type="dcterms:W3CDTF">2026-05-21T04:39:07Z</dcterms:modified>
</cp:coreProperties>
</file>