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09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10D22D-D7C2-4BC1-B25F-7D1B9BD8F50D}" type="datetimeFigureOut">
              <a:rPr lang="ru-RU" smtClean="0"/>
              <a:pPr/>
              <a:t>21.08.2025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1B1E6D-A673-43A0-BEA7-28615572A3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509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B1E6D-A673-43A0-BEA7-28615572A34C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B1E6D-A673-43A0-BEA7-28615572A34C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B1E6D-A673-43A0-BEA7-28615572A34C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B1E6D-A673-43A0-BEA7-28615572A34C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B1E6D-A673-43A0-BEA7-28615572A34C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B1E6D-A673-43A0-BEA7-28615572A34C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B1E6D-A673-43A0-BEA7-28615572A34C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B1E6D-A673-43A0-BEA7-28615572A34C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B1E6D-A673-43A0-BEA7-28615572A34C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B1E6D-A673-43A0-BEA7-28615572A34C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B1E6D-A673-43A0-BEA7-28615572A34C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B1E6D-A673-43A0-BEA7-28615572A34C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B1E6D-A673-43A0-BEA7-28615572A34C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B1E6D-A673-43A0-BEA7-28615572A34C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B1E6D-A673-43A0-BEA7-28615572A34C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B1E6D-A673-43A0-BEA7-28615572A34C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B1E6D-A673-43A0-BEA7-28615572A34C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D3252-15F8-4890-9C90-502D7EABEE62}" type="datetimeFigureOut">
              <a:rPr lang="ru-RU" smtClean="0"/>
              <a:pPr/>
              <a:t>21.08.2025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2D6C-B860-4C17-970E-5583C89FC4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D3252-15F8-4890-9C90-502D7EABEE62}" type="datetimeFigureOut">
              <a:rPr lang="ru-RU" smtClean="0"/>
              <a:pPr/>
              <a:t>21.08.2025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2D6C-B860-4C17-970E-5583C89FC4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D3252-15F8-4890-9C90-502D7EABEE62}" type="datetimeFigureOut">
              <a:rPr lang="ru-RU" smtClean="0"/>
              <a:pPr/>
              <a:t>21.08.2025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2D6C-B860-4C17-970E-5583C89FC4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D3252-15F8-4890-9C90-502D7EABEE62}" type="datetimeFigureOut">
              <a:rPr lang="ru-RU" smtClean="0"/>
              <a:pPr/>
              <a:t>21.08.2025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2D6C-B860-4C17-970E-5583C89FC4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D3252-15F8-4890-9C90-502D7EABEE62}" type="datetimeFigureOut">
              <a:rPr lang="ru-RU" smtClean="0"/>
              <a:pPr/>
              <a:t>21.08.2025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2D6C-B860-4C17-970E-5583C89FC4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D3252-15F8-4890-9C90-502D7EABEE62}" type="datetimeFigureOut">
              <a:rPr lang="ru-RU" smtClean="0"/>
              <a:pPr/>
              <a:t>21.08.2025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2D6C-B860-4C17-970E-5583C89FC4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D3252-15F8-4890-9C90-502D7EABEE62}" type="datetimeFigureOut">
              <a:rPr lang="ru-RU" smtClean="0"/>
              <a:pPr/>
              <a:t>21.08.2025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2D6C-B860-4C17-970E-5583C89FC4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D3252-15F8-4890-9C90-502D7EABEE62}" type="datetimeFigureOut">
              <a:rPr lang="ru-RU" smtClean="0"/>
              <a:pPr/>
              <a:t>21.08.2025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2D6C-B860-4C17-970E-5583C89FC4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D3252-15F8-4890-9C90-502D7EABEE62}" type="datetimeFigureOut">
              <a:rPr lang="ru-RU" smtClean="0"/>
              <a:pPr/>
              <a:t>21.08.2025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2D6C-B860-4C17-970E-5583C89FC4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D3252-15F8-4890-9C90-502D7EABEE62}" type="datetimeFigureOut">
              <a:rPr lang="ru-RU" smtClean="0"/>
              <a:pPr/>
              <a:t>21.08.2025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2D6C-B860-4C17-970E-5583C89FC4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D3252-15F8-4890-9C90-502D7EABEE62}" type="datetimeFigureOut">
              <a:rPr lang="ru-RU" smtClean="0"/>
              <a:pPr/>
              <a:t>21.08.2025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2D6C-B860-4C17-970E-5583C89FC4E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D3252-15F8-4890-9C90-502D7EABEE62}" type="datetimeFigureOut">
              <a:rPr lang="ru-RU" smtClean="0"/>
              <a:pPr/>
              <a:t>21.08.2025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22D6C-B860-4C17-970E-5583C89FC4E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18.xml"/><Relationship Id="rId18" Type="http://schemas.openxmlformats.org/officeDocument/2006/relationships/slide" Target="slide15.xml"/><Relationship Id="rId3" Type="http://schemas.openxmlformats.org/officeDocument/2006/relationships/slide" Target="slide8.xml"/><Relationship Id="rId7" Type="http://schemas.openxmlformats.org/officeDocument/2006/relationships/slide" Target="slide3.xml"/><Relationship Id="rId12" Type="http://schemas.openxmlformats.org/officeDocument/2006/relationships/slide" Target="slide11.xml"/><Relationship Id="rId17" Type="http://schemas.openxmlformats.org/officeDocument/2006/relationships/slide" Target="slide6.xml"/><Relationship Id="rId2" Type="http://schemas.openxmlformats.org/officeDocument/2006/relationships/notesSlide" Target="../notesSlides/notesSlide1.xml"/><Relationship Id="rId16" Type="http://schemas.openxmlformats.org/officeDocument/2006/relationships/slide" Target="slide1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openxmlformats.org/officeDocument/2006/relationships/slide" Target="slide12.xml"/><Relationship Id="rId5" Type="http://schemas.openxmlformats.org/officeDocument/2006/relationships/slide" Target="slide9.xml"/><Relationship Id="rId15" Type="http://schemas.openxmlformats.org/officeDocument/2006/relationships/slide" Target="slide14.xml"/><Relationship Id="rId10" Type="http://schemas.openxmlformats.org/officeDocument/2006/relationships/slide" Target="slide10.xml"/><Relationship Id="rId4" Type="http://schemas.openxmlformats.org/officeDocument/2006/relationships/slide" Target="slide7.xml"/><Relationship Id="rId9" Type="http://schemas.openxmlformats.org/officeDocument/2006/relationships/slide" Target="slide4.xml"/><Relationship Id="rId14" Type="http://schemas.openxmlformats.org/officeDocument/2006/relationships/slide" Target="slide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40177" y="669062"/>
            <a:ext cx="58841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«Колесо фортуны»</a:t>
            </a:r>
            <a:endParaRPr lang="ru-RU" sz="5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778443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0" y="122971"/>
            <a:ext cx="7128791" cy="26776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Это  </a:t>
            </a:r>
            <a:r>
              <a:rPr lang="ru-RU" sz="2800" b="1" dirty="0">
                <a:solidFill>
                  <a:srgbClr val="0070C0"/>
                </a:solidFill>
              </a:rPr>
              <a:t>представитель уникальной профессии, открывающий тайны мозга и психики</a:t>
            </a:r>
          </a:p>
          <a:p>
            <a:pPr algn="ctr"/>
            <a:r>
              <a:rPr lang="ru-RU" sz="2800" b="1" dirty="0">
                <a:solidFill>
                  <a:srgbClr val="0070C0"/>
                </a:solidFill>
              </a:rPr>
              <a:t>человека, помогающий справляться с последствиями травм и шока взрослым и корректирующий в нужном направлении развитие детей. 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28001" y="6119733"/>
            <a:ext cx="4512564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002060"/>
                </a:solidFill>
              </a:rPr>
              <a:t>Нейропсихолог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5575" y="5896293"/>
            <a:ext cx="212385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alibri" pitchFamily="34" charset="0"/>
              </a:rPr>
              <a:t>Ответ появляется при щелчке по вопросу</a:t>
            </a:r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143900" y="6000768"/>
            <a:ext cx="642942" cy="714380"/>
          </a:xfrm>
          <a:prstGeom prst="actionButtonHom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AutoShape 2" descr="http://&amp;kcy;&amp;acy;&amp;rcy;&amp;tcy;&amp;icy;&amp;ncy;&amp;kcy;&amp;icy;.cc/img/7/6/1/76170.jpg"/>
          <p:cNvSpPr>
            <a:spLocks noChangeAspect="1" noChangeArrowheads="1"/>
          </p:cNvSpPr>
          <p:nvPr/>
        </p:nvSpPr>
        <p:spPr bwMode="auto">
          <a:xfrm>
            <a:off x="155575" y="-3048000"/>
            <a:ext cx="8467725" cy="635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://&amp;kcy;&amp;acy;&amp;rcy;&amp;tcy;&amp;icy;&amp;ncy;&amp;kcy;&amp;icy;.cc/img/7/6/1/76170.jpg"/>
          <p:cNvSpPr>
            <a:spLocks noChangeAspect="1" noChangeArrowheads="1"/>
          </p:cNvSpPr>
          <p:nvPr/>
        </p:nvSpPr>
        <p:spPr bwMode="auto">
          <a:xfrm>
            <a:off x="307975" y="-2895600"/>
            <a:ext cx="8467725" cy="635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http://&amp;kcy;&amp;acy;&amp;rcy;&amp;tcy;&amp;icy;&amp;ncy;&amp;kcy;&amp;icy;.cc/img/7/6/1/76170.jpg"/>
          <p:cNvSpPr>
            <a:spLocks noChangeAspect="1" noChangeArrowheads="1"/>
          </p:cNvSpPr>
          <p:nvPr/>
        </p:nvSpPr>
        <p:spPr bwMode="auto">
          <a:xfrm>
            <a:off x="460375" y="-2743200"/>
            <a:ext cx="8467725" cy="635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4323" y="2959364"/>
            <a:ext cx="4813216" cy="2707434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0003" y="208032"/>
            <a:ext cx="7726138" cy="18158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Специалист</a:t>
            </a:r>
            <a:r>
              <a:rPr lang="ru-RU" sz="2800" b="1" dirty="0">
                <a:solidFill>
                  <a:srgbClr val="0070C0"/>
                </a:solidFill>
              </a:rPr>
              <a:t>, который изучает поведение животных, помогает решать их психологические проблемы и налаживать взаимодействие с человеком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3808" y="6167582"/>
            <a:ext cx="4368548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Зоопсихолог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79512" y="6084489"/>
            <a:ext cx="26642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latin typeface="Calibri" pitchFamily="34" charset="0"/>
              </a:rPr>
              <a:t>Ответ появляется при щелчке по вопросу</a:t>
            </a:r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143900" y="6000768"/>
            <a:ext cx="642942" cy="714380"/>
          </a:xfrm>
          <a:prstGeom prst="actionButtonHom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893" y="2381568"/>
            <a:ext cx="6451352" cy="2929989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1390" y="188640"/>
            <a:ext cx="7335923" cy="26776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Это специалист разрабатывает </a:t>
            </a:r>
            <a:r>
              <a:rPr lang="ru-RU" sz="2800" b="1" dirty="0">
                <a:solidFill>
                  <a:srgbClr val="0070C0"/>
                </a:solidFill>
              </a:rPr>
              <a:t>и оптимизирует промышленные процессы производства химических веществ, подбирает оптимальные условия проведения реакций, режимы работы оборудования, методы очистки продуктов.?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55777" y="6032842"/>
            <a:ext cx="410445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Химик - технолог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7504" y="6063622"/>
            <a:ext cx="244827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alibri" pitchFamily="34" charset="0"/>
              </a:rPr>
              <a:t>Ответ появляется при щелчке по вопросу</a:t>
            </a:r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143900" y="6000768"/>
            <a:ext cx="642942" cy="714380"/>
          </a:xfrm>
          <a:prstGeom prst="actionButtonHom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811" y="2835263"/>
            <a:ext cx="7870388" cy="3163896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7620" y="164719"/>
            <a:ext cx="7556280" cy="26776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</a:rPr>
              <a:t>это специалист в области создания и разработки ароматов, или духов. Этот профессионал занимается созданием уникальных и приятных запахов для использования в парфюмерии, косметике, бытовой химии и других </a:t>
            </a:r>
            <a:r>
              <a:rPr lang="ru-RU" sz="2800" b="1" dirty="0" smtClean="0">
                <a:solidFill>
                  <a:srgbClr val="0070C0"/>
                </a:solidFill>
              </a:rPr>
              <a:t>продуктов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47864" y="6130481"/>
            <a:ext cx="357646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Парфюмер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0774" y="6069035"/>
            <a:ext cx="32313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alibri" pitchFamily="34" charset="0"/>
              </a:rPr>
              <a:t>Ответ появляется при щелчке по вопросу</a:t>
            </a:r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143900" y="6000768"/>
            <a:ext cx="642942" cy="714380"/>
          </a:xfrm>
          <a:prstGeom prst="actionButtonHom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7885" y="2927335"/>
            <a:ext cx="4095750" cy="30480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5610" y="6153421"/>
            <a:ext cx="264320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Провизор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9062" y="126112"/>
            <a:ext cx="8029362" cy="18158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</a:rPr>
              <a:t> С</a:t>
            </a:r>
            <a:r>
              <a:rPr lang="ru-RU" sz="2800" b="1" dirty="0" smtClean="0">
                <a:solidFill>
                  <a:srgbClr val="0070C0"/>
                </a:solidFill>
              </a:rPr>
              <a:t>пециалист </a:t>
            </a:r>
            <a:r>
              <a:rPr lang="ru-RU" sz="2800" b="1" dirty="0">
                <a:solidFill>
                  <a:srgbClr val="0070C0"/>
                </a:solidFill>
              </a:rPr>
              <a:t>с высшим фармацевтическим образованием, который занимается разработкой, производством и контролем качества лекарственных </a:t>
            </a:r>
            <a:r>
              <a:rPr lang="ru-RU" sz="2800" b="1" dirty="0" smtClean="0">
                <a:solidFill>
                  <a:srgbClr val="0070C0"/>
                </a:solidFill>
              </a:rPr>
              <a:t>средств.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81603" y="6091866"/>
            <a:ext cx="26642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alibri" pitchFamily="34" charset="0"/>
              </a:rPr>
              <a:t>Ответ появляется при щелчке по вопросу</a:t>
            </a:r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143900" y="6000768"/>
            <a:ext cx="642942" cy="714380"/>
          </a:xfrm>
          <a:prstGeom prst="actionButtonHom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1941994"/>
            <a:ext cx="6028928" cy="402124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552" y="125361"/>
            <a:ext cx="7848872" cy="26776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Это </a:t>
            </a:r>
            <a:r>
              <a:rPr lang="ru-RU" sz="2800" b="1" dirty="0">
                <a:solidFill>
                  <a:srgbClr val="0070C0"/>
                </a:solidFill>
              </a:rPr>
              <a:t>специалист, работающий в области нефтехимии, который занимается исследованием, разработкой и применением технологий для переработки нефти и газа в химические продукты и сырье для различных отраслей промышленности.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75856" y="6149922"/>
            <a:ext cx="264320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Нефтехимик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79512" y="6149922"/>
            <a:ext cx="244827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latin typeface="Calibri" pitchFamily="34" charset="0"/>
              </a:rPr>
              <a:t>Ответ появляется при щелчке по вопросу</a:t>
            </a:r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143900" y="6000768"/>
            <a:ext cx="642942" cy="714380"/>
          </a:xfrm>
          <a:prstGeom prst="actionButtonHom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2972353"/>
            <a:ext cx="4516760" cy="3008232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2286" y="188640"/>
            <a:ext cx="7196568" cy="224676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</a:rPr>
              <a:t>Специалист</a:t>
            </a:r>
            <a:r>
              <a:rPr lang="ru-RU" sz="2800" b="1" dirty="0">
                <a:solidFill>
                  <a:srgbClr val="0070C0"/>
                </a:solidFill>
              </a:rPr>
              <a:t>, который занимается изучением распределения живых организмов на Земле, а также анализирует факторы и процессы, влияющие на это распределение. 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83768" y="6106645"/>
            <a:ext cx="4155374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0070C0"/>
                </a:solidFill>
              </a:rPr>
              <a:t>Биогеограф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83744" y="5896293"/>
            <a:ext cx="212661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alibri" pitchFamily="34" charset="0"/>
              </a:rPr>
              <a:t>Ответ появляется при щелчке по вопросу</a:t>
            </a:r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143900" y="6000768"/>
            <a:ext cx="642942" cy="714380"/>
          </a:xfrm>
          <a:prstGeom prst="actionButtonHom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6642" y="2618451"/>
            <a:ext cx="4762500" cy="3152775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552" y="188641"/>
            <a:ext cx="7103194" cy="26776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</a:rPr>
              <a:t>Специалист </a:t>
            </a:r>
            <a:r>
              <a:rPr lang="ru-RU" sz="2800" b="1" dirty="0">
                <a:solidFill>
                  <a:srgbClr val="002060"/>
                </a:solidFill>
              </a:rPr>
              <a:t>с высшим медицинским образованием, который использует свои навыки, знания и опыт в профилактике и лечении заболеваний, поддержании нормальной жизнедеятельности организма человека</a:t>
            </a:r>
            <a:r>
              <a:rPr lang="ru-RU" sz="2800" b="1" dirty="0" smtClean="0">
                <a:solidFill>
                  <a:srgbClr val="002060"/>
                </a:solidFill>
              </a:rPr>
              <a:t>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31840" y="6191928"/>
            <a:ext cx="396044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врач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39552" y="6155500"/>
            <a:ext cx="3000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latin typeface="Calibri" pitchFamily="34" charset="0"/>
              </a:rPr>
              <a:t>Ответ появляется при щелчке по вопросу</a:t>
            </a:r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143900" y="6000768"/>
            <a:ext cx="642942" cy="714380"/>
          </a:xfrm>
          <a:prstGeom prst="actionButtonHom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292" y="2902725"/>
            <a:ext cx="5611713" cy="3156589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121119"/>
            <a:ext cx="7024464" cy="138499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>
                <a:solidFill>
                  <a:srgbClr val="002060"/>
                </a:solidFill>
              </a:rPr>
              <a:t>специалист, который занимается диагностикой, лечением и профилактикой заболеваний у животных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27784" y="6273333"/>
            <a:ext cx="479221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Ветеринар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74407" y="0"/>
            <a:ext cx="2178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FF0000"/>
                </a:solidFill>
              </a:rPr>
              <a:t>Вопросы темы исчерпаны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220056" y="6211887"/>
            <a:ext cx="3000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latin typeface="Calibri" pitchFamily="34" charset="0"/>
              </a:rPr>
              <a:t>Ответ появляется при щелчке по вопросу</a:t>
            </a:r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143900" y="6000768"/>
            <a:ext cx="642942" cy="714380"/>
          </a:xfrm>
          <a:prstGeom prst="actionButtonHom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1362" y="1916832"/>
            <a:ext cx="4572000" cy="30480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2714612" y="1500174"/>
            <a:ext cx="3714776" cy="3714776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50000">
                <a:srgbClr val="FF6600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6032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2714612" y="1500174"/>
            <a:ext cx="3714776" cy="3714776"/>
          </a:xfrm>
          <a:prstGeom prst="ellipse">
            <a:avLst/>
          </a:prstGeom>
          <a:noFill/>
          <a:ln w="6032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2786050" y="1542950"/>
            <a:ext cx="3672000" cy="3672000"/>
            <a:chOff x="2786050" y="1500174"/>
            <a:chExt cx="3672000" cy="3672000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6" name="Выноска с четырьмя стрелками 5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Равнобедренный треугольник 6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" name="Овал 8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" name="Овал 10">
            <a:hlinkClick r:id="rId3" action="ppaction://hlinksldjump"/>
          </p:cNvPr>
          <p:cNvSpPr/>
          <p:nvPr/>
        </p:nvSpPr>
        <p:spPr>
          <a:xfrm>
            <a:off x="4286248" y="857232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hlinkClick r:id="rId4" action="ppaction://hlinksldjump"/>
          </p:cNvPr>
          <p:cNvSpPr/>
          <p:nvPr/>
        </p:nvSpPr>
        <p:spPr>
          <a:xfrm>
            <a:off x="4357686" y="5214950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hlinkClick r:id="rId5" action="ppaction://hlinksldjump"/>
          </p:cNvPr>
          <p:cNvSpPr/>
          <p:nvPr/>
        </p:nvSpPr>
        <p:spPr>
          <a:xfrm>
            <a:off x="6429388" y="3000372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hlinkClick r:id="rId6" action="ppaction://hlinksldjump"/>
          </p:cNvPr>
          <p:cNvSpPr/>
          <p:nvPr/>
        </p:nvSpPr>
        <p:spPr>
          <a:xfrm>
            <a:off x="2143108" y="3071810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hlinkClick r:id="rId7" action="ppaction://hlinksldjump"/>
          </p:cNvPr>
          <p:cNvSpPr/>
          <p:nvPr/>
        </p:nvSpPr>
        <p:spPr>
          <a:xfrm>
            <a:off x="5786446" y="1500174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hlinkClick r:id="rId8" action="ppaction://hlinksldjump"/>
          </p:cNvPr>
          <p:cNvSpPr/>
          <p:nvPr/>
        </p:nvSpPr>
        <p:spPr>
          <a:xfrm>
            <a:off x="2714612" y="1571612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hlinkClick r:id="rId9" action="ppaction://hlinksldjump"/>
          </p:cNvPr>
          <p:cNvSpPr/>
          <p:nvPr/>
        </p:nvSpPr>
        <p:spPr>
          <a:xfrm>
            <a:off x="2714612" y="4500570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hlinkClick r:id="rId10" action="ppaction://hlinksldjump"/>
          </p:cNvPr>
          <p:cNvSpPr/>
          <p:nvPr/>
        </p:nvSpPr>
        <p:spPr>
          <a:xfrm>
            <a:off x="5929322" y="4500570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hlinkClick r:id="rId11" action="ppaction://hlinksldjump"/>
          </p:cNvPr>
          <p:cNvSpPr/>
          <p:nvPr/>
        </p:nvSpPr>
        <p:spPr>
          <a:xfrm>
            <a:off x="5143504" y="1071546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hlinkClick r:id="rId12" action="ppaction://hlinksldjump"/>
          </p:cNvPr>
          <p:cNvSpPr/>
          <p:nvPr/>
        </p:nvSpPr>
        <p:spPr>
          <a:xfrm>
            <a:off x="3428992" y="1071546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hlinkClick r:id="rId13" action="ppaction://hlinksldjump"/>
          </p:cNvPr>
          <p:cNvSpPr/>
          <p:nvPr/>
        </p:nvSpPr>
        <p:spPr>
          <a:xfrm>
            <a:off x="2285984" y="2285992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hlinkClick r:id="rId14" action="ppaction://hlinksldjump"/>
          </p:cNvPr>
          <p:cNvSpPr/>
          <p:nvPr/>
        </p:nvSpPr>
        <p:spPr>
          <a:xfrm>
            <a:off x="6286512" y="2214554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hlinkClick r:id="rId15" action="ppaction://hlinksldjump"/>
          </p:cNvPr>
          <p:cNvSpPr/>
          <p:nvPr/>
        </p:nvSpPr>
        <p:spPr>
          <a:xfrm>
            <a:off x="6357950" y="3786190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hlinkClick r:id="rId16" action="ppaction://hlinksldjump"/>
          </p:cNvPr>
          <p:cNvSpPr/>
          <p:nvPr/>
        </p:nvSpPr>
        <p:spPr>
          <a:xfrm>
            <a:off x="2285984" y="3857628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hlinkClick r:id="rId17" action="ppaction://hlinksldjump"/>
          </p:cNvPr>
          <p:cNvSpPr/>
          <p:nvPr/>
        </p:nvSpPr>
        <p:spPr>
          <a:xfrm>
            <a:off x="5214942" y="5000636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hlinkClick r:id="rId18" action="ppaction://hlinksldjump"/>
          </p:cNvPr>
          <p:cNvSpPr/>
          <p:nvPr/>
        </p:nvSpPr>
        <p:spPr>
          <a:xfrm>
            <a:off x="3428992" y="5072074"/>
            <a:ext cx="571504" cy="571504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7" name="Группа 26"/>
          <p:cNvGrpSpPr/>
          <p:nvPr/>
        </p:nvGrpSpPr>
        <p:grpSpPr>
          <a:xfrm rot="2568474">
            <a:off x="2784610" y="1570172"/>
            <a:ext cx="3672000" cy="3672000"/>
            <a:chOff x="2786050" y="1500174"/>
            <a:chExt cx="3672000" cy="3672000"/>
          </a:xfrm>
        </p:grpSpPr>
        <p:grpSp>
          <p:nvGrpSpPr>
            <p:cNvPr id="28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30" name="Выноска с четырьмя стрелками 29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Равнобедренный треугольник 30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9" name="Овал 28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2" name="Группа 31"/>
          <p:cNvGrpSpPr/>
          <p:nvPr/>
        </p:nvGrpSpPr>
        <p:grpSpPr>
          <a:xfrm rot="13568796">
            <a:off x="2760423" y="1568577"/>
            <a:ext cx="3672000" cy="3672000"/>
            <a:chOff x="2786050" y="1500174"/>
            <a:chExt cx="3672000" cy="3672000"/>
          </a:xfrm>
        </p:grpSpPr>
        <p:grpSp>
          <p:nvGrpSpPr>
            <p:cNvPr id="33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35" name="Выноска с четырьмя стрелками 34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Равнобедренный треугольник 35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4" name="Овал 33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7" name="Группа 36"/>
          <p:cNvGrpSpPr/>
          <p:nvPr/>
        </p:nvGrpSpPr>
        <p:grpSpPr>
          <a:xfrm rot="16200000">
            <a:off x="2786050" y="1500174"/>
            <a:ext cx="3672000" cy="3672000"/>
            <a:chOff x="2786050" y="1500174"/>
            <a:chExt cx="3672000" cy="3672000"/>
          </a:xfrm>
        </p:grpSpPr>
        <p:grpSp>
          <p:nvGrpSpPr>
            <p:cNvPr id="38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40" name="Выноска с четырьмя стрелками 39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" name="Равнобедренный треугольник 40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9" name="Овал 38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2" name="Группа 41"/>
          <p:cNvGrpSpPr/>
          <p:nvPr/>
        </p:nvGrpSpPr>
        <p:grpSpPr>
          <a:xfrm rot="9303429">
            <a:off x="2785996" y="1500118"/>
            <a:ext cx="3672000" cy="3672000"/>
            <a:chOff x="2786050" y="1500174"/>
            <a:chExt cx="3672000" cy="3672000"/>
          </a:xfrm>
        </p:grpSpPr>
        <p:grpSp>
          <p:nvGrpSpPr>
            <p:cNvPr id="43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45" name="Выноска с четырьмя стрелками 44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6" name="Равнобедренный треугольник 45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4" name="Овал 43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7" name="Группа 46"/>
          <p:cNvGrpSpPr/>
          <p:nvPr/>
        </p:nvGrpSpPr>
        <p:grpSpPr>
          <a:xfrm rot="10800000">
            <a:off x="2786050" y="1500174"/>
            <a:ext cx="3672000" cy="3672000"/>
            <a:chOff x="2786050" y="1500174"/>
            <a:chExt cx="3672000" cy="3672000"/>
          </a:xfrm>
        </p:grpSpPr>
        <p:grpSp>
          <p:nvGrpSpPr>
            <p:cNvPr id="48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50" name="Выноска с четырьмя стрелками 49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1" name="Равнобедренный треугольник 50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9" name="Овал 48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2786050" y="1500174"/>
            <a:ext cx="3672000" cy="3672000"/>
            <a:chOff x="2786050" y="1500174"/>
            <a:chExt cx="3672000" cy="3672000"/>
          </a:xfrm>
        </p:grpSpPr>
        <p:grpSp>
          <p:nvGrpSpPr>
            <p:cNvPr id="53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55" name="Выноска с четырьмя стрелками 54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6" name="Равнобедренный треугольник 55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4" name="Овал 53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7" name="Группа 56"/>
          <p:cNvGrpSpPr/>
          <p:nvPr/>
        </p:nvGrpSpPr>
        <p:grpSpPr>
          <a:xfrm rot="5400000">
            <a:off x="2786050" y="1500174"/>
            <a:ext cx="3672000" cy="3672000"/>
            <a:chOff x="2786050" y="1500174"/>
            <a:chExt cx="3672000" cy="3672000"/>
          </a:xfrm>
        </p:grpSpPr>
        <p:grpSp>
          <p:nvGrpSpPr>
            <p:cNvPr id="58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60" name="Выноска с четырьмя стрелками 59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1" name="Равнобедренный треугольник 60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9" name="Овал 58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2" name="Группа 61"/>
          <p:cNvGrpSpPr/>
          <p:nvPr/>
        </p:nvGrpSpPr>
        <p:grpSpPr>
          <a:xfrm rot="8050660">
            <a:off x="2786050" y="1500174"/>
            <a:ext cx="3672000" cy="3672000"/>
            <a:chOff x="2786050" y="1500174"/>
            <a:chExt cx="3672000" cy="3672000"/>
          </a:xfrm>
        </p:grpSpPr>
        <p:grpSp>
          <p:nvGrpSpPr>
            <p:cNvPr id="63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65" name="Выноска с четырьмя стрелками 64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6" name="Равнобедренный треугольник 65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4" name="Овал 63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7" name="Группа 66"/>
          <p:cNvGrpSpPr/>
          <p:nvPr/>
        </p:nvGrpSpPr>
        <p:grpSpPr>
          <a:xfrm rot="20092168">
            <a:off x="2786050" y="1500174"/>
            <a:ext cx="3672000" cy="3672000"/>
            <a:chOff x="2786050" y="1500174"/>
            <a:chExt cx="3672000" cy="3672000"/>
          </a:xfrm>
        </p:grpSpPr>
        <p:grpSp>
          <p:nvGrpSpPr>
            <p:cNvPr id="68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70" name="Выноска с четырьмя стрелками 69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1" name="Равнобедренный треугольник 70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9" name="Овал 68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3" name="Группа 72"/>
          <p:cNvGrpSpPr/>
          <p:nvPr/>
        </p:nvGrpSpPr>
        <p:grpSpPr>
          <a:xfrm rot="1256485">
            <a:off x="2786050" y="1500174"/>
            <a:ext cx="3672000" cy="3672000"/>
            <a:chOff x="2786050" y="1500174"/>
            <a:chExt cx="3672000" cy="3672000"/>
          </a:xfrm>
        </p:grpSpPr>
        <p:grpSp>
          <p:nvGrpSpPr>
            <p:cNvPr id="74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76" name="Выноска с четырьмя стрелками 75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7" name="Равнобедренный треугольник 76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75" name="Овал 74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8" name="Группа 77"/>
          <p:cNvGrpSpPr/>
          <p:nvPr/>
        </p:nvGrpSpPr>
        <p:grpSpPr>
          <a:xfrm rot="3831152">
            <a:off x="2786050" y="1500174"/>
            <a:ext cx="3672000" cy="3672000"/>
            <a:chOff x="2786050" y="1500174"/>
            <a:chExt cx="3672000" cy="3672000"/>
          </a:xfrm>
        </p:grpSpPr>
        <p:grpSp>
          <p:nvGrpSpPr>
            <p:cNvPr id="79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81" name="Выноска с четырьмя стрелками 80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2" name="Равнобедренный треугольник 81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80" name="Овал 79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3" name="Группа 82"/>
          <p:cNvGrpSpPr/>
          <p:nvPr/>
        </p:nvGrpSpPr>
        <p:grpSpPr>
          <a:xfrm rot="6627866">
            <a:off x="2786050" y="1500174"/>
            <a:ext cx="3672000" cy="3672000"/>
            <a:chOff x="2786050" y="1500174"/>
            <a:chExt cx="3672000" cy="3672000"/>
          </a:xfrm>
        </p:grpSpPr>
        <p:grpSp>
          <p:nvGrpSpPr>
            <p:cNvPr id="84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86" name="Выноска с четырьмя стрелками 85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7" name="Равнобедренный треугольник 86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85" name="Овал 84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8" name="Группа 87"/>
          <p:cNvGrpSpPr/>
          <p:nvPr/>
        </p:nvGrpSpPr>
        <p:grpSpPr>
          <a:xfrm rot="12063435">
            <a:off x="2786050" y="1500174"/>
            <a:ext cx="3672000" cy="3672000"/>
            <a:chOff x="2786050" y="1500174"/>
            <a:chExt cx="3672000" cy="3672000"/>
          </a:xfrm>
        </p:grpSpPr>
        <p:grpSp>
          <p:nvGrpSpPr>
            <p:cNvPr id="89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91" name="Выноска с четырьмя стрелками 90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2" name="Равнобедренный треугольник 91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0" name="Овал 89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3" name="Группа 92"/>
          <p:cNvGrpSpPr/>
          <p:nvPr/>
        </p:nvGrpSpPr>
        <p:grpSpPr>
          <a:xfrm rot="18732571">
            <a:off x="2786050" y="1500174"/>
            <a:ext cx="3672000" cy="3672000"/>
            <a:chOff x="2786050" y="1500174"/>
            <a:chExt cx="3672000" cy="3672000"/>
          </a:xfrm>
        </p:grpSpPr>
        <p:grpSp>
          <p:nvGrpSpPr>
            <p:cNvPr id="94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96" name="Выноска с четырьмя стрелками 95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7" name="Равнобедренный треугольник 96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5" name="Овал 94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8" name="Группа 97"/>
          <p:cNvGrpSpPr/>
          <p:nvPr/>
        </p:nvGrpSpPr>
        <p:grpSpPr>
          <a:xfrm rot="14701175">
            <a:off x="2786050" y="1500174"/>
            <a:ext cx="3672000" cy="3672000"/>
            <a:chOff x="2786050" y="1500174"/>
            <a:chExt cx="3672000" cy="3672000"/>
          </a:xfrm>
        </p:grpSpPr>
        <p:grpSp>
          <p:nvGrpSpPr>
            <p:cNvPr id="99" name="Группа 7"/>
            <p:cNvGrpSpPr/>
            <p:nvPr/>
          </p:nvGrpSpPr>
          <p:grpSpPr>
            <a:xfrm>
              <a:off x="2786050" y="1500174"/>
              <a:ext cx="3672000" cy="3672000"/>
              <a:chOff x="2786050" y="1500174"/>
              <a:chExt cx="3672000" cy="3672000"/>
            </a:xfrm>
            <a:solidFill>
              <a:srgbClr val="FF0000"/>
            </a:solidFill>
          </p:grpSpPr>
          <p:sp>
            <p:nvSpPr>
              <p:cNvPr id="101" name="Выноска с четырьмя стрелками 100"/>
              <p:cNvSpPr/>
              <p:nvPr/>
            </p:nvSpPr>
            <p:spPr>
              <a:xfrm>
                <a:off x="2786050" y="1500174"/>
                <a:ext cx="3672000" cy="3672000"/>
              </a:xfrm>
              <a:prstGeom prst="quadArrowCallout">
                <a:avLst>
                  <a:gd name="adj1" fmla="val 6468"/>
                  <a:gd name="adj2" fmla="val 9814"/>
                  <a:gd name="adj3" fmla="val 22866"/>
                  <a:gd name="adj4" fmla="val 13282"/>
                </a:avLst>
              </a:prstGeom>
              <a:gradFill>
                <a:gsLst>
                  <a:gs pos="0">
                    <a:srgbClr val="FF0000"/>
                  </a:gs>
                  <a:gs pos="50000">
                    <a:srgbClr val="FFC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2" name="Равнобедренный треугольник 101"/>
              <p:cNvSpPr/>
              <p:nvPr/>
            </p:nvSpPr>
            <p:spPr>
              <a:xfrm>
                <a:off x="4286248" y="1500174"/>
                <a:ext cx="684000" cy="828000"/>
              </a:xfrm>
              <a:prstGeom prst="triangl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00" name="Овал 99"/>
            <p:cNvSpPr/>
            <p:nvPr/>
          </p:nvSpPr>
          <p:spPr>
            <a:xfrm>
              <a:off x="4429124" y="3143248"/>
              <a:ext cx="357190" cy="35719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4" name="TextBox 103"/>
          <p:cNvSpPr txBox="1"/>
          <p:nvPr/>
        </p:nvSpPr>
        <p:spPr>
          <a:xfrm>
            <a:off x="481590" y="6118527"/>
            <a:ext cx="828092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rgbClr val="C00000"/>
                </a:solidFill>
              </a:rPr>
              <a:t>Щелкайте по </a:t>
            </a:r>
            <a:r>
              <a:rPr lang="ru-RU" sz="1400" dirty="0" smtClean="0">
                <a:solidFill>
                  <a:srgbClr val="C00000"/>
                </a:solidFill>
              </a:rPr>
              <a:t>барабану на кружочек посередине. </a:t>
            </a:r>
            <a:r>
              <a:rPr lang="ru-RU" sz="1400" dirty="0">
                <a:solidFill>
                  <a:srgbClr val="C00000"/>
                </a:solidFill>
              </a:rPr>
              <a:t>Меняющийся цвет </a:t>
            </a:r>
            <a:r>
              <a:rPr lang="ru-RU" sz="1400" dirty="0" smtClean="0">
                <a:solidFill>
                  <a:srgbClr val="C00000"/>
                </a:solidFill>
              </a:rPr>
              <a:t>кружочка  на красный  </a:t>
            </a:r>
            <a:r>
              <a:rPr lang="ru-RU" sz="1400" dirty="0">
                <a:solidFill>
                  <a:srgbClr val="C00000"/>
                </a:solidFill>
              </a:rPr>
              <a:t>означает выпавший вопрос. Переход к вопросу </a:t>
            </a:r>
            <a:r>
              <a:rPr lang="ru-RU" sz="1400" dirty="0" smtClean="0">
                <a:solidFill>
                  <a:srgbClr val="C00000"/>
                </a:solidFill>
              </a:rPr>
              <a:t> щелчком по красному кружочку. </a:t>
            </a:r>
            <a:endParaRPr lang="ru-RU" sz="1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780000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A2414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360000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900000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7900000">
                                      <p:cBhvr>
                                        <p:cTn id="7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4700000">
                                      <p:cBhvr>
                                        <p:cTn id="9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0">
                                      <p:cBhvr>
                                        <p:cTn id="1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8600000">
                                      <p:cBhvr>
                                        <p:cTn id="1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720000">
                                      <p:cBhvr>
                                        <p:cTn id="15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"/>
                            </p:stCondLst>
                            <p:childTnLst>
                              <p:par>
                                <p:cTn id="1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5200000">
                                      <p:cBhvr>
                                        <p:cTn id="17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6080000">
                                      <p:cBhvr>
                                        <p:cTn id="19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0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0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900000">
                                      <p:cBhvr>
                                        <p:cTn id="21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2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3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900000">
                                      <p:cBhvr>
                                        <p:cTn id="24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000"/>
                            </p:stCondLst>
                            <p:childTnLst>
                              <p:par>
                                <p:cTn id="2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8900000">
                                      <p:cBhvr>
                                        <p:cTn id="26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1000"/>
                            </p:stCondLst>
                            <p:childTnLst>
                              <p:par>
                                <p:cTn id="2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9800000">
                                      <p:cBhvr>
                                        <p:cTn id="28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000"/>
                            </p:stCondLst>
                            <p:childTnLst>
                              <p:par>
                                <p:cTn id="28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9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0600000">
                                      <p:cBhvr>
                                        <p:cTn id="30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000"/>
                            </p:stCondLst>
                            <p:childTnLst>
                              <p:par>
                                <p:cTn id="3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30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900000">
                                      <p:cBhvr>
                                        <p:cTn id="32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00"/>
                            </p:stCondLst>
                            <p:childTnLst>
                              <p:par>
                                <p:cTn id="32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3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1" fill="hold">
                      <p:stCondLst>
                        <p:cond delay="0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8143900" y="6000768"/>
            <a:ext cx="642942" cy="714380"/>
          </a:xfrm>
          <a:prstGeom prst="actionButtonHom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16435" y="188640"/>
            <a:ext cx="8352929" cy="18158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>
                <a:solidFill>
                  <a:srgbClr val="333333"/>
                </a:solidFill>
                <a:latin typeface="YS Text"/>
              </a:rPr>
              <a:t> </a:t>
            </a:r>
            <a:r>
              <a:rPr lang="ru-RU" sz="2800" b="1">
                <a:solidFill>
                  <a:srgbClr val="333333"/>
                </a:solidFill>
                <a:latin typeface="YS Text"/>
              </a:rPr>
              <a:t>специалист в области сельского хозяйства</a:t>
            </a:r>
            <a:r>
              <a:rPr lang="ru-RU" sz="2800">
                <a:solidFill>
                  <a:srgbClr val="333333"/>
                </a:solidFill>
                <a:latin typeface="YS Text"/>
              </a:rPr>
              <a:t>, который занимается выращиванием растений, улучшением урожайности и защитой культур от болезней и вредителей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199394" y="6130372"/>
            <a:ext cx="25202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alibri" pitchFamily="34" charset="0"/>
              </a:rPr>
              <a:t>Ответ появляется при щелчке по вопросу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19981" y="6191928"/>
            <a:ext cx="3315218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Агроном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2" name="Picture 2" descr="https://avatars.mds.yandex.net/i?id=ccc6025ea5907a9e45d92b4d095ab7d10e52cc97-4470847-images-thumbs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35" y="2160631"/>
            <a:ext cx="8676045" cy="344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169816"/>
            <a:ext cx="8532796" cy="18158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333333"/>
                </a:solidFill>
                <a:latin typeface="YS Text"/>
              </a:rPr>
              <a:t>Специалист</a:t>
            </a:r>
            <a:r>
              <a:rPr lang="ru-RU" sz="2800" dirty="0">
                <a:solidFill>
                  <a:srgbClr val="333333"/>
                </a:solidFill>
                <a:latin typeface="YS Text"/>
              </a:rPr>
              <a:t>, который создаёт и улучшает природные пространства, подбирая растения и элементы декора для создания гармоничных и функциональных садов </a:t>
            </a:r>
            <a:r>
              <a:rPr lang="ru-RU" sz="2800">
                <a:solidFill>
                  <a:srgbClr val="333333"/>
                </a:solidFill>
                <a:latin typeface="YS Text"/>
              </a:rPr>
              <a:t>и </a:t>
            </a:r>
            <a:r>
              <a:rPr lang="ru-RU" sz="2800" smtClean="0">
                <a:solidFill>
                  <a:srgbClr val="333333"/>
                </a:solidFill>
                <a:latin typeface="YS Text"/>
              </a:rPr>
              <a:t>парков</a:t>
            </a:r>
            <a:r>
              <a:rPr lang="ru-RU" sz="2800" b="1" dirty="0">
                <a:solidFill>
                  <a:srgbClr val="0070C0"/>
                </a:solidFill>
              </a:rPr>
              <a:t>.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85580" y="5628695"/>
            <a:ext cx="3958877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Ландшафтный дизайнер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3423" y="6105749"/>
            <a:ext cx="274357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alibri" pitchFamily="34" charset="0"/>
              </a:rPr>
              <a:t>Ответ появляется при щелчке по вопросу</a:t>
            </a:r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143900" y="6000768"/>
            <a:ext cx="642942" cy="714380"/>
          </a:xfrm>
          <a:prstGeom prst="actionButtonHom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717" y="2397942"/>
            <a:ext cx="2643535" cy="32719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6" y="2132856"/>
            <a:ext cx="4533900" cy="30480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8889" y="207998"/>
            <a:ext cx="7748365" cy="224676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Специалист</a:t>
            </a:r>
            <a:r>
              <a:rPr lang="ru-RU" sz="2800" dirty="0">
                <a:solidFill>
                  <a:srgbClr val="333333"/>
                </a:solidFill>
                <a:latin typeface="YS Text"/>
              </a:rPr>
              <a:t> — разрабатывает и совершенствует медицинское оборудование и технологии: создаёт протезы, имплантаты, диагностические устройства и системы мониторинга </a:t>
            </a:r>
            <a:r>
              <a:rPr lang="ru-RU" sz="2800" dirty="0" smtClean="0">
                <a:solidFill>
                  <a:srgbClr val="333333"/>
                </a:solidFill>
                <a:latin typeface="YS Text"/>
              </a:rPr>
              <a:t>здоровья</a:t>
            </a:r>
            <a:r>
              <a:rPr lang="ru-RU" sz="2800" b="1" dirty="0">
                <a:solidFill>
                  <a:srgbClr val="0070C0"/>
                </a:solidFill>
              </a:rPr>
              <a:t>.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143900" y="6000768"/>
            <a:ext cx="642942" cy="714380"/>
          </a:xfrm>
          <a:prstGeom prst="actionButtonHom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87808" y="6128339"/>
            <a:ext cx="2663367" cy="6461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alibri" pitchFamily="34" charset="0"/>
              </a:rPr>
              <a:t>Ответ появляется при щелчке по вопросу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91880" y="5820345"/>
            <a:ext cx="3456384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33333"/>
                </a:solidFill>
                <a:latin typeface="YS Text"/>
              </a:rPr>
              <a:t>Биомедицинский </a:t>
            </a:r>
            <a:r>
              <a:rPr lang="ru-RU" sz="2800" b="1" dirty="0">
                <a:solidFill>
                  <a:srgbClr val="333333"/>
                </a:solidFill>
                <a:latin typeface="YS Text"/>
              </a:rPr>
              <a:t>инженер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2718287"/>
            <a:ext cx="5328592" cy="2997333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206434"/>
            <a:ext cx="7676355" cy="26776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</a:t>
            </a:r>
            <a:r>
              <a:rPr lang="ru-RU" sz="2800" dirty="0">
                <a:solidFill>
                  <a:srgbClr val="333333"/>
                </a:solidFill>
                <a:latin typeface="YS Text"/>
              </a:rPr>
              <a:t> </a:t>
            </a:r>
            <a:r>
              <a:rPr lang="ru-RU" sz="2800" dirty="0" smtClean="0">
                <a:solidFill>
                  <a:srgbClr val="333333"/>
                </a:solidFill>
                <a:latin typeface="YS Text"/>
              </a:rPr>
              <a:t> который исследует </a:t>
            </a:r>
            <a:r>
              <a:rPr lang="ru-RU" sz="2800" dirty="0">
                <a:solidFill>
                  <a:srgbClr val="333333"/>
                </a:solidFill>
                <a:latin typeface="YS Text"/>
              </a:rPr>
              <a:t>наследственные заболевания и генетические особенности человека: анализирует ДНК, выявляет мутации, разрабатывает методы лечения на основе генома.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3848" y="6106585"/>
            <a:ext cx="264320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Генетик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23528" y="6068817"/>
            <a:ext cx="25321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Calibri" pitchFamily="34" charset="0"/>
              </a:rPr>
              <a:t>Ответ появляется при щелчке по вопросу</a:t>
            </a:r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143900" y="6000768"/>
            <a:ext cx="642942" cy="714380"/>
          </a:xfrm>
          <a:prstGeom prst="actionButtonHom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9721" y="2884090"/>
            <a:ext cx="4572000" cy="257175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574" y="88919"/>
            <a:ext cx="8318874" cy="26776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</a:rPr>
              <a:t>Специалист </a:t>
            </a:r>
            <a:r>
              <a:rPr lang="ru-RU" sz="2800" b="1" dirty="0">
                <a:solidFill>
                  <a:srgbClr val="0070C0"/>
                </a:solidFill>
              </a:rPr>
              <a:t>в сельскохозяйственной сфере, в компетенцию которого входит планирование процессов переработки </a:t>
            </a:r>
            <a:r>
              <a:rPr lang="ru-RU" sz="2800" b="1" dirty="0" err="1">
                <a:solidFill>
                  <a:srgbClr val="0070C0"/>
                </a:solidFill>
              </a:rPr>
              <a:t>сельхозотходов</a:t>
            </a:r>
            <a:r>
              <a:rPr lang="ru-RU" sz="2800" b="1" dirty="0">
                <a:solidFill>
                  <a:srgbClr val="0070C0"/>
                </a:solidFill>
              </a:rPr>
              <a:t> и разработка схем обработки </a:t>
            </a:r>
            <a:r>
              <a:rPr lang="ru-RU" sz="2800" b="1" dirty="0" err="1">
                <a:solidFill>
                  <a:srgbClr val="0070C0"/>
                </a:solidFill>
              </a:rPr>
              <a:t>сельхозтерриторий</a:t>
            </a:r>
            <a:r>
              <a:rPr lang="ru-RU" sz="2800" b="1" dirty="0">
                <a:solidFill>
                  <a:srgbClr val="0070C0"/>
                </a:solidFill>
              </a:rPr>
              <a:t>, с помощью которых сохраняется баланс флоры и фауны в близлежащих зонах.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47864" y="6191928"/>
            <a:ext cx="264320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0070C0"/>
                </a:solidFill>
              </a:rPr>
              <a:t>Агроэколог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85574" y="5996567"/>
            <a:ext cx="244827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alibri" pitchFamily="34" charset="0"/>
              </a:rPr>
              <a:t>Ответ появляется при щелчке по вопросу</a:t>
            </a:r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143900" y="6000768"/>
            <a:ext cx="642942" cy="714380"/>
          </a:xfrm>
          <a:prstGeom prst="actionButtonHom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3467" y="2948567"/>
            <a:ext cx="4572000" cy="30480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7056" y="65398"/>
            <a:ext cx="7591327" cy="31085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-apple-system"/>
              </a:rPr>
              <a:t>Профессия, находящаяся на стыке медицины, биологии, прикладной математики, информатики. Используя современные информационные технологии, </a:t>
            </a:r>
            <a:r>
              <a:rPr lang="ru-RU" sz="2800" dirty="0" smtClean="0">
                <a:latin typeface="-apple-system"/>
              </a:rPr>
              <a:t> </a:t>
            </a:r>
            <a:r>
              <a:rPr lang="ru-RU" sz="2800" dirty="0">
                <a:latin typeface="-apple-system"/>
              </a:rPr>
              <a:t>проводит анализ геномов для разработки экологически безопасных технологий и поиска новых способов лечения болезней</a:t>
            </a:r>
            <a:r>
              <a:rPr lang="ru-RU" sz="2800" dirty="0" smtClean="0">
                <a:latin typeface="-apple-system"/>
              </a:rPr>
              <a:t>.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87824" y="5972512"/>
            <a:ext cx="3648468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002060"/>
                </a:solidFill>
              </a:rPr>
              <a:t>биоинформатик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51520" y="6082193"/>
            <a:ext cx="263162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alibri" pitchFamily="34" charset="0"/>
              </a:rPr>
              <a:t>Ответ появляется при щелчке по вопросу</a:t>
            </a:r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143900" y="6000768"/>
            <a:ext cx="642942" cy="714380"/>
          </a:xfrm>
          <a:prstGeom prst="actionButtonHom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3703" y="3150668"/>
            <a:ext cx="4098032" cy="2735436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4913" y="238057"/>
            <a:ext cx="8169403" cy="224676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>
                <a:solidFill>
                  <a:srgbClr val="0070C0"/>
                </a:solidFill>
              </a:rPr>
              <a:t>Специалисты данного профиля находят работу в фармакологической и пищевой промышленности,</a:t>
            </a:r>
          </a:p>
          <a:p>
            <a:pPr algn="just"/>
            <a:r>
              <a:rPr lang="ru-RU" sz="2800" b="1" dirty="0">
                <a:solidFill>
                  <a:srgbClr val="0070C0"/>
                </a:solidFill>
              </a:rPr>
              <a:t>в учреждениях медицинского направления, виноделии, аграрно-промышленных комплексах, </a:t>
            </a:r>
            <a:r>
              <a:rPr lang="ru-RU" sz="2800" b="1" dirty="0" smtClean="0">
                <a:solidFill>
                  <a:srgbClr val="0070C0"/>
                </a:solidFill>
              </a:rPr>
              <a:t>в косметологии </a:t>
            </a:r>
            <a:r>
              <a:rPr lang="ru-RU" sz="2800" b="1" dirty="0">
                <a:solidFill>
                  <a:srgbClr val="0070C0"/>
                </a:solidFill>
              </a:rPr>
              <a:t>и военной индустрии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63888" y="6123929"/>
            <a:ext cx="264320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Микробиолог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64913" y="6062373"/>
            <a:ext cx="27229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alibri" pitchFamily="34" charset="0"/>
              </a:rPr>
              <a:t>Ответ появляется при щелчке по вопросу</a:t>
            </a:r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316416" y="6000768"/>
            <a:ext cx="642942" cy="714380"/>
          </a:xfrm>
          <a:prstGeom prst="actionButtonHom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2714483"/>
            <a:ext cx="4677350" cy="3118233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1614</TotalTime>
  <Words>540</Words>
  <Application>Microsoft Office PowerPoint</Application>
  <PresentationFormat>Экран (4:3)</PresentationFormat>
  <Paragraphs>70</Paragraphs>
  <Slides>18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-apple-system</vt:lpstr>
      <vt:lpstr>Arial</vt:lpstr>
      <vt:lpstr>Calibri</vt:lpstr>
      <vt:lpstr>Times New Roman</vt:lpstr>
      <vt:lpstr>YS Text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Георгий</dc:creator>
  <cp:lastModifiedBy>ASUS D541NA-GQ620T</cp:lastModifiedBy>
  <cp:revision>406</cp:revision>
  <dcterms:created xsi:type="dcterms:W3CDTF">2010-02-14T08:29:43Z</dcterms:created>
  <dcterms:modified xsi:type="dcterms:W3CDTF">2025-08-21T10:22:01Z</dcterms:modified>
</cp:coreProperties>
</file>